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474" r:id="rId3"/>
    <p:sldId id="493" r:id="rId4"/>
    <p:sldId id="475" r:id="rId5"/>
    <p:sldId id="494" r:id="rId6"/>
    <p:sldId id="476" r:id="rId7"/>
    <p:sldId id="477" r:id="rId8"/>
    <p:sldId id="492" r:id="rId9"/>
    <p:sldId id="479" r:id="rId10"/>
    <p:sldId id="480" r:id="rId11"/>
    <p:sldId id="481" r:id="rId12"/>
    <p:sldId id="495" r:id="rId13"/>
    <p:sldId id="482" r:id="rId14"/>
    <p:sldId id="496" r:id="rId15"/>
    <p:sldId id="483" r:id="rId16"/>
    <p:sldId id="497" r:id="rId17"/>
    <p:sldId id="484" r:id="rId18"/>
    <p:sldId id="498" r:id="rId19"/>
    <p:sldId id="485" r:id="rId20"/>
    <p:sldId id="499" r:id="rId21"/>
    <p:sldId id="486" r:id="rId22"/>
    <p:sldId id="500" r:id="rId23"/>
    <p:sldId id="487" r:id="rId24"/>
    <p:sldId id="501" r:id="rId25"/>
    <p:sldId id="488" r:id="rId26"/>
    <p:sldId id="489" r:id="rId27"/>
    <p:sldId id="502" r:id="rId28"/>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52E"/>
    <a:srgbClr val="CCCCFF"/>
    <a:srgbClr val="804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69496" autoAdjust="0"/>
  </p:normalViewPr>
  <p:slideViewPr>
    <p:cSldViewPr showGuides="1">
      <p:cViewPr>
        <p:scale>
          <a:sx n="80" d="100"/>
          <a:sy n="80" d="100"/>
        </p:scale>
        <p:origin x="-1188" y="-54"/>
      </p:cViewPr>
      <p:guideLst>
        <p:guide orient="horz" pos="2160"/>
        <p:guide pos="2880"/>
      </p:guideLst>
    </p:cSldViewPr>
  </p:slideViewPr>
  <p:outlineViewPr>
    <p:cViewPr>
      <p:scale>
        <a:sx n="33" d="100"/>
        <a:sy n="33" d="100"/>
      </p:scale>
      <p:origin x="0" y="7212"/>
    </p:cViewPr>
  </p:outlineViewPr>
  <p:notesTextViewPr>
    <p:cViewPr>
      <p:scale>
        <a:sx n="114" d="100"/>
        <a:sy n="114" d="100"/>
      </p:scale>
      <p:origin x="24" y="0"/>
    </p:cViewPr>
  </p:notesTextViewPr>
  <p:notesViewPr>
    <p:cSldViewPr showGuides="1">
      <p:cViewPr varScale="1">
        <p:scale>
          <a:sx n="60" d="100"/>
          <a:sy n="60" d="100"/>
        </p:scale>
        <p:origin x="-2838" y="-7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2763"/>
          </a:xfrm>
          <a:prstGeom prst="rect">
            <a:avLst/>
          </a:prstGeom>
        </p:spPr>
        <p:txBody>
          <a:bodyPr vert="horz" lIns="94576" tIns="47288" rIns="94576" bIns="47288" rtlCol="0"/>
          <a:lstStyle>
            <a:lvl1pPr algn="l" fontAlgn="auto">
              <a:spcBef>
                <a:spcPts val="0"/>
              </a:spcBef>
              <a:spcAft>
                <a:spcPts val="0"/>
              </a:spcAft>
              <a:defRPr sz="1200">
                <a:latin typeface="+mn-lt"/>
                <a:ea typeface="+mn-ea"/>
              </a:defRPr>
            </a:lvl1pPr>
          </a:lstStyle>
          <a:p>
            <a:pPr>
              <a:defRPr/>
            </a:pPr>
            <a:endParaRPr lang="es-ES"/>
          </a:p>
        </p:txBody>
      </p:sp>
      <p:sp>
        <p:nvSpPr>
          <p:cNvPr id="3" name="2 Marcador de fecha"/>
          <p:cNvSpPr>
            <a:spLocks noGrp="1"/>
          </p:cNvSpPr>
          <p:nvPr>
            <p:ph type="dt" sz="quarter" idx="1"/>
          </p:nvPr>
        </p:nvSpPr>
        <p:spPr>
          <a:xfrm>
            <a:off x="4021138" y="0"/>
            <a:ext cx="3076575" cy="512763"/>
          </a:xfrm>
          <a:prstGeom prst="rect">
            <a:avLst/>
          </a:prstGeom>
        </p:spPr>
        <p:txBody>
          <a:bodyPr vert="horz" wrap="square" lIns="94576" tIns="47288" rIns="94576" bIns="47288" numCol="1" anchor="t" anchorCtr="0" compatLnSpc="1">
            <a:prstTxWarp prst="textNoShape">
              <a:avLst/>
            </a:prstTxWarp>
          </a:bodyPr>
          <a:lstStyle>
            <a:lvl1pPr algn="r">
              <a:defRPr sz="1200">
                <a:latin typeface="Calibri" pitchFamily="34" charset="0"/>
              </a:defRPr>
            </a:lvl1pPr>
          </a:lstStyle>
          <a:p>
            <a:pPr>
              <a:defRPr/>
            </a:pPr>
            <a:fld id="{ED04616E-D627-417F-A13D-65BB6982EF2C}" type="datetimeFigureOut">
              <a:rPr lang="es-ES"/>
              <a:pPr>
                <a:defRPr/>
              </a:pPr>
              <a:t>22/12/2014</a:t>
            </a:fld>
            <a:endParaRPr lang="es-ES"/>
          </a:p>
        </p:txBody>
      </p:sp>
      <p:sp>
        <p:nvSpPr>
          <p:cNvPr id="4" name="3 Marcador de pie de página"/>
          <p:cNvSpPr>
            <a:spLocks noGrp="1"/>
          </p:cNvSpPr>
          <p:nvPr>
            <p:ph type="ftr" sz="quarter" idx="2"/>
          </p:nvPr>
        </p:nvSpPr>
        <p:spPr>
          <a:xfrm>
            <a:off x="0" y="9720263"/>
            <a:ext cx="3076575" cy="512762"/>
          </a:xfrm>
          <a:prstGeom prst="rect">
            <a:avLst/>
          </a:prstGeom>
        </p:spPr>
        <p:txBody>
          <a:bodyPr vert="horz" lIns="94576" tIns="47288" rIns="94576" bIns="47288" rtlCol="0" anchor="b"/>
          <a:lstStyle>
            <a:lvl1pPr algn="l" fontAlgn="auto">
              <a:spcBef>
                <a:spcPts val="0"/>
              </a:spcBef>
              <a:spcAft>
                <a:spcPts val="0"/>
              </a:spcAft>
              <a:defRPr sz="1200">
                <a:latin typeface="+mn-lt"/>
                <a:ea typeface="+mn-ea"/>
              </a:defRPr>
            </a:lvl1pPr>
          </a:lstStyle>
          <a:p>
            <a:pPr>
              <a:defRPr/>
            </a:pPr>
            <a:endParaRPr lang="es-ES"/>
          </a:p>
        </p:txBody>
      </p:sp>
      <p:sp>
        <p:nvSpPr>
          <p:cNvPr id="5" name="4 Marcador de número de diapositiva"/>
          <p:cNvSpPr>
            <a:spLocks noGrp="1"/>
          </p:cNvSpPr>
          <p:nvPr>
            <p:ph type="sldNum" sz="quarter" idx="3"/>
          </p:nvPr>
        </p:nvSpPr>
        <p:spPr>
          <a:xfrm>
            <a:off x="4021138" y="9720263"/>
            <a:ext cx="3076575" cy="512762"/>
          </a:xfrm>
          <a:prstGeom prst="rect">
            <a:avLst/>
          </a:prstGeom>
        </p:spPr>
        <p:txBody>
          <a:bodyPr vert="horz" wrap="square" lIns="94576" tIns="47288" rIns="94576" bIns="47288" numCol="1" anchor="b" anchorCtr="0" compatLnSpc="1">
            <a:prstTxWarp prst="textNoShape">
              <a:avLst/>
            </a:prstTxWarp>
          </a:bodyPr>
          <a:lstStyle>
            <a:lvl1pPr algn="r">
              <a:defRPr sz="1200">
                <a:latin typeface="Calibri" pitchFamily="34" charset="0"/>
              </a:defRPr>
            </a:lvl1pPr>
          </a:lstStyle>
          <a:p>
            <a:pPr>
              <a:defRPr/>
            </a:pPr>
            <a:fld id="{5FB06D79-F321-41DA-B6F5-9C96EAC0AD84}" type="slidenum">
              <a:rPr lang="es-ES"/>
              <a:pPr>
                <a:defRPr/>
              </a:pPr>
              <a:t>‹Nº›</a:t>
            </a:fld>
            <a:endParaRPr lang="es-ES"/>
          </a:p>
        </p:txBody>
      </p:sp>
    </p:spTree>
    <p:extLst>
      <p:ext uri="{BB962C8B-B14F-4D97-AF65-F5344CB8AC3E}">
        <p14:creationId xmlns:p14="http://schemas.microsoft.com/office/powerpoint/2010/main" val="38692108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8972" tIns="49486" rIns="98972" bIns="49486" rtlCol="0"/>
          <a:lstStyle>
            <a:lvl1pPr algn="l" fontAlgn="auto">
              <a:spcBef>
                <a:spcPts val="0"/>
              </a:spcBef>
              <a:spcAft>
                <a:spcPts val="0"/>
              </a:spcAft>
              <a:defRPr sz="1300">
                <a:latin typeface="+mn-lt"/>
                <a:ea typeface="+mn-ea"/>
              </a:defRPr>
            </a:lvl1pPr>
          </a:lstStyle>
          <a:p>
            <a:pPr>
              <a:defRPr/>
            </a:pPr>
            <a:endParaRPr lang="es-ES"/>
          </a:p>
        </p:txBody>
      </p:sp>
      <p:sp>
        <p:nvSpPr>
          <p:cNvPr id="3" name="2 Marcador de fecha"/>
          <p:cNvSpPr>
            <a:spLocks noGrp="1"/>
          </p:cNvSpPr>
          <p:nvPr>
            <p:ph type="dt" idx="1"/>
          </p:nvPr>
        </p:nvSpPr>
        <p:spPr>
          <a:xfrm>
            <a:off x="4021138" y="0"/>
            <a:ext cx="3076575" cy="511175"/>
          </a:xfrm>
          <a:prstGeom prst="rect">
            <a:avLst/>
          </a:prstGeom>
        </p:spPr>
        <p:txBody>
          <a:bodyPr vert="horz" wrap="square" lIns="98972" tIns="49486" rIns="98972" bIns="49486" numCol="1" anchor="t" anchorCtr="0" compatLnSpc="1">
            <a:prstTxWarp prst="textNoShape">
              <a:avLst/>
            </a:prstTxWarp>
          </a:bodyPr>
          <a:lstStyle>
            <a:lvl1pPr algn="r">
              <a:defRPr sz="1300">
                <a:latin typeface="Calibri" pitchFamily="34" charset="0"/>
              </a:defRPr>
            </a:lvl1pPr>
          </a:lstStyle>
          <a:p>
            <a:pPr>
              <a:defRPr/>
            </a:pPr>
            <a:fld id="{8BA35268-E380-4990-956A-A0F5D5C6953B}" type="datetimeFigureOut">
              <a:rPr lang="es-ES"/>
              <a:pPr>
                <a:defRPr/>
              </a:pPr>
              <a:t>22/12/2014</a:t>
            </a:fld>
            <a:endParaRPr lang="es-ES"/>
          </a:p>
        </p:txBody>
      </p:sp>
      <p:sp>
        <p:nvSpPr>
          <p:cNvPr id="4" name="3 Marcador de imagen de diapositiva"/>
          <p:cNvSpPr>
            <a:spLocks noGrp="1" noRot="1" noChangeAspect="1"/>
          </p:cNvSpPr>
          <p:nvPr>
            <p:ph type="sldImg" idx="2"/>
          </p:nvPr>
        </p:nvSpPr>
        <p:spPr>
          <a:xfrm>
            <a:off x="992188" y="769938"/>
            <a:ext cx="5114925" cy="3835400"/>
          </a:xfrm>
          <a:prstGeom prst="rect">
            <a:avLst/>
          </a:prstGeom>
          <a:noFill/>
          <a:ln w="12700">
            <a:solidFill>
              <a:prstClr val="black"/>
            </a:solidFill>
          </a:ln>
        </p:spPr>
        <p:txBody>
          <a:bodyPr vert="horz" lIns="98972" tIns="49486" rIns="98972" bIns="49486" rtlCol="0" anchor="ctr"/>
          <a:lstStyle/>
          <a:p>
            <a:pPr lvl="0"/>
            <a:endParaRPr lang="es-ES" noProof="0"/>
          </a:p>
        </p:txBody>
      </p:sp>
      <p:sp>
        <p:nvSpPr>
          <p:cNvPr id="5" name="4 Marcador de notas"/>
          <p:cNvSpPr>
            <a:spLocks noGrp="1"/>
          </p:cNvSpPr>
          <p:nvPr>
            <p:ph type="body" sz="quarter" idx="3"/>
          </p:nvPr>
        </p:nvSpPr>
        <p:spPr>
          <a:xfrm>
            <a:off x="957263" y="4973638"/>
            <a:ext cx="5680075" cy="4605337"/>
          </a:xfrm>
          <a:prstGeom prst="rect">
            <a:avLst/>
          </a:prstGeom>
        </p:spPr>
        <p:txBody>
          <a:bodyPr vert="horz" wrap="square" lIns="98972" tIns="49486" rIns="98972" bIns="49486" numCol="1" anchor="t" anchorCtr="0" compatLnSpc="1">
            <a:prstTxWarp prst="textNoShape">
              <a:avLst/>
            </a:prstTxWarp>
            <a:normAutofit/>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8972" tIns="49486" rIns="98972" bIns="49486" rtlCol="0" anchor="b"/>
          <a:lstStyle>
            <a:lvl1pPr algn="l" fontAlgn="auto">
              <a:spcBef>
                <a:spcPts val="0"/>
              </a:spcBef>
              <a:spcAft>
                <a:spcPts val="0"/>
              </a:spcAft>
              <a:defRPr sz="1300">
                <a:latin typeface="+mn-lt"/>
                <a:ea typeface="+mn-ea"/>
              </a:defRPr>
            </a:lvl1pPr>
          </a:lstStyle>
          <a:p>
            <a:pPr>
              <a:defRPr/>
            </a:pPr>
            <a:endParaRPr lang="es-ES"/>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wrap="square" lIns="98972" tIns="49486" rIns="98972" bIns="49486" numCol="1" anchor="b" anchorCtr="0" compatLnSpc="1">
            <a:prstTxWarp prst="textNoShape">
              <a:avLst/>
            </a:prstTxWarp>
          </a:bodyPr>
          <a:lstStyle>
            <a:lvl1pPr algn="r">
              <a:defRPr sz="1300">
                <a:latin typeface="Calibri" pitchFamily="34" charset="0"/>
              </a:defRPr>
            </a:lvl1pPr>
          </a:lstStyle>
          <a:p>
            <a:pPr>
              <a:defRPr/>
            </a:pPr>
            <a:fld id="{2A274881-19D3-40EE-B8D4-6925211FE561}" type="slidenum">
              <a:rPr lang="es-ES"/>
              <a:pPr>
                <a:defRPr/>
              </a:pPr>
              <a:t>‹Nº›</a:t>
            </a:fld>
            <a:endParaRPr lang="es-ES"/>
          </a:p>
        </p:txBody>
      </p:sp>
    </p:spTree>
    <p:extLst>
      <p:ext uri="{BB962C8B-B14F-4D97-AF65-F5344CB8AC3E}">
        <p14:creationId xmlns:p14="http://schemas.microsoft.com/office/powerpoint/2010/main" val="29676174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nc-sa/3.0/es/deed.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89013" eaLnBrk="1" hangingPunct="1">
              <a:spcBef>
                <a:spcPct val="0"/>
              </a:spcBef>
            </a:pPr>
            <a:r>
              <a:rPr lang="es-ES" altLang="es-ES" dirty="0" smtClean="0">
                <a:latin typeface="Arial" charset="0"/>
                <a:ea typeface="ＭＳ Ｐゴシック" pitchFamily="34" charset="-128"/>
                <a:cs typeface="Arial" charset="0"/>
              </a:rPr>
              <a:t>Portada:</a:t>
            </a:r>
          </a:p>
          <a:p>
            <a:pPr defTabSz="989013" eaLnBrk="1" hangingPunct="1">
              <a:spcBef>
                <a:spcPct val="0"/>
              </a:spcBef>
            </a:pPr>
            <a:r>
              <a:rPr lang="es-ES" altLang="es-ES" dirty="0" smtClean="0">
                <a:latin typeface="Arial" charset="0"/>
                <a:ea typeface="ＭＳ Ｐゴシック" pitchFamily="34" charset="-128"/>
                <a:cs typeface="Arial" charset="0"/>
              </a:rPr>
              <a:t>TEMA 2: DISEÑO UNIVERSAL</a:t>
            </a:r>
          </a:p>
          <a:p>
            <a:pPr defTabSz="989013" eaLnBrk="1" hangingPunct="1"/>
            <a:r>
              <a:rPr lang="es-ES" altLang="es-ES" dirty="0" smtClean="0">
                <a:latin typeface="Arial" charset="0"/>
                <a:ea typeface="ＭＳ Ｐゴシック" pitchFamily="34" charset="-128"/>
                <a:cs typeface="Arial" charset="0"/>
              </a:rPr>
              <a:t>Lourdes Moreno, Paloma Martínez</a:t>
            </a:r>
          </a:p>
          <a:p>
            <a:pPr defTabSz="989013" eaLnBrk="1" hangingPunct="1"/>
            <a:r>
              <a:rPr lang="es-ES" altLang="es-ES" dirty="0" smtClean="0">
                <a:latin typeface="Arial" charset="0"/>
                <a:ea typeface="ＭＳ Ｐゴシック" pitchFamily="34" charset="-128"/>
                <a:cs typeface="Arial" charset="0"/>
              </a:rPr>
              <a:t>Universidad Carlos III de Madrid</a:t>
            </a:r>
          </a:p>
          <a:p>
            <a:pPr defTabSz="989013" eaLnBrk="1" hangingPunct="1"/>
            <a:r>
              <a:rPr lang="es-ES" altLang="es-ES" dirty="0" smtClean="0">
                <a:latin typeface="Arial" charset="0"/>
                <a:ea typeface="ＭＳ Ｐゴシック" pitchFamily="34" charset="-128"/>
                <a:cs typeface="Arial" charset="0"/>
              </a:rPr>
              <a:t>{</a:t>
            </a:r>
            <a:r>
              <a:rPr lang="es-ES" altLang="es-ES" dirty="0" err="1" smtClean="0">
                <a:latin typeface="Arial" charset="0"/>
                <a:ea typeface="ＭＳ Ｐゴシック" pitchFamily="34" charset="-128"/>
                <a:cs typeface="Arial" charset="0"/>
              </a:rPr>
              <a:t>lmoreno,pmf</a:t>
            </a:r>
            <a:r>
              <a:rPr lang="es-ES" altLang="es-ES" dirty="0" smtClean="0">
                <a:latin typeface="Arial" charset="0"/>
                <a:ea typeface="ＭＳ Ｐゴシック" pitchFamily="34" charset="-128"/>
                <a:cs typeface="Arial" charset="0"/>
              </a:rPr>
              <a:t>}@inf.uc3m.es </a:t>
            </a:r>
          </a:p>
          <a:p>
            <a:pPr defTabSz="989013" eaLnBrk="1" hangingPunct="1"/>
            <a:r>
              <a:rPr lang="es-ES" altLang="es-ES" dirty="0" smtClean="0">
                <a:latin typeface="Arial" charset="0"/>
                <a:ea typeface="ＭＳ Ｐゴシック" pitchFamily="34" charset="-128"/>
                <a:cs typeface="Arial" charset="0"/>
              </a:rPr>
              <a:t>Asignatura Humanidades</a:t>
            </a:r>
          </a:p>
          <a:p>
            <a:pPr defTabSz="989013" eaLnBrk="1" hangingPunct="1"/>
            <a:r>
              <a:rPr lang="ja-JP" altLang="es-ES" dirty="0" smtClean="0">
                <a:latin typeface="Arial" charset="0"/>
                <a:ea typeface="ＭＳ Ｐゴシック" pitchFamily="34" charset="-128"/>
                <a:cs typeface="Arial" charset="0"/>
              </a:rPr>
              <a:t>“</a:t>
            </a:r>
            <a:r>
              <a:rPr lang="es-ES" altLang="ja-JP" dirty="0" smtClean="0">
                <a:latin typeface="Arial" charset="0"/>
                <a:ea typeface="ＭＳ Ｐゴシック" pitchFamily="34" charset="-128"/>
                <a:cs typeface="Arial" charset="0"/>
              </a:rPr>
              <a:t>Evitando las barreras de accesibilidad en la Sociedad de la Información</a:t>
            </a:r>
            <a:r>
              <a:rPr lang="ja-JP" altLang="es-ES" dirty="0" smtClean="0">
                <a:latin typeface="Arial" charset="0"/>
                <a:ea typeface="ＭＳ Ｐゴシック" pitchFamily="34" charset="-128"/>
                <a:cs typeface="Arial" charset="0"/>
              </a:rPr>
              <a:t>”</a:t>
            </a:r>
            <a:endParaRPr lang="es-ES_tradnl" altLang="ja-JP" dirty="0" smtClean="0">
              <a:latin typeface="Arial" charset="0"/>
              <a:ea typeface="ＭＳ Ｐゴシック" pitchFamily="34" charset="-128"/>
              <a:cs typeface="Arial" charset="0"/>
            </a:endParaRPr>
          </a:p>
          <a:p>
            <a:pPr defTabSz="989013" eaLnBrk="1" hangingPunct="1"/>
            <a:r>
              <a:rPr lang="es-ES_tradnl" altLang="es-ES" dirty="0" err="1" smtClean="0">
                <a:latin typeface="Arial" charset="0"/>
                <a:ea typeface="ＭＳ Ｐゴシック" pitchFamily="34" charset="-128"/>
                <a:cs typeface="Arial" charset="0"/>
              </a:rPr>
              <a:t>OpenCourseWare</a:t>
            </a:r>
            <a:r>
              <a:rPr lang="es-ES_tradnl" altLang="es-ES" dirty="0" smtClean="0">
                <a:latin typeface="Arial" charset="0"/>
                <a:ea typeface="ＭＳ Ｐゴシック" pitchFamily="34" charset="-128"/>
                <a:cs typeface="Arial" charset="0"/>
              </a:rPr>
              <a:t> de la Universidad Carlos III de Madrid </a:t>
            </a:r>
          </a:p>
          <a:p>
            <a:pPr marL="0" marR="0" indent="0" algn="l" defTabSz="989013" rtl="0" eaLnBrk="1" fontAlgn="base" latinLnBrk="0" hangingPunct="1">
              <a:lnSpc>
                <a:spcPct val="100000"/>
              </a:lnSpc>
              <a:spcBef>
                <a:spcPct val="30000"/>
              </a:spcBef>
              <a:spcAft>
                <a:spcPct val="0"/>
              </a:spcAft>
              <a:buClrTx/>
              <a:buSzTx/>
              <a:buFontTx/>
              <a:buNone/>
              <a:tabLst/>
              <a:defRPr/>
            </a:pPr>
            <a:r>
              <a:rPr lang="es-ES_tradnl" altLang="es-ES" sz="1200" dirty="0" smtClean="0"/>
              <a:t>Esta obra está bajo una </a:t>
            </a:r>
            <a:r>
              <a:rPr lang="es-ES_tradnl" altLang="es-ES" sz="1200" dirty="0" smtClean="0">
                <a:hlinkClick r:id="rId3"/>
              </a:rPr>
              <a:t>licencia de </a:t>
            </a:r>
            <a:r>
              <a:rPr lang="es-ES_tradnl" altLang="es-ES" sz="1200" dirty="0" err="1" smtClean="0">
                <a:hlinkClick r:id="rId3"/>
              </a:rPr>
              <a:t>Creative</a:t>
            </a:r>
            <a:r>
              <a:rPr lang="es-ES_tradnl" altLang="es-ES" sz="1200" dirty="0" smtClean="0">
                <a:hlinkClick r:id="rId3"/>
              </a:rPr>
              <a:t> </a:t>
            </a:r>
            <a:r>
              <a:rPr lang="es-ES_tradnl" altLang="es-ES" sz="1200" dirty="0" err="1" smtClean="0">
                <a:hlinkClick r:id="rId3"/>
              </a:rPr>
              <a:t>Commons</a:t>
            </a:r>
            <a:r>
              <a:rPr lang="es-ES_tradnl" altLang="es-ES" sz="1200" dirty="0" smtClean="0">
                <a:hlinkClick r:id="rId3"/>
              </a:rPr>
              <a:t> Reconocimiento-</a:t>
            </a:r>
            <a:r>
              <a:rPr lang="es-ES_tradnl" altLang="es-ES" sz="1200" dirty="0" err="1" smtClean="0">
                <a:hlinkClick r:id="rId3"/>
              </a:rPr>
              <a:t>NoComercial</a:t>
            </a:r>
            <a:r>
              <a:rPr lang="es-ES_tradnl" altLang="es-ES" sz="1200" dirty="0" smtClean="0">
                <a:hlinkClick r:id="rId3"/>
              </a:rPr>
              <a:t>-</a:t>
            </a:r>
            <a:r>
              <a:rPr lang="es-ES_tradnl" altLang="es-ES" sz="1200" dirty="0" err="1" smtClean="0">
                <a:hlinkClick r:id="rId3"/>
              </a:rPr>
              <a:t>Compartirigual</a:t>
            </a:r>
            <a:r>
              <a:rPr lang="es-ES_tradnl" altLang="es-ES" sz="1200" dirty="0" smtClean="0">
                <a:hlinkClick r:id="rId3"/>
              </a:rPr>
              <a:t> 3.0 España</a:t>
            </a:r>
            <a:endParaRPr lang="es-ES_tradnl" altLang="es-ES" sz="1200" dirty="0" smtClean="0"/>
          </a:p>
          <a:p>
            <a:pPr defTabSz="989013" eaLnBrk="1" hangingPunct="1"/>
            <a:r>
              <a:rPr lang="es-ES" altLang="es-ES" dirty="0" smtClean="0">
                <a:latin typeface="Arial" charset="0"/>
                <a:ea typeface="ＭＳ Ｐゴシック" pitchFamily="34" charset="-128"/>
                <a:cs typeface="Arial" charset="0"/>
              </a:rPr>
              <a:t>Logotipo de la </a:t>
            </a:r>
            <a:r>
              <a:rPr lang="es-ES" altLang="es-ES" dirty="0" err="1" smtClean="0">
                <a:latin typeface="Arial" charset="0"/>
                <a:ea typeface="ＭＳ Ｐゴシック" pitchFamily="34" charset="-128"/>
                <a:cs typeface="Arial" charset="0"/>
              </a:rPr>
              <a:t>liciencia</a:t>
            </a:r>
            <a:r>
              <a:rPr lang="es-ES" altLang="es-ES" dirty="0" smtClean="0">
                <a:latin typeface="Arial" charset="0"/>
                <a:ea typeface="ＭＳ Ｐゴシック" pitchFamily="34" charset="-128"/>
                <a:cs typeface="Arial" charset="0"/>
              </a:rPr>
              <a:t> </a:t>
            </a:r>
            <a:r>
              <a:rPr lang="es-ES" altLang="es-ES" dirty="0" err="1" smtClean="0">
                <a:latin typeface="Arial" charset="0"/>
                <a:ea typeface="ＭＳ Ｐゴシック" pitchFamily="34" charset="-128"/>
                <a:cs typeface="Arial" charset="0"/>
              </a:rPr>
              <a:t>Creative</a:t>
            </a:r>
            <a:r>
              <a:rPr lang="es-ES" altLang="es-ES" dirty="0" smtClean="0">
                <a:latin typeface="Arial" charset="0"/>
                <a:ea typeface="ＭＳ Ｐゴシック" pitchFamily="34" charset="-128"/>
                <a:cs typeface="Arial" charset="0"/>
              </a:rPr>
              <a:t> </a:t>
            </a:r>
            <a:r>
              <a:rPr lang="es-ES" altLang="es-ES" dirty="0" err="1" smtClean="0">
                <a:latin typeface="Arial" charset="0"/>
                <a:ea typeface="ＭＳ Ｐゴシック" pitchFamily="34" charset="-128"/>
                <a:cs typeface="Arial" charset="0"/>
              </a:rPr>
              <a:t>Commons</a:t>
            </a:r>
            <a:r>
              <a:rPr lang="es-ES" altLang="es-ES" dirty="0" smtClean="0">
                <a:latin typeface="Arial" charset="0"/>
                <a:ea typeface="ＭＳ Ｐゴシック" pitchFamily="34" charset="-128"/>
                <a:cs typeface="Arial" charset="0"/>
              </a:rPr>
              <a:t> </a:t>
            </a:r>
            <a:r>
              <a:rPr lang="es-ES" altLang="es-ES" dirty="0" err="1" smtClean="0">
                <a:latin typeface="Arial" charset="0"/>
                <a:ea typeface="ＭＳ Ｐゴシック" pitchFamily="34" charset="-128"/>
                <a:cs typeface="Arial" charset="0"/>
              </a:rPr>
              <a:t>Reconocimiento_NoComercial_Compartirigual</a:t>
            </a:r>
            <a:endParaRPr lang="es-ES" altLang="es-ES" dirty="0" smtClean="0">
              <a:latin typeface="Arial" charset="0"/>
              <a:ea typeface="ＭＳ Ｐゴシック" pitchFamily="34" charset="-128"/>
              <a:cs typeface="Arial" charset="0"/>
            </a:endParaRPr>
          </a:p>
          <a:p>
            <a:pPr defTabSz="989013" eaLnBrk="1" hangingPunct="1"/>
            <a:endParaRPr lang="es-ES" altLang="es-ES" dirty="0" smtClean="0">
              <a:latin typeface="Arial" charset="0"/>
              <a:ea typeface="ＭＳ Ｐゴシック" pitchFamily="34" charset="-128"/>
              <a:cs typeface="Arial" charset="0"/>
            </a:endParaRPr>
          </a:p>
          <a:p>
            <a:pPr defTabSz="989013" eaLnBrk="1" hangingPunct="1"/>
            <a:endParaRPr lang="es-ES" altLang="es-ES" dirty="0" smtClean="0">
              <a:latin typeface="Arial" charset="0"/>
              <a:ea typeface="ＭＳ Ｐゴシック" pitchFamily="34" charset="-128"/>
              <a:cs typeface="Arial" charset="0"/>
            </a:endParaRPr>
          </a:p>
          <a:p>
            <a:pPr defTabSz="989013" eaLnBrk="1" hangingPunct="1"/>
            <a:endParaRPr lang="es-ES" altLang="es-ES" dirty="0" smtClean="0">
              <a:latin typeface="Arial" charset="0"/>
              <a:ea typeface="ＭＳ Ｐゴシック" pitchFamily="34" charset="-128"/>
              <a:cs typeface="Arial" charset="0"/>
            </a:endParaRPr>
          </a:p>
          <a:p>
            <a:pPr defTabSz="989013" eaLnBrk="1" hangingPunct="1">
              <a:spcBef>
                <a:spcPct val="0"/>
              </a:spcBef>
            </a:pPr>
            <a:endParaRPr lang="es-ES_tradnl" altLang="es-ES" dirty="0" smtClean="0">
              <a:latin typeface="Arial" charset="0"/>
              <a:ea typeface="ＭＳ Ｐゴシック" pitchFamily="34" charset="-128"/>
              <a:cs typeface="Arial" charset="0"/>
            </a:endParaRPr>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39CC45D9-1729-47A7-9A16-2A4322ABFCFE}" type="slidenum">
              <a:rPr lang="es-ES" altLang="es-ES" sz="1300" smtClean="0">
                <a:latin typeface="Calibri" pitchFamily="34" charset="0"/>
              </a:rPr>
              <a:pPr eaLnBrk="1" hangingPunct="1">
                <a:spcBef>
                  <a:spcPct val="0"/>
                </a:spcBef>
              </a:pPr>
              <a:t>1</a:t>
            </a:fld>
            <a:endParaRPr lang="es-ES" altLang="es-ES" sz="130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Principios de Diseño Universal (II)</a:t>
            </a:r>
          </a:p>
          <a:p>
            <a:pPr eaLnBrk="1" hangingPunct="1">
              <a:defRPr/>
            </a:pPr>
            <a:r>
              <a:rPr lang="es-ES" altLang="es-ES" dirty="0" smtClean="0">
                <a:latin typeface="Arial" charset="0"/>
                <a:ea typeface="ＭＳ Ｐゴシック" pitchFamily="34" charset="-128"/>
                <a:cs typeface="Arial" charset="0"/>
              </a:rPr>
              <a:t>Contenido:</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Los principios del Diseño Universal están orientados en el diseño universalmente usable, además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Factores económicos</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Factores culturales</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Factores de género</a:t>
            </a:r>
          </a:p>
          <a:p>
            <a:pPr eaLnBrk="1" hangingPunct="1">
              <a:defRPr/>
            </a:pPr>
            <a:endParaRPr lang="es-ES" altLang="es-ES" dirty="0" smtClean="0">
              <a:latin typeface="Arial" charset="0"/>
              <a:ea typeface="ＭＳ Ｐゴシック" pitchFamily="34" charset="-128"/>
              <a:cs typeface="Arial" charset="0"/>
            </a:endParaRPr>
          </a:p>
        </p:txBody>
      </p:sp>
      <p:sp>
        <p:nvSpPr>
          <p:cNvPr id="430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F20B58F1-0505-47E5-BFC2-A56DB20B14A4}" type="slidenum">
              <a:rPr lang="es-ES" altLang="es-ES" sz="1300" smtClean="0">
                <a:latin typeface="Calibri" pitchFamily="34" charset="0"/>
              </a:rPr>
              <a:pPr eaLnBrk="1" hangingPunct="1">
                <a:spcBef>
                  <a:spcPct val="0"/>
                </a:spcBef>
              </a:pPr>
              <a:t>10</a:t>
            </a:fld>
            <a:endParaRPr lang="es-ES" altLang="es-ES" sz="130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Principios de Diseño Universal. 1er Principio: Uso equiparable </a:t>
            </a:r>
          </a:p>
          <a:p>
            <a:pPr eaLnBrk="1" hangingPunct="1">
              <a:defRPr/>
            </a:pPr>
            <a:r>
              <a:rPr lang="es-ES" altLang="es-ES" dirty="0" smtClean="0">
                <a:latin typeface="Arial" charset="0"/>
                <a:ea typeface="ＭＳ Ｐゴシック" pitchFamily="34" charset="-128"/>
                <a:cs typeface="Arial" charset="0"/>
              </a:rPr>
              <a:t>Contenido:</a:t>
            </a:r>
          </a:p>
          <a:p>
            <a:pPr marL="171450"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El diseño es útil y vendible a personas con diversas capacidades. </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Pautas para el Principio 1: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proporcione las mismas maneras de uso para todos los usuarios: idénticas cuando es posible, equivalentes cuando no lo es.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evite segregar o estigmatizar a cualquier usuario.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Las características de privacidad, garantía y seguridad deben estar igualmente disponibles para todos los usuarios.</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el diseño sea atractivo para todos los usuarios. </a:t>
            </a:r>
          </a:p>
          <a:p>
            <a:pPr marL="171450" indent="-171450" eaLnBrk="1" hangingPunct="1">
              <a:buFont typeface="Arial" panose="020B0604020202020204" pitchFamily="34" charset="0"/>
              <a:buChar char="•"/>
              <a:defRPr/>
            </a:pPr>
            <a:endParaRPr lang="es-ES" altLang="es-ES" dirty="0" smtClean="0">
              <a:latin typeface="Arial" charset="0"/>
              <a:ea typeface="ＭＳ Ｐゴシック" pitchFamily="34" charset="-128"/>
              <a:cs typeface="Arial" charset="0"/>
            </a:endParaRPr>
          </a:p>
          <a:p>
            <a:pPr eaLnBrk="1" hangingPunct="1">
              <a:defRPr/>
            </a:pPr>
            <a:endParaRPr lang="es-ES" altLang="es-ES" dirty="0" smtClean="0">
              <a:latin typeface="Arial" charset="0"/>
              <a:ea typeface="ＭＳ Ｐゴシック" pitchFamily="34" charset="-128"/>
              <a:cs typeface="Arial" charset="0"/>
            </a:endParaRPr>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0657741F-9C64-483E-BA36-BBD9749A0B89}" type="slidenum">
              <a:rPr lang="es-ES" altLang="es-ES" sz="1300" smtClean="0">
                <a:latin typeface="Calibri" pitchFamily="34" charset="0"/>
              </a:rPr>
              <a:pPr eaLnBrk="1" hangingPunct="1">
                <a:spcBef>
                  <a:spcPct val="0"/>
                </a:spcBef>
              </a:pPr>
              <a:t>11</a:t>
            </a:fld>
            <a:endParaRPr lang="es-ES" altLang="es-ES" sz="130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Principios de Diseño Universal. 1er Principio: Uso equiparable (II)</a:t>
            </a:r>
          </a:p>
          <a:p>
            <a:pPr eaLnBrk="1" hangingPunct="1">
              <a:defRPr/>
            </a:pPr>
            <a:r>
              <a:rPr lang="es-ES" altLang="es-ES" dirty="0" smtClean="0">
                <a:latin typeface="Arial" charset="0"/>
                <a:ea typeface="ＭＳ Ｐゴシック" pitchFamily="34" charset="-128"/>
                <a:cs typeface="Arial" charset="0"/>
              </a:rPr>
              <a:t>Contenido:</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En la diapositiva si incluye una imagen de </a:t>
            </a:r>
            <a:r>
              <a:rPr lang="es-ES" altLang="es-ES" dirty="0" smtClean="0">
                <a:latin typeface="Arial" charset="0"/>
                <a:ea typeface="ＭＳ Ｐゴシック" pitchFamily="34" charset="-128"/>
                <a:cs typeface="Arial" charset="0"/>
              </a:rPr>
              <a:t>una puerta de acceso</a:t>
            </a:r>
            <a:r>
              <a:rPr lang="es-ES" altLang="es-ES" baseline="0" dirty="0" smtClean="0">
                <a:latin typeface="Arial" charset="0"/>
                <a:ea typeface="ＭＳ Ｐゴシック" pitchFamily="34" charset="-128"/>
                <a:cs typeface="Arial" charset="0"/>
              </a:rPr>
              <a:t> a una oficina de correos que tiene </a:t>
            </a:r>
            <a:r>
              <a:rPr lang="es-ES" sz="1200" dirty="0" smtClean="0"/>
              <a:t>apertura automática, ancho suficiente y encaminamientos señalizado que permite la entrada al edificio a cualquier usuario con independencia de sus diferentes capacidades</a:t>
            </a:r>
            <a:r>
              <a:rPr lang="es-ES" altLang="es-ES" dirty="0" smtClean="0">
                <a:latin typeface="Arial" charset="0"/>
                <a:ea typeface="ＭＳ Ｐゴシック" pitchFamily="34" charset="-128"/>
                <a:cs typeface="Arial" charset="0"/>
              </a:rPr>
              <a:t>: Autor Kun-chia </a:t>
            </a:r>
            <a:r>
              <a:rPr lang="es-ES" altLang="es-ES" dirty="0" err="1" smtClean="0">
                <a:latin typeface="Arial" charset="0"/>
                <a:ea typeface="ＭＳ Ｐゴシック" pitchFamily="34" charset="-128"/>
                <a:cs typeface="Arial" charset="0"/>
              </a:rPr>
              <a:t>Wu</a:t>
            </a:r>
            <a:r>
              <a:rPr lang="es-ES" altLang="es-ES" dirty="0" smtClean="0">
                <a:latin typeface="Arial" charset="0"/>
                <a:ea typeface="ＭＳ Ｐゴシック" pitchFamily="34" charset="-128"/>
                <a:cs typeface="Arial" charset="0"/>
              </a:rPr>
              <a:t> bajo licencia </a:t>
            </a:r>
            <a:r>
              <a:rPr lang="es-ES" altLang="es-ES" dirty="0" err="1" smtClean="0">
                <a:latin typeface="Arial" charset="0"/>
                <a:ea typeface="ＭＳ Ｐゴシック" pitchFamily="34" charset="-128"/>
                <a:cs typeface="Arial" charset="0"/>
              </a:rPr>
              <a:t>Creative</a:t>
            </a:r>
            <a:r>
              <a:rPr lang="es-ES" altLang="es-ES" dirty="0" smtClean="0">
                <a:latin typeface="Arial" charset="0"/>
                <a:ea typeface="ＭＳ Ｐゴシック" pitchFamily="34" charset="-128"/>
                <a:cs typeface="Arial" charset="0"/>
              </a:rPr>
              <a:t> </a:t>
            </a:r>
            <a:r>
              <a:rPr lang="es-ES" altLang="es-ES" dirty="0" err="1" smtClean="0">
                <a:latin typeface="Arial" charset="0"/>
                <a:ea typeface="ＭＳ Ｐゴシック" pitchFamily="34" charset="-128"/>
                <a:cs typeface="Arial" charset="0"/>
              </a:rPr>
              <a:t>Commons</a:t>
            </a:r>
            <a:r>
              <a:rPr lang="es-ES" altLang="es-ES" dirty="0" smtClean="0">
                <a:latin typeface="Arial" charset="0"/>
                <a:ea typeface="ＭＳ Ｐゴシック" pitchFamily="34" charset="-128"/>
                <a:cs typeface="Arial" charset="0"/>
              </a:rPr>
              <a:t>: https://www.flickr.com/photos/kunchia/479533817/in/photolist-JnSNW-JnBZ1-Jmq4o-JnFAe-JmVqU-JmSGd-JmTkX-JmWb8-JnJGr-JmsHD-JnRkp-JmS2V-JnNEW-JnRyk-JmT7w-JnGWc-Jo1Ca-JnGMr-JnGhZ-JnSBp-JnCbm-JmStp-JmMbU-JmWSZ-Jn1Kc-JmRCY-JnUTX-JmWN2-JnHSs-JnVsk-JnJSK-JnMKB-JmqJY-JnUTu-JmxVp-JmvcB-JmV1q-JmPVN-JmTRV-JnSsL-Jmtqc-JnHhv-JmqsY-JnFsw-JmM12-JnHuW-JnVps-JmQ2S-JmWun-JmP7n </a:t>
            </a:r>
            <a:endParaRPr lang="es-ES" altLang="es-ES" dirty="0" smtClean="0">
              <a:latin typeface="Arial" charset="0"/>
              <a:ea typeface="ＭＳ Ｐゴシック" pitchFamily="34" charset="-128"/>
              <a:cs typeface="Arial" charset="0"/>
            </a:endParaRPr>
          </a:p>
          <a:p>
            <a:pPr marL="171450" indent="-171450" eaLnBrk="1" hangingPunct="1">
              <a:buFont typeface="Arial" panose="020B0604020202020204" pitchFamily="34" charset="0"/>
              <a:buChar char="•"/>
              <a:defRPr/>
            </a:pPr>
            <a:endParaRPr lang="es-ES" altLang="es-ES" dirty="0" smtClean="0">
              <a:latin typeface="Arial" charset="0"/>
              <a:ea typeface="ＭＳ Ｐゴシック" pitchFamily="34" charset="-128"/>
              <a:cs typeface="Arial" charset="0"/>
            </a:endParaRPr>
          </a:p>
          <a:p>
            <a:pPr eaLnBrk="1" hangingPunct="1">
              <a:defRPr/>
            </a:pPr>
            <a:endParaRPr lang="es-ES" altLang="es-ES" dirty="0" smtClean="0">
              <a:latin typeface="Arial" charset="0"/>
              <a:ea typeface="ＭＳ Ｐゴシック" pitchFamily="34" charset="-128"/>
              <a:cs typeface="Arial" charset="0"/>
            </a:endParaRPr>
          </a:p>
        </p:txBody>
      </p:sp>
      <p:sp>
        <p:nvSpPr>
          <p:cNvPr id="450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D7ED1215-8358-440D-926B-4A4AFB2F9F89}" type="slidenum">
              <a:rPr lang="es-ES" altLang="es-ES" sz="1300" smtClean="0">
                <a:latin typeface="Calibri" pitchFamily="34" charset="0"/>
              </a:rPr>
              <a:pPr eaLnBrk="1" hangingPunct="1">
                <a:spcBef>
                  <a:spcPct val="0"/>
                </a:spcBef>
              </a:pPr>
              <a:t>12</a:t>
            </a:fld>
            <a:endParaRPr lang="es-ES" altLang="es-ES" sz="130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Principios de Diseño Universal. 2º Principio: Uso flexible (I)</a:t>
            </a:r>
          </a:p>
          <a:p>
            <a:pPr eaLnBrk="1" hangingPunct="1">
              <a:defRPr/>
            </a:pPr>
            <a:r>
              <a:rPr lang="es-ES" altLang="es-ES" dirty="0" smtClean="0">
                <a:latin typeface="Arial" charset="0"/>
                <a:ea typeface="ＭＳ Ｐゴシック" pitchFamily="34" charset="-128"/>
                <a:cs typeface="Arial" charset="0"/>
              </a:rPr>
              <a:t>Contenido:</a:t>
            </a:r>
          </a:p>
          <a:p>
            <a:pPr marL="171450"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El diseño se acomoda a un amplio rango de preferencias y habilidades individuales. </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Pautas para el Principio 2: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ofrezca posibilidades de elección en los métodos de uso.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pueda accederse y usarse tanto con la mano derecha como con la izquierda.</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facilite al usuario la exactitud y precisión.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se adapte al paso o ritmo del usuario. </a:t>
            </a:r>
          </a:p>
        </p:txBody>
      </p:sp>
      <p:sp>
        <p:nvSpPr>
          <p:cNvPr id="460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FE66696F-81D9-4E0B-9D13-536AAD2666EF}" type="slidenum">
              <a:rPr lang="es-ES" altLang="es-ES" sz="1300" smtClean="0">
                <a:latin typeface="Calibri" pitchFamily="34" charset="0"/>
              </a:rPr>
              <a:pPr eaLnBrk="1" hangingPunct="1">
                <a:spcBef>
                  <a:spcPct val="0"/>
                </a:spcBef>
              </a:pPr>
              <a:t>13</a:t>
            </a:fld>
            <a:endParaRPr lang="es-ES" altLang="es-ES" sz="1300"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Principios de Diseño Universal. 2º Principio: Uso flexible (II)</a:t>
            </a:r>
          </a:p>
          <a:p>
            <a:pPr eaLnBrk="1" hangingPunct="1">
              <a:defRPr/>
            </a:pPr>
            <a:r>
              <a:rPr lang="es-ES" altLang="es-ES" dirty="0" smtClean="0">
                <a:latin typeface="Arial" charset="0"/>
                <a:ea typeface="ＭＳ Ｐゴシック" pitchFamily="34" charset="-128"/>
                <a:cs typeface="Arial" charset="0"/>
              </a:rPr>
              <a:t>Contenido:</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En la diapositiva si incluye una imagen de </a:t>
            </a:r>
            <a:r>
              <a:rPr lang="es-ES" altLang="es-ES" dirty="0" smtClean="0">
                <a:latin typeface="Arial" charset="0"/>
                <a:ea typeface="ＭＳ Ｐゴシック" pitchFamily="34" charset="-128"/>
                <a:cs typeface="Arial" charset="0"/>
              </a:rPr>
              <a:t>una</a:t>
            </a:r>
            <a:r>
              <a:rPr lang="es-ES" altLang="es-ES" baseline="0" dirty="0" smtClean="0">
                <a:latin typeface="Arial" charset="0"/>
                <a:ea typeface="ＭＳ Ｐゴシック" pitchFamily="34" charset="-128"/>
                <a:cs typeface="Arial" charset="0"/>
              </a:rPr>
              <a:t> persona utilizando </a:t>
            </a:r>
            <a:r>
              <a:rPr lang="es-ES" altLang="es-ES" dirty="0" smtClean="0">
                <a:latin typeface="Arial" charset="0"/>
                <a:ea typeface="ＭＳ Ｐゴシック" pitchFamily="34" charset="-128"/>
                <a:cs typeface="Arial" charset="0"/>
              </a:rPr>
              <a:t>unas </a:t>
            </a:r>
            <a:r>
              <a:rPr lang="es-ES" altLang="es-ES" dirty="0" smtClean="0">
                <a:latin typeface="Arial" charset="0"/>
                <a:ea typeface="ＭＳ Ｐゴシック" pitchFamily="34" charset="-128"/>
                <a:cs typeface="Arial" charset="0"/>
              </a:rPr>
              <a:t>tijeras con la mano </a:t>
            </a:r>
            <a:r>
              <a:rPr lang="es-ES" altLang="es-ES" dirty="0" smtClean="0">
                <a:latin typeface="Arial" charset="0"/>
                <a:ea typeface="ＭＳ Ｐゴシック" pitchFamily="34" charset="-128"/>
                <a:cs typeface="Arial" charset="0"/>
              </a:rPr>
              <a:t>izquierda</a:t>
            </a:r>
            <a:r>
              <a:rPr lang="es-ES" altLang="es-ES" baseline="0" dirty="0" smtClean="0">
                <a:latin typeface="Arial" charset="0"/>
                <a:ea typeface="ＭＳ Ｐゴシック" pitchFamily="34" charset="-128"/>
                <a:cs typeface="Arial" charset="0"/>
              </a:rPr>
              <a:t>. Autor Garrett </a:t>
            </a:r>
            <a:r>
              <a:rPr lang="es-ES" altLang="es-ES" baseline="0" dirty="0" err="1" smtClean="0">
                <a:latin typeface="Arial" charset="0"/>
                <a:ea typeface="ＭＳ Ｐゴシック" pitchFamily="34" charset="-128"/>
                <a:cs typeface="Arial" charset="0"/>
              </a:rPr>
              <a:t>Wade</a:t>
            </a:r>
            <a:r>
              <a:rPr lang="es-ES" altLang="es-ES" baseline="0" dirty="0" smtClean="0">
                <a:latin typeface="Arial" charset="0"/>
                <a:ea typeface="ＭＳ Ｐゴシック" pitchFamily="34" charset="-128"/>
                <a:cs typeface="Arial" charset="0"/>
              </a:rPr>
              <a:t> bajo licencia </a:t>
            </a:r>
            <a:r>
              <a:rPr lang="es-ES" altLang="es-ES" baseline="0" dirty="0" err="1" smtClean="0">
                <a:latin typeface="Arial" charset="0"/>
                <a:ea typeface="ＭＳ Ｐゴシック" pitchFamily="34" charset="-128"/>
                <a:cs typeface="Arial" charset="0"/>
              </a:rPr>
              <a:t>Creative</a:t>
            </a:r>
            <a:r>
              <a:rPr lang="es-ES" altLang="es-ES" baseline="0" dirty="0" smtClean="0">
                <a:latin typeface="Arial" charset="0"/>
                <a:ea typeface="ＭＳ Ｐゴシック" pitchFamily="34" charset="-128"/>
                <a:cs typeface="Arial" charset="0"/>
              </a:rPr>
              <a:t> </a:t>
            </a:r>
            <a:r>
              <a:rPr lang="es-ES" altLang="es-ES" baseline="0" dirty="0" err="1" smtClean="0">
                <a:latin typeface="Arial" charset="0"/>
                <a:ea typeface="ＭＳ Ｐゴシック" pitchFamily="34" charset="-128"/>
                <a:cs typeface="Arial" charset="0"/>
              </a:rPr>
              <a:t>Commons</a:t>
            </a:r>
            <a:r>
              <a:rPr lang="es-ES" altLang="es-ES" baseline="0" dirty="0" smtClean="0">
                <a:latin typeface="Arial" charset="0"/>
                <a:ea typeface="ＭＳ Ｐゴシック" pitchFamily="34" charset="-128"/>
                <a:cs typeface="Arial" charset="0"/>
              </a:rPr>
              <a:t>: https://www.flickr.com/photos/garrettwade/6478577555/in/photolist-aSupp2-aSupBF-6pCvB7-bEm86H-N4FZd-6yEAWp-n5A7-pZqPp1-pK6QKT-q2wgtc-q2EhQb-pKc8As-36VgF-D9JLg-887VBg-p5JSF1-4y24Yw-pK6QHZ-6g4Nf5-5nzCMw-DaqJc-q2wguz-qcJ7vb-q2mHx2-q2EgEL-pK6PDe-q2EgBQ-8bnb7h-pK8X1o-p5MCNp-p5JSNq-q2EhL3-5WSb1U-6XhKSg-3zEHtB-4FHEQM-3CWNr7-7R1VH3-hLKdr-CSNR5-adoGki-28jFN6-gHH8J5-8tPJF-pK8X2q-p5MBKT-q2wfka-8bnaLf-8bn9Jo-51WBNZ</a:t>
            </a:r>
            <a:endParaRPr lang="es-ES" altLang="es-ES" dirty="0" smtClean="0">
              <a:latin typeface="Arial" charset="0"/>
              <a:ea typeface="ＭＳ Ｐゴシック" pitchFamily="34" charset="-128"/>
              <a:cs typeface="Arial" charset="0"/>
            </a:endParaRPr>
          </a:p>
          <a:p>
            <a:pPr eaLnBrk="1" hangingPunct="1">
              <a:defRPr/>
            </a:pPr>
            <a:endParaRPr lang="es-ES" altLang="es-ES" dirty="0" smtClean="0">
              <a:latin typeface="Arial" charset="0"/>
              <a:ea typeface="ＭＳ Ｐゴシック" pitchFamily="34" charset="-128"/>
              <a:cs typeface="Arial" charset="0"/>
            </a:endParaRPr>
          </a:p>
          <a:p>
            <a:pPr eaLnBrk="1" hangingPunct="1">
              <a:defRPr/>
            </a:pPr>
            <a:endParaRPr lang="es-ES" altLang="es-ES" dirty="0" smtClean="0">
              <a:latin typeface="Arial" charset="0"/>
              <a:ea typeface="ＭＳ Ｐゴシック" pitchFamily="34" charset="-128"/>
              <a:cs typeface="Arial" charset="0"/>
            </a:endParaRPr>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123BA449-4621-441E-8731-07AE60AB2776}" type="slidenum">
              <a:rPr lang="es-ES" altLang="es-ES" sz="1300" smtClean="0">
                <a:latin typeface="Calibri" pitchFamily="34" charset="0"/>
              </a:rPr>
              <a:pPr eaLnBrk="1" hangingPunct="1">
                <a:spcBef>
                  <a:spcPct val="0"/>
                </a:spcBef>
              </a:pPr>
              <a:t>14</a:t>
            </a:fld>
            <a:endParaRPr lang="es-ES" altLang="es-ES" sz="1300"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Principios de Diseño Universal. 3º Principio: Simple e intuitivo (I)</a:t>
            </a:r>
          </a:p>
          <a:p>
            <a:pPr eaLnBrk="1" hangingPunct="1">
              <a:defRPr/>
            </a:pPr>
            <a:r>
              <a:rPr lang="es-ES" altLang="es-ES" dirty="0" smtClean="0">
                <a:latin typeface="Arial" charset="0"/>
                <a:ea typeface="ＭＳ Ｐゴシック" pitchFamily="34" charset="-128"/>
                <a:cs typeface="Arial" charset="0"/>
              </a:rPr>
              <a:t>Contenido:</a:t>
            </a:r>
          </a:p>
          <a:p>
            <a:pPr marL="171450"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El uso del diseño es fácil de entender, atendiendo a la experiencia, conocimientos,  habilidades lingüísticas o grado de concentración  actual del usuario. </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Pautas para el Principio 3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elimine la complejidad innecesaria.</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sea consistente con las expectativas e intuición del usuario.</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se acomode a un amplio rango de alfabetización y habilidades lingüísticas.</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dispense la información de manera consistente con su importancia.</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proporcione avisos eficaces y métodos de respuesta durante y tras la finalización de la tarea.</a:t>
            </a:r>
          </a:p>
        </p:txBody>
      </p:sp>
      <p:sp>
        <p:nvSpPr>
          <p:cNvPr id="481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9826A753-155F-45E9-9613-DE631F4E1524}" type="slidenum">
              <a:rPr lang="es-ES" altLang="es-ES" sz="1300" smtClean="0">
                <a:latin typeface="Calibri" pitchFamily="34" charset="0"/>
              </a:rPr>
              <a:pPr eaLnBrk="1" hangingPunct="1">
                <a:spcBef>
                  <a:spcPct val="0"/>
                </a:spcBef>
              </a:pPr>
              <a:t>15</a:t>
            </a:fld>
            <a:endParaRPr lang="es-ES" altLang="es-ES" sz="1300"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Principios de Diseño Universal. 3º Principio: Simple e intuitivo (II)</a:t>
            </a:r>
          </a:p>
          <a:p>
            <a:pPr eaLnBrk="1" hangingPunct="1">
              <a:defRPr/>
            </a:pPr>
            <a:r>
              <a:rPr lang="es-ES" altLang="es-ES" dirty="0" smtClean="0">
                <a:latin typeface="Arial" charset="0"/>
                <a:ea typeface="ＭＳ Ｐゴシック" pitchFamily="34" charset="-128"/>
                <a:cs typeface="Arial" charset="0"/>
              </a:rPr>
              <a:t>Contenido:</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En la diapositiva si incluye </a:t>
            </a:r>
            <a:r>
              <a:rPr lang="es-ES" altLang="es-ES" dirty="0" smtClean="0">
                <a:latin typeface="Arial" charset="0"/>
                <a:ea typeface="ＭＳ Ｐゴシック" pitchFamily="34" charset="-128"/>
                <a:cs typeface="Arial" charset="0"/>
              </a:rPr>
              <a:t>un fragmento de</a:t>
            </a:r>
            <a:r>
              <a:rPr lang="es-ES" altLang="es-ES" baseline="0" dirty="0" smtClean="0">
                <a:latin typeface="Arial" charset="0"/>
                <a:ea typeface="ＭＳ Ｐゴシック" pitchFamily="34" charset="-128"/>
                <a:cs typeface="Arial" charset="0"/>
              </a:rPr>
              <a:t> las instrucciones de montaje de la caja de almacenaje KUPOL de </a:t>
            </a:r>
            <a:r>
              <a:rPr lang="es-ES" altLang="es-ES" baseline="0" dirty="0" err="1" smtClean="0">
                <a:latin typeface="Arial" charset="0"/>
                <a:ea typeface="ＭＳ Ｐゴシック" pitchFamily="34" charset="-128"/>
                <a:cs typeface="Arial" charset="0"/>
              </a:rPr>
              <a:t>Ikea</a:t>
            </a:r>
            <a:r>
              <a:rPr lang="es-ES" altLang="es-ES" baseline="0" dirty="0" smtClean="0">
                <a:latin typeface="Arial" charset="0"/>
                <a:ea typeface="ＭＳ Ｐゴシック" pitchFamily="34" charset="-128"/>
                <a:cs typeface="Arial" charset="0"/>
              </a:rPr>
              <a:t>: http://www.ikea.com/es/es/assembly_instructions/kupol-mod-almacen-extraible__AA-566194-2_pub.PDF</a:t>
            </a:r>
            <a:endParaRPr lang="es-ES" altLang="es-ES" dirty="0" smtClean="0">
              <a:latin typeface="Arial" charset="0"/>
              <a:ea typeface="ＭＳ Ｐゴシック" pitchFamily="34" charset="-128"/>
              <a:cs typeface="Arial" charset="0"/>
            </a:endParaRPr>
          </a:p>
        </p:txBody>
      </p:sp>
      <p:sp>
        <p:nvSpPr>
          <p:cNvPr id="491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69659E83-C0B5-4400-8A3B-1B8A680BE447}" type="slidenum">
              <a:rPr lang="es-ES" altLang="es-ES" sz="1300" smtClean="0">
                <a:latin typeface="Calibri" pitchFamily="34" charset="0"/>
              </a:rPr>
              <a:pPr eaLnBrk="1" hangingPunct="1">
                <a:spcBef>
                  <a:spcPct val="0"/>
                </a:spcBef>
              </a:pPr>
              <a:t>16</a:t>
            </a:fld>
            <a:endParaRPr lang="es-ES" altLang="es-ES" sz="1300"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Principios de Diseño Universal. 4º Principio: Información perceptible (I)</a:t>
            </a:r>
          </a:p>
          <a:p>
            <a:pPr eaLnBrk="1" hangingPunct="1">
              <a:defRPr/>
            </a:pPr>
            <a:r>
              <a:rPr lang="es-ES" altLang="es-ES" dirty="0" smtClean="0">
                <a:latin typeface="Arial" charset="0"/>
                <a:ea typeface="ＭＳ Ｐゴシック" pitchFamily="34" charset="-128"/>
                <a:cs typeface="Arial" charset="0"/>
              </a:rPr>
              <a:t>Contenido:</a:t>
            </a:r>
          </a:p>
          <a:p>
            <a:pPr marL="171450"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El diseño comunica de manera eficaz la información necesaria para el usuario, atendiendo a las condiciones ambientales  o a las capacidades sensoriales del usuario. </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Pautas para el Principio 4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use diferentes modos para presentar de manera redundante la información esencial (gráfica, verbal o táctilmente)</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proporcione contraste suficiente entre la información esencial y sus alrededores.</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amplíe la legibilidad de la información esencial.</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diferencie los elementos en formas que puedan ser descritas (por ejemplo, que haga fácil dar instrucciones o direcciones).</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proporcione compatibilidad con varias técnicas o dispositivos usados por personas con limitaciones sensoriales. </a:t>
            </a:r>
          </a:p>
        </p:txBody>
      </p:sp>
      <p:sp>
        <p:nvSpPr>
          <p:cNvPr id="501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1EE091F9-BCB0-4ECC-8B76-7F98550E3B9D}" type="slidenum">
              <a:rPr lang="es-ES" altLang="es-ES" sz="1300" smtClean="0">
                <a:latin typeface="Calibri" pitchFamily="34" charset="0"/>
              </a:rPr>
              <a:pPr eaLnBrk="1" hangingPunct="1">
                <a:spcBef>
                  <a:spcPct val="0"/>
                </a:spcBef>
              </a:pPr>
              <a:t>17</a:t>
            </a:fld>
            <a:endParaRPr lang="es-ES" altLang="es-ES" sz="1300"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Principios de Diseño Universal. 4º Principio: Información perceptible (II) </a:t>
            </a:r>
          </a:p>
          <a:p>
            <a:pPr eaLnBrk="1" hangingPunct="1">
              <a:defRPr/>
            </a:pPr>
            <a:r>
              <a:rPr lang="es-ES" altLang="es-ES" dirty="0" smtClean="0">
                <a:latin typeface="Arial" charset="0"/>
                <a:ea typeface="ＭＳ Ｐゴシック" pitchFamily="34" charset="-128"/>
                <a:cs typeface="Arial" charset="0"/>
              </a:rPr>
              <a:t>Contenido:</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En la diapositiva si incluye una imagen </a:t>
            </a:r>
            <a:r>
              <a:rPr lang="es-ES" altLang="es-ES" dirty="0" smtClean="0">
                <a:latin typeface="Arial" charset="0"/>
                <a:ea typeface="ＭＳ Ｐゴシック" pitchFamily="34" charset="-128"/>
                <a:cs typeface="Arial" charset="0"/>
              </a:rPr>
              <a:t>de un pasamanos en la que hay</a:t>
            </a:r>
            <a:r>
              <a:rPr lang="es-ES" altLang="es-ES" baseline="0" dirty="0" smtClean="0">
                <a:latin typeface="Arial" charset="0"/>
                <a:ea typeface="ＭＳ Ｐゴシック" pitchFamily="34" charset="-128"/>
                <a:cs typeface="Arial" charset="0"/>
              </a:rPr>
              <a:t> información de dirección en Braille y en </a:t>
            </a:r>
            <a:r>
              <a:rPr lang="es-ES" altLang="es-ES" baseline="0" dirty="0" err="1" smtClean="0">
                <a:latin typeface="Arial" charset="0"/>
                <a:ea typeface="ＭＳ Ｐゴシック" pitchFamily="34" charset="-128"/>
                <a:cs typeface="Arial" charset="0"/>
              </a:rPr>
              <a:t>reliev</a:t>
            </a:r>
            <a:r>
              <a:rPr lang="es-ES" altLang="es-ES" baseline="0" dirty="0" smtClean="0">
                <a:latin typeface="Arial" charset="0"/>
                <a:ea typeface="ＭＳ Ｐゴシック" pitchFamily="34" charset="-128"/>
                <a:cs typeface="Arial" charset="0"/>
              </a:rPr>
              <a:t>. Foto de Kun-chia </a:t>
            </a:r>
            <a:r>
              <a:rPr lang="es-ES" altLang="es-ES" baseline="0" dirty="0" err="1" smtClean="0">
                <a:latin typeface="Arial" charset="0"/>
                <a:ea typeface="ＭＳ Ｐゴシック" pitchFamily="34" charset="-128"/>
                <a:cs typeface="Arial" charset="0"/>
              </a:rPr>
              <a:t>Wu</a:t>
            </a:r>
            <a:r>
              <a:rPr lang="es-ES" altLang="es-ES" baseline="0" dirty="0" smtClean="0">
                <a:latin typeface="Arial" charset="0"/>
                <a:ea typeface="ＭＳ Ｐゴシック" pitchFamily="34" charset="-128"/>
                <a:cs typeface="Arial" charset="0"/>
              </a:rPr>
              <a:t> bajo licencia </a:t>
            </a:r>
            <a:r>
              <a:rPr lang="es-ES" altLang="es-ES" baseline="0" dirty="0" err="1" smtClean="0">
                <a:latin typeface="Arial" charset="0"/>
                <a:ea typeface="ＭＳ Ｐゴシック" pitchFamily="34" charset="-128"/>
                <a:cs typeface="Arial" charset="0"/>
              </a:rPr>
              <a:t>Crearive</a:t>
            </a:r>
            <a:r>
              <a:rPr lang="es-ES" altLang="es-ES" baseline="0" dirty="0" smtClean="0">
                <a:latin typeface="Arial" charset="0"/>
                <a:ea typeface="ＭＳ Ｐゴシック" pitchFamily="34" charset="-128"/>
                <a:cs typeface="Arial" charset="0"/>
              </a:rPr>
              <a:t> </a:t>
            </a:r>
            <a:r>
              <a:rPr lang="es-ES" altLang="es-ES" baseline="0" dirty="0" err="1" smtClean="0">
                <a:latin typeface="Arial" charset="0"/>
                <a:ea typeface="ＭＳ Ｐゴシック" pitchFamily="34" charset="-128"/>
                <a:cs typeface="Arial" charset="0"/>
              </a:rPr>
              <a:t>Commons</a:t>
            </a:r>
            <a:r>
              <a:rPr lang="es-ES" altLang="es-ES" baseline="0" dirty="0" smtClean="0">
                <a:latin typeface="Arial" charset="0"/>
                <a:ea typeface="ＭＳ Ｐゴシック" pitchFamily="34" charset="-128"/>
                <a:cs typeface="Arial" charset="0"/>
              </a:rPr>
              <a:t>: https://www.flickr.com/photos/kunchia/479351634/in/set-72157600162754063</a:t>
            </a:r>
            <a:endParaRPr lang="es-ES" altLang="es-ES" dirty="0" smtClean="0">
              <a:latin typeface="Arial" charset="0"/>
              <a:ea typeface="ＭＳ Ｐゴシック" pitchFamily="34" charset="-128"/>
              <a:cs typeface="Arial" charset="0"/>
            </a:endParaRPr>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8C13934D-6585-410F-880B-9EF8B97EE1ED}" type="slidenum">
              <a:rPr lang="es-ES" altLang="es-ES" sz="1300" smtClean="0">
                <a:latin typeface="Calibri" pitchFamily="34" charset="0"/>
              </a:rPr>
              <a:pPr eaLnBrk="1" hangingPunct="1">
                <a:spcBef>
                  <a:spcPct val="0"/>
                </a:spcBef>
              </a:pPr>
              <a:t>18</a:t>
            </a:fld>
            <a:endParaRPr lang="es-ES" altLang="es-ES" sz="1300"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altLang="es-ES" dirty="0" smtClean="0">
                <a:latin typeface="Arial" charset="0"/>
                <a:ea typeface="ＭＳ Ｐゴシック" pitchFamily="34" charset="-128"/>
                <a:cs typeface="Arial" charset="0"/>
              </a:rPr>
              <a:t>Título: Principios de Diseño Universal. 5º Principio: Con tolerancia al error (I)</a:t>
            </a:r>
          </a:p>
          <a:p>
            <a:pPr>
              <a:defRPr/>
            </a:pPr>
            <a:r>
              <a:rPr lang="es-ES" altLang="es-ES" dirty="0" smtClean="0">
                <a:latin typeface="Arial" charset="0"/>
                <a:ea typeface="ＭＳ Ｐゴシック" pitchFamily="34" charset="-128"/>
                <a:cs typeface="Arial" charset="0"/>
              </a:rPr>
              <a:t>Contenido: </a:t>
            </a:r>
          </a:p>
          <a:p>
            <a:pPr marL="171450"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El diseño minimiza los riesgos y las consecuencias adversas de acciones involuntarias o accidentales. </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Pautas para el Principio 5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disponga los elementos para minimizar los riesgos y errores: elementos más usados, más accesibles; y los elementos peligrosos eliminados, aislados o tapados.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proporcione advertencias sobre peligros y errores.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proporcione características seguras de interrupción.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desaliente acciones inconscientes en tareas que requieren vigilancia.</a:t>
            </a:r>
          </a:p>
        </p:txBody>
      </p:sp>
      <p:sp>
        <p:nvSpPr>
          <p:cNvPr id="522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A863C204-D1CF-4100-B0FB-E62FDAB067ED}" type="slidenum">
              <a:rPr lang="es-ES" altLang="es-ES" sz="1300" smtClean="0">
                <a:latin typeface="Calibri" pitchFamily="34" charset="0"/>
              </a:rPr>
              <a:pPr eaLnBrk="1" hangingPunct="1">
                <a:spcBef>
                  <a:spcPct val="0"/>
                </a:spcBef>
              </a:pPr>
              <a:t>19</a:t>
            </a:fld>
            <a:endParaRPr lang="es-ES" altLang="es-ES" sz="130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s-ES" altLang="es-ES" dirty="0" smtClean="0">
                <a:latin typeface="Arial" charset="0"/>
                <a:ea typeface="ＭＳ Ｐゴシック" pitchFamily="34" charset="-128"/>
                <a:cs typeface="Arial" charset="0"/>
              </a:rPr>
              <a:t>Contenido: </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Ilustración con</a:t>
            </a:r>
            <a:r>
              <a:rPr lang="es-ES" altLang="es-ES" baseline="0" dirty="0" smtClean="0">
                <a:latin typeface="Arial" charset="0"/>
                <a:ea typeface="ＭＳ Ｐゴシック" pitchFamily="34" charset="-128"/>
                <a:cs typeface="Arial" charset="0"/>
              </a:rPr>
              <a:t> información en inglés de los diferentes aspectos de los principios del diseño universal que hay que tener en cuenta en el aprendizaje.</a:t>
            </a:r>
          </a:p>
          <a:p>
            <a:pPr marL="171450" indent="-171450" eaLnBrk="1" hangingPunct="1">
              <a:buFont typeface="Arial" panose="020B0604020202020204" pitchFamily="34" charset="0"/>
              <a:buChar char="•"/>
              <a:defRPr/>
            </a:pPr>
            <a:r>
              <a:rPr lang="es-ES" altLang="es-ES" baseline="0" dirty="0" smtClean="0">
                <a:latin typeface="Arial" charset="0"/>
                <a:ea typeface="ＭＳ Ｐゴシック" pitchFamily="34" charset="-128"/>
                <a:cs typeface="Arial" charset="0"/>
              </a:rPr>
              <a:t>Autora: Giulia </a:t>
            </a:r>
            <a:r>
              <a:rPr lang="es-ES" altLang="es-ES" baseline="0" dirty="0" err="1" smtClean="0">
                <a:latin typeface="Arial" charset="0"/>
                <a:ea typeface="ＭＳ Ｐゴシック" pitchFamily="34" charset="-128"/>
                <a:cs typeface="Arial" charset="0"/>
              </a:rPr>
              <a:t>Forsythe</a:t>
            </a:r>
            <a:r>
              <a:rPr lang="es-ES" altLang="es-ES" baseline="0" dirty="0" smtClean="0">
                <a:latin typeface="Arial" charset="0"/>
                <a:ea typeface="ＭＳ Ｐゴシック" pitchFamily="34" charset="-128"/>
                <a:cs typeface="Arial" charset="0"/>
              </a:rPr>
              <a:t> bajo licencia </a:t>
            </a:r>
            <a:r>
              <a:rPr lang="es-ES" altLang="es-ES" baseline="0" dirty="0" err="1" smtClean="0">
                <a:latin typeface="Arial" charset="0"/>
                <a:ea typeface="ＭＳ Ｐゴシック" pitchFamily="34" charset="-128"/>
                <a:cs typeface="Arial" charset="0"/>
              </a:rPr>
              <a:t>Creative</a:t>
            </a:r>
            <a:r>
              <a:rPr lang="es-ES" altLang="es-ES" baseline="0" dirty="0" smtClean="0">
                <a:latin typeface="Arial" charset="0"/>
                <a:ea typeface="ＭＳ Ｐゴシック" pitchFamily="34" charset="-128"/>
                <a:cs typeface="Arial" charset="0"/>
              </a:rPr>
              <a:t> </a:t>
            </a:r>
            <a:r>
              <a:rPr lang="es-ES" altLang="es-ES" baseline="0" dirty="0" err="1" smtClean="0">
                <a:latin typeface="Arial" charset="0"/>
                <a:ea typeface="ＭＳ Ｐゴシック" pitchFamily="34" charset="-128"/>
                <a:cs typeface="Arial" charset="0"/>
              </a:rPr>
              <a:t>Commons</a:t>
            </a:r>
            <a:r>
              <a:rPr lang="es-ES" altLang="es-ES" baseline="0" dirty="0" smtClean="0">
                <a:latin typeface="Arial" charset="0"/>
                <a:ea typeface="ＭＳ Ｐゴシック" pitchFamily="34" charset="-128"/>
                <a:cs typeface="Arial" charset="0"/>
              </a:rPr>
              <a:t>: https://www.flickr.com/photos/gforsythe/8527950743</a:t>
            </a:r>
            <a:endParaRPr lang="es-ES" altLang="es-ES" dirty="0" smtClean="0">
              <a:latin typeface="Arial" charset="0"/>
              <a:ea typeface="ＭＳ Ｐゴシック" pitchFamily="34" charset="-128"/>
              <a:cs typeface="Arial" charset="0"/>
            </a:endParaRPr>
          </a:p>
        </p:txBody>
      </p:sp>
      <p:sp>
        <p:nvSpPr>
          <p:cNvPr id="348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B77823C5-B5FA-4E24-A6EE-1709D16FF071}" type="slidenum">
              <a:rPr lang="es-ES" altLang="es-ES" sz="1300" smtClean="0">
                <a:latin typeface="Calibri" pitchFamily="34" charset="0"/>
              </a:rPr>
              <a:pPr eaLnBrk="1" hangingPunct="1">
                <a:spcBef>
                  <a:spcPct val="0"/>
                </a:spcBef>
              </a:pPr>
              <a:t>2</a:t>
            </a:fld>
            <a:endParaRPr lang="es-ES" altLang="es-ES" sz="1300"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altLang="es-ES" dirty="0" smtClean="0">
                <a:latin typeface="Arial" charset="0"/>
                <a:ea typeface="ＭＳ Ｐゴシック" pitchFamily="34" charset="-128"/>
                <a:cs typeface="Arial" charset="0"/>
              </a:rPr>
              <a:t>Título: Principios de Diseño Universal. 5º Principio: Con tolerancia al error (II)</a:t>
            </a:r>
          </a:p>
          <a:p>
            <a:pPr>
              <a:defRPr/>
            </a:pPr>
            <a:r>
              <a:rPr lang="es-ES" altLang="es-ES" dirty="0" smtClean="0">
                <a:latin typeface="Arial" charset="0"/>
                <a:ea typeface="ＭＳ Ｐゴシック" pitchFamily="34" charset="-128"/>
                <a:cs typeface="Arial" charset="0"/>
              </a:rPr>
              <a:t>Contenido: </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En la diapositiva si incluye una imagen del menú de "</a:t>
            </a:r>
            <a:r>
              <a:rPr lang="es-ES" altLang="es-ES" dirty="0" err="1" smtClean="0">
                <a:latin typeface="Arial" charset="0"/>
                <a:ea typeface="ＭＳ Ｐゴシック" pitchFamily="34" charset="-128"/>
                <a:cs typeface="Arial" charset="0"/>
              </a:rPr>
              <a:t>Undo</a:t>
            </a:r>
            <a:r>
              <a:rPr lang="es-ES" altLang="es-ES" dirty="0" smtClean="0">
                <a:latin typeface="Arial" charset="0"/>
                <a:ea typeface="ＭＳ Ｐゴシック" pitchFamily="34" charset="-128"/>
                <a:cs typeface="Arial" charset="0"/>
              </a:rPr>
              <a:t>" o deshacer acción del programa </a:t>
            </a:r>
            <a:r>
              <a:rPr lang="es-ES" altLang="es-ES" dirty="0" err="1" smtClean="0">
                <a:latin typeface="Arial" charset="0"/>
                <a:ea typeface="ＭＳ Ｐゴシック" pitchFamily="34" charset="-128"/>
                <a:cs typeface="Arial" charset="0"/>
              </a:rPr>
              <a:t>photoshop</a:t>
            </a:r>
            <a:endParaRPr lang="es-ES" altLang="es-ES" dirty="0" smtClean="0">
              <a:latin typeface="Arial" charset="0"/>
              <a:ea typeface="ＭＳ Ｐゴシック" pitchFamily="34" charset="-128"/>
              <a:cs typeface="Arial" charset="0"/>
            </a:endParaRPr>
          </a:p>
        </p:txBody>
      </p:sp>
      <p:sp>
        <p:nvSpPr>
          <p:cNvPr id="532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5475C193-6A98-4ED7-871C-1F221A896090}" type="slidenum">
              <a:rPr lang="es-ES" altLang="es-ES" sz="1300" smtClean="0">
                <a:latin typeface="Calibri" pitchFamily="34" charset="0"/>
              </a:rPr>
              <a:pPr eaLnBrk="1" hangingPunct="1">
                <a:spcBef>
                  <a:spcPct val="0"/>
                </a:spcBef>
              </a:pPr>
              <a:t>20</a:t>
            </a:fld>
            <a:endParaRPr lang="es-ES" altLang="es-ES" sz="1300"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altLang="es-ES" dirty="0" smtClean="0">
                <a:latin typeface="Arial" charset="0"/>
                <a:ea typeface="ＭＳ Ｐゴシック" pitchFamily="34" charset="-128"/>
                <a:cs typeface="Arial" charset="0"/>
              </a:rPr>
              <a:t>Título: Principios de Diseño Universal. 6º Principio: Que exija poco esfuerzo físico (I)</a:t>
            </a:r>
          </a:p>
          <a:p>
            <a:pPr>
              <a:defRPr/>
            </a:pPr>
            <a:r>
              <a:rPr lang="es-ES" altLang="es-ES" dirty="0" smtClean="0">
                <a:latin typeface="Arial" charset="0"/>
                <a:ea typeface="ＭＳ Ｐゴシック" pitchFamily="34" charset="-128"/>
                <a:cs typeface="Arial" charset="0"/>
              </a:rPr>
              <a:t>Contenido:</a:t>
            </a:r>
          </a:p>
          <a:p>
            <a:pPr marL="171450"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El diseño puede ser usado eficaz y confortablemente y con un mínimo de fatiga. </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Pautas para el Principio 6: </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permita que el usuario mantenga una posición corporal neutra.</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utilice de manera razonable las fuerzas necesarias para operar.</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minimice las acciones repetitivas.</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minimice el esfuerzo físico continuado.</a:t>
            </a:r>
          </a:p>
          <a:p>
            <a:pPr lvl="1" eaLnBrk="1" hangingPunct="1">
              <a:defRPr/>
            </a:pPr>
            <a:endParaRPr lang="es-ES" altLang="es-ES" dirty="0" smtClean="0">
              <a:latin typeface="Arial" charset="0"/>
              <a:ea typeface="ＭＳ Ｐゴシック" pitchFamily="34" charset="-128"/>
              <a:cs typeface="Arial" charset="0"/>
            </a:endParaRPr>
          </a:p>
          <a:p>
            <a:pPr>
              <a:defRPr/>
            </a:pPr>
            <a:endParaRPr lang="es-ES" altLang="es-ES" dirty="0" smtClean="0">
              <a:latin typeface="Arial" charset="0"/>
              <a:ea typeface="ＭＳ Ｐゴシック" pitchFamily="34" charset="-128"/>
              <a:cs typeface="Arial" charset="0"/>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DB256037-A4CC-43C8-BDAA-AC383D8E8977}" type="slidenum">
              <a:rPr lang="es-ES" altLang="es-ES" sz="1300" smtClean="0">
                <a:latin typeface="Calibri" pitchFamily="34" charset="0"/>
              </a:rPr>
              <a:pPr eaLnBrk="1" hangingPunct="1">
                <a:spcBef>
                  <a:spcPct val="0"/>
                </a:spcBef>
              </a:pPr>
              <a:t>21</a:t>
            </a:fld>
            <a:endParaRPr lang="es-ES" altLang="es-ES" sz="1300"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altLang="es-ES" dirty="0" smtClean="0">
                <a:latin typeface="Arial" charset="0"/>
                <a:ea typeface="ＭＳ Ｐゴシック" pitchFamily="34" charset="-128"/>
                <a:cs typeface="Arial" charset="0"/>
              </a:rPr>
              <a:t>Título: Principios de Diseño Universal. 6º Principio: Que exija poco esfuerzo físico (II)</a:t>
            </a:r>
          </a:p>
          <a:p>
            <a:pPr>
              <a:defRPr/>
            </a:pPr>
            <a:r>
              <a:rPr lang="es-ES" altLang="es-ES" dirty="0" smtClean="0">
                <a:latin typeface="Arial" charset="0"/>
                <a:ea typeface="ＭＳ Ｐゴシック" pitchFamily="34" charset="-128"/>
                <a:cs typeface="Arial" charset="0"/>
              </a:rPr>
              <a:t>Contenido:</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Imagen de un picaporte y un pestillo accesibles. Fotografía</a:t>
            </a:r>
            <a:r>
              <a:rPr lang="es-ES" altLang="es-ES" baseline="0" dirty="0" smtClean="0">
                <a:latin typeface="Arial" charset="0"/>
                <a:ea typeface="ＭＳ Ｐゴシック" pitchFamily="34" charset="-128"/>
                <a:cs typeface="Arial" charset="0"/>
              </a:rPr>
              <a:t> de Kun-chia </a:t>
            </a:r>
            <a:r>
              <a:rPr lang="es-ES" altLang="es-ES" baseline="0" dirty="0" err="1" smtClean="0">
                <a:latin typeface="Arial" charset="0"/>
                <a:ea typeface="ＭＳ Ｐゴシック" pitchFamily="34" charset="-128"/>
                <a:cs typeface="Arial" charset="0"/>
              </a:rPr>
              <a:t>Wu</a:t>
            </a:r>
            <a:r>
              <a:rPr lang="es-ES" altLang="es-ES" baseline="0" dirty="0" smtClean="0">
                <a:latin typeface="Arial" charset="0"/>
                <a:ea typeface="ＭＳ Ｐゴシック" pitchFamily="34" charset="-128"/>
                <a:cs typeface="Arial" charset="0"/>
              </a:rPr>
              <a:t> bajo licencia </a:t>
            </a:r>
            <a:r>
              <a:rPr lang="es-ES" altLang="es-ES" baseline="0" dirty="0" err="1" smtClean="0">
                <a:latin typeface="Arial" charset="0"/>
                <a:ea typeface="ＭＳ Ｐゴシック" pitchFamily="34" charset="-128"/>
                <a:cs typeface="Arial" charset="0"/>
              </a:rPr>
              <a:t>Creative</a:t>
            </a:r>
            <a:r>
              <a:rPr lang="es-ES" altLang="es-ES" baseline="0" dirty="0" smtClean="0">
                <a:latin typeface="Arial" charset="0"/>
                <a:ea typeface="ＭＳ Ｐゴシック" pitchFamily="34" charset="-128"/>
                <a:cs typeface="Arial" charset="0"/>
              </a:rPr>
              <a:t> </a:t>
            </a:r>
            <a:r>
              <a:rPr lang="es-ES" altLang="es-ES" baseline="0" dirty="0" err="1" smtClean="0">
                <a:latin typeface="Arial" charset="0"/>
                <a:ea typeface="ＭＳ Ｐゴシック" pitchFamily="34" charset="-128"/>
                <a:cs typeface="Arial" charset="0"/>
              </a:rPr>
              <a:t>Commons</a:t>
            </a:r>
            <a:r>
              <a:rPr lang="es-ES" altLang="es-ES" baseline="0" dirty="0" smtClean="0">
                <a:latin typeface="Arial" charset="0"/>
                <a:ea typeface="ＭＳ Ｐゴシック" pitchFamily="34" charset="-128"/>
                <a:cs typeface="Arial" charset="0"/>
              </a:rPr>
              <a:t>: </a:t>
            </a:r>
            <a:r>
              <a:rPr lang="es-ES" altLang="es-ES" dirty="0" smtClean="0">
                <a:latin typeface="Arial" charset="0"/>
                <a:ea typeface="ＭＳ Ｐゴシック" pitchFamily="34" charset="-128"/>
                <a:cs typeface="Arial" charset="0"/>
              </a:rPr>
              <a:t>https://www.flickr.com/photos/fairfaxcounty/5572652754</a:t>
            </a:r>
            <a:endParaRPr lang="es-ES" altLang="es-ES" dirty="0" smtClean="0">
              <a:latin typeface="Arial" charset="0"/>
              <a:ea typeface="ＭＳ Ｐゴシック" pitchFamily="34" charset="-128"/>
              <a:cs typeface="Arial" charset="0"/>
            </a:endParaRPr>
          </a:p>
        </p:txBody>
      </p:sp>
      <p:sp>
        <p:nvSpPr>
          <p:cNvPr id="553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3BA17758-ECDA-4E34-B07F-95201A3F92B6}" type="slidenum">
              <a:rPr lang="es-ES" altLang="es-ES" sz="1300" smtClean="0">
                <a:latin typeface="Calibri" pitchFamily="34" charset="0"/>
              </a:rPr>
              <a:pPr eaLnBrk="1" hangingPunct="1">
                <a:spcBef>
                  <a:spcPct val="0"/>
                </a:spcBef>
              </a:pPr>
              <a:t>22</a:t>
            </a:fld>
            <a:endParaRPr lang="es-ES" altLang="es-ES" sz="1300"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altLang="es-ES" dirty="0" smtClean="0">
                <a:latin typeface="Arial" charset="0"/>
                <a:ea typeface="ＭＳ Ｐゴシック" pitchFamily="34" charset="-128"/>
                <a:cs typeface="Arial" charset="0"/>
              </a:rPr>
              <a:t>Título: Principios de Diseño Universal. 7º Principio: Tamaño y espacio para el acceso y uso (I)</a:t>
            </a:r>
          </a:p>
          <a:p>
            <a:pPr>
              <a:defRPr/>
            </a:pPr>
            <a:r>
              <a:rPr lang="es-ES" altLang="es-ES" dirty="0" smtClean="0">
                <a:latin typeface="Arial" charset="0"/>
                <a:ea typeface="ＭＳ Ｐゴシック" pitchFamily="34" charset="-128"/>
                <a:cs typeface="Arial" charset="0"/>
              </a:rPr>
              <a:t>Contenido:</a:t>
            </a:r>
          </a:p>
          <a:p>
            <a:pPr marL="171450"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Que proporcione un tamaño y espacio apropiados para el acceso, alcance, manipulación y uso, atendiendo al tamaño del cuerpo, la postura o la movilidad del usuario. </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Pautas para el Principio 7:</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proporcione una línea de visión clara hacia los elementos importantes tanto para un usuario sentado como de pie.</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el alcance de cualquier componente sea confortable para cualquier usuario sentado o de pie.</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se acomode a variaciones de tamaño de la mano o del agarre.</a:t>
            </a:r>
          </a:p>
          <a:p>
            <a:pPr marL="628650" lvl="1"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Que proporcione el espacio necesario para el uso de ayudas técnicas o de asistencia personal</a:t>
            </a:r>
          </a:p>
        </p:txBody>
      </p:sp>
      <p:sp>
        <p:nvSpPr>
          <p:cNvPr id="563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43F49D4E-9458-4DEE-A56A-DE22F3F36D6E}" type="slidenum">
              <a:rPr lang="es-ES" altLang="es-ES" sz="1300" smtClean="0">
                <a:latin typeface="Calibri" pitchFamily="34" charset="0"/>
              </a:rPr>
              <a:pPr eaLnBrk="1" hangingPunct="1">
                <a:spcBef>
                  <a:spcPct val="0"/>
                </a:spcBef>
              </a:pPr>
              <a:t>23</a:t>
            </a:fld>
            <a:endParaRPr lang="es-ES" altLang="es-ES" sz="1300"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altLang="es-ES" dirty="0" smtClean="0">
                <a:latin typeface="Arial" charset="0"/>
                <a:ea typeface="ＭＳ Ｐゴシック" pitchFamily="34" charset="-128"/>
                <a:cs typeface="Arial" charset="0"/>
              </a:rPr>
              <a:t>Título: Principios de Diseño Universal. 7º Principio: Tamaño y espacio para el acceso y uso (II)</a:t>
            </a:r>
          </a:p>
          <a:p>
            <a:pPr>
              <a:defRPr/>
            </a:pPr>
            <a:r>
              <a:rPr lang="es-ES" altLang="es-ES" dirty="0" smtClean="0">
                <a:latin typeface="Arial" charset="0"/>
                <a:ea typeface="ＭＳ Ｐゴシック" pitchFamily="34" charset="-128"/>
                <a:cs typeface="Arial" charset="0"/>
              </a:rPr>
              <a:t>Contenido:</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En la diapositiva si incluye una imagen con </a:t>
            </a:r>
            <a:r>
              <a:rPr lang="es-ES" altLang="es-ES" dirty="0" smtClean="0">
                <a:latin typeface="Arial" charset="0"/>
                <a:ea typeface="ＭＳ Ｐゴシック" pitchFamily="34" charset="-128"/>
                <a:cs typeface="Arial" charset="0"/>
              </a:rPr>
              <a:t>hombre manejando</a:t>
            </a:r>
            <a:r>
              <a:rPr lang="es-ES" altLang="es-ES" baseline="0" dirty="0" smtClean="0">
                <a:latin typeface="Arial" charset="0"/>
                <a:ea typeface="ＭＳ Ｐゴシック" pitchFamily="34" charset="-128"/>
                <a:cs typeface="Arial" charset="0"/>
              </a:rPr>
              <a:t> un armario accesible. Fotografía de Fairfax County bajo licencia </a:t>
            </a:r>
            <a:r>
              <a:rPr lang="es-ES" altLang="es-ES" baseline="0" dirty="0" err="1" smtClean="0">
                <a:latin typeface="Arial" charset="0"/>
                <a:ea typeface="ＭＳ Ｐゴシック" pitchFamily="34" charset="-128"/>
                <a:cs typeface="Arial" charset="0"/>
              </a:rPr>
              <a:t>Creative</a:t>
            </a:r>
            <a:r>
              <a:rPr lang="es-ES" altLang="es-ES" baseline="0" dirty="0" smtClean="0">
                <a:latin typeface="Arial" charset="0"/>
                <a:ea typeface="ＭＳ Ｐゴシック" pitchFamily="34" charset="-128"/>
                <a:cs typeface="Arial" charset="0"/>
              </a:rPr>
              <a:t> </a:t>
            </a:r>
            <a:r>
              <a:rPr lang="es-ES" altLang="es-ES" baseline="0" dirty="0" err="1" smtClean="0">
                <a:latin typeface="Arial" charset="0"/>
                <a:ea typeface="ＭＳ Ｐゴシック" pitchFamily="34" charset="-128"/>
                <a:cs typeface="Arial" charset="0"/>
              </a:rPr>
              <a:t>Commons</a:t>
            </a:r>
            <a:r>
              <a:rPr lang="es-ES" altLang="es-ES" baseline="0" dirty="0" smtClean="0">
                <a:latin typeface="Arial" charset="0"/>
                <a:ea typeface="ＭＳ Ｐゴシック" pitchFamily="34" charset="-128"/>
                <a:cs typeface="Arial" charset="0"/>
              </a:rPr>
              <a:t>: https://www.flickr.com/photos/fairfaxcounty/5572652754</a:t>
            </a:r>
            <a:endParaRPr lang="es-ES" altLang="es-ES" dirty="0" smtClean="0">
              <a:latin typeface="Arial" charset="0"/>
              <a:ea typeface="ＭＳ Ｐゴシック" pitchFamily="34" charset="-128"/>
              <a:cs typeface="Arial" charset="0"/>
            </a:endParaRPr>
          </a:p>
        </p:txBody>
      </p:sp>
      <p:sp>
        <p:nvSpPr>
          <p:cNvPr id="573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287C5D0D-6988-4720-8B16-4B5741B74BB8}" type="slidenum">
              <a:rPr lang="es-ES" altLang="es-ES" sz="1300" smtClean="0">
                <a:latin typeface="Calibri" pitchFamily="34" charset="0"/>
              </a:rPr>
              <a:pPr eaLnBrk="1" hangingPunct="1">
                <a:spcBef>
                  <a:spcPct val="0"/>
                </a:spcBef>
              </a:pPr>
              <a:t>24</a:t>
            </a:fld>
            <a:endParaRPr lang="es-ES" altLang="es-ES" sz="1300"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altLang="es-ES" dirty="0" smtClean="0">
                <a:latin typeface="Arial" charset="0"/>
                <a:ea typeface="ＭＳ Ｐゴシック" pitchFamily="34" charset="-128"/>
                <a:cs typeface="Arial" charset="0"/>
              </a:rPr>
              <a:t>Título: Actividad 2</a:t>
            </a:r>
          </a:p>
          <a:p>
            <a:pPr>
              <a:defRPr/>
            </a:pPr>
            <a:r>
              <a:rPr lang="es-ES" altLang="es-ES" dirty="0" smtClean="0">
                <a:latin typeface="Arial" charset="0"/>
                <a:ea typeface="ＭＳ Ｐゴシック" pitchFamily="34" charset="-128"/>
                <a:cs typeface="Arial" charset="0"/>
              </a:rPr>
              <a:t>Contenido:</a:t>
            </a:r>
          </a:p>
          <a:p>
            <a:pPr marL="171450" indent="-171450">
              <a:buFont typeface="Arial" panose="020B0604020202020204" pitchFamily="34" charset="0"/>
              <a:buChar char="•"/>
              <a:defRPr/>
            </a:pPr>
            <a:r>
              <a:rPr lang="es-ES" altLang="es-ES" dirty="0" smtClean="0">
                <a:latin typeface="Arial" charset="0"/>
                <a:ea typeface="ＭＳ Ｐゴシック" pitchFamily="34" charset="-128"/>
                <a:cs typeface="Arial" charset="0"/>
              </a:rPr>
              <a:t>Razonar si productos actuales (ámbito TIC y Audiovisuales) tales como el acceso a la televisión digital, un navegador GPS, un reproductor iPod, una guía acústica en un museo, un juguete, etc. siguen los criterios de Diseño Universal </a:t>
            </a:r>
            <a:r>
              <a:rPr lang="es-ES" altLang="es-ES" smtClean="0">
                <a:latin typeface="Arial" charset="0"/>
                <a:ea typeface="ＭＳ Ｐゴシック" pitchFamily="34" charset="-128"/>
                <a:cs typeface="Arial" charset="0"/>
              </a:rPr>
              <a:t>estudiados</a:t>
            </a:r>
            <a:r>
              <a:rPr lang="es-ES" altLang="es-ES" smtClean="0">
                <a:latin typeface="Arial" charset="0"/>
                <a:ea typeface="ＭＳ Ｐゴシック" pitchFamily="34" charset="-128"/>
                <a:cs typeface="Arial" charset="0"/>
              </a:rPr>
              <a:t>.</a:t>
            </a:r>
            <a:endParaRPr lang="es-ES" altLang="es-ES" dirty="0" smtClean="0">
              <a:latin typeface="Arial" charset="0"/>
              <a:ea typeface="ＭＳ Ｐゴシック" pitchFamily="34" charset="-128"/>
              <a:cs typeface="Arial" charset="0"/>
            </a:endParaRPr>
          </a:p>
        </p:txBody>
      </p:sp>
      <p:sp>
        <p:nvSpPr>
          <p:cNvPr id="583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2DD0C2CE-0A0E-4C02-AB3A-D8135A32BE75}" type="slidenum">
              <a:rPr lang="es-ES" altLang="es-ES" sz="1300" smtClean="0">
                <a:latin typeface="Calibri" pitchFamily="34" charset="0"/>
              </a:rPr>
              <a:pPr eaLnBrk="1" hangingPunct="1">
                <a:spcBef>
                  <a:spcPct val="0"/>
                </a:spcBef>
              </a:pPr>
              <a:t>25</a:t>
            </a:fld>
            <a:endParaRPr lang="es-ES" altLang="es-ES" sz="1300"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altLang="es-ES" dirty="0" smtClean="0">
                <a:latin typeface="Arial" charset="0"/>
                <a:ea typeface="ＭＳ Ｐゴシック" pitchFamily="34" charset="-128"/>
                <a:cs typeface="Arial" charset="0"/>
              </a:rPr>
              <a:t>Título: Referencias</a:t>
            </a:r>
          </a:p>
          <a:p>
            <a:pPr>
              <a:defRPr/>
            </a:pPr>
            <a:r>
              <a:rPr lang="es-ES" altLang="es-ES" dirty="0" smtClean="0">
                <a:latin typeface="Arial" charset="0"/>
                <a:ea typeface="ＭＳ Ｐゴシック" pitchFamily="34" charset="-128"/>
                <a:cs typeface="Arial" charset="0"/>
              </a:rPr>
              <a:t>Contenido:</a:t>
            </a:r>
          </a:p>
          <a:p>
            <a:pPr marL="171450" indent="-171450" eaLnBrk="1" hangingPunct="1">
              <a:buClr>
                <a:srgbClr val="42557F"/>
              </a:buClr>
              <a:buFont typeface="Arial" panose="020B0604020202020204" pitchFamily="34" charset="0"/>
              <a:buChar char="•"/>
              <a:defRPr/>
            </a:pPr>
            <a:r>
              <a:rPr lang="en-US" altLang="es-ES" dirty="0" smtClean="0">
                <a:latin typeface="Arial" charset="0"/>
                <a:ea typeface="ＭＳ Ｐゴシック" pitchFamily="34" charset="-128"/>
                <a:cs typeface="Arial" charset="0"/>
              </a:rPr>
              <a:t>Universal Design Principles, The Center for Universal Design, NC State University: http://www.ncsu.edu/www/ncsu/design/sod5/cud/about_ud/udprinciples.htm</a:t>
            </a:r>
          </a:p>
          <a:p>
            <a:pPr marL="171450" indent="-171450" eaLnBrk="1" hangingPunct="1">
              <a:buClr>
                <a:srgbClr val="42557F"/>
              </a:buClr>
              <a:buFont typeface="Arial" panose="020B0604020202020204" pitchFamily="34" charset="0"/>
              <a:buChar char="•"/>
              <a:defRPr/>
            </a:pPr>
            <a:r>
              <a:rPr lang="en-US" altLang="es-ES" dirty="0" smtClean="0">
                <a:latin typeface="Arial" charset="0"/>
                <a:ea typeface="ＭＳ Ｐゴシック" pitchFamily="34" charset="-128"/>
                <a:cs typeface="Arial" charset="0"/>
              </a:rPr>
              <a:t>Poster (</a:t>
            </a:r>
            <a:r>
              <a:rPr lang="en-US" altLang="es-ES" dirty="0" err="1" smtClean="0">
                <a:latin typeface="Arial" charset="0"/>
                <a:ea typeface="ＭＳ Ｐゴシック" pitchFamily="34" charset="-128"/>
                <a:cs typeface="Arial" charset="0"/>
              </a:rPr>
              <a:t>en</a:t>
            </a:r>
            <a:r>
              <a:rPr lang="en-US" altLang="es-ES" dirty="0" smtClean="0">
                <a:latin typeface="Arial" charset="0"/>
                <a:ea typeface="ＭＳ Ｐゴシック" pitchFamily="34" charset="-128"/>
                <a:cs typeface="Arial" charset="0"/>
              </a:rPr>
              <a:t> </a:t>
            </a:r>
            <a:r>
              <a:rPr lang="en-US" altLang="es-ES" dirty="0" err="1" smtClean="0">
                <a:latin typeface="Arial" charset="0"/>
                <a:ea typeface="ＭＳ Ｐゴシック" pitchFamily="34" charset="-128"/>
                <a:cs typeface="Arial" charset="0"/>
              </a:rPr>
              <a:t>inglés</a:t>
            </a:r>
            <a:r>
              <a:rPr lang="en-US" altLang="es-ES" dirty="0" smtClean="0">
                <a:latin typeface="Arial" charset="0"/>
                <a:ea typeface="ＭＳ Ｐゴシック" pitchFamily="34" charset="-128"/>
                <a:cs typeface="Arial" charset="0"/>
              </a:rPr>
              <a:t>): http://www.ncsu.edu/www/ncsu/design/sod5/cud/pubs_p/docs/poster.pdf </a:t>
            </a:r>
            <a:endParaRPr lang="es-ES" altLang="es-ES" dirty="0" smtClean="0">
              <a:latin typeface="Arial" charset="0"/>
              <a:ea typeface="ＭＳ Ｐゴシック" pitchFamily="34" charset="-128"/>
              <a:cs typeface="Arial" charset="0"/>
            </a:endParaRPr>
          </a:p>
          <a:p>
            <a:pPr>
              <a:defRPr/>
            </a:pPr>
            <a:endParaRPr lang="es-ES" altLang="es-ES" dirty="0" smtClean="0">
              <a:latin typeface="Arial" charset="0"/>
              <a:ea typeface="ＭＳ Ｐゴシック" pitchFamily="34" charset="-128"/>
              <a:cs typeface="Arial" charset="0"/>
            </a:endParaRPr>
          </a:p>
        </p:txBody>
      </p:sp>
      <p:sp>
        <p:nvSpPr>
          <p:cNvPr id="604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1B603C73-972E-4C95-800B-BF8D075EA2F0}" type="slidenum">
              <a:rPr lang="es-ES" altLang="es-ES" sz="1300" smtClean="0">
                <a:latin typeface="Calibri" pitchFamily="34" charset="0"/>
              </a:rPr>
              <a:pPr eaLnBrk="1" hangingPunct="1">
                <a:spcBef>
                  <a:spcPct val="0"/>
                </a:spcBef>
              </a:pPr>
              <a:t>26</a:t>
            </a:fld>
            <a:endParaRPr lang="es-ES" altLang="es-ES" sz="1300"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89013" eaLnBrk="1" hangingPunct="1">
              <a:spcBef>
                <a:spcPct val="0"/>
              </a:spcBef>
            </a:pPr>
            <a:r>
              <a:rPr lang="es-ES" altLang="es-ES" dirty="0" smtClean="0">
                <a:latin typeface="Arial" charset="0"/>
                <a:ea typeface="ＭＳ Ｐゴシック" pitchFamily="34" charset="-128"/>
                <a:cs typeface="Arial" charset="0"/>
              </a:rPr>
              <a:t>TEMA </a:t>
            </a:r>
            <a:r>
              <a:rPr lang="es-ES" altLang="es-ES" dirty="0" smtClean="0">
                <a:latin typeface="Arial" charset="0"/>
                <a:ea typeface="ＭＳ Ｐゴシック" pitchFamily="34" charset="-128"/>
                <a:cs typeface="Arial" charset="0"/>
              </a:rPr>
              <a:t>2: DISEÑO </a:t>
            </a:r>
            <a:r>
              <a:rPr lang="es-ES" altLang="es-ES" dirty="0" smtClean="0">
                <a:latin typeface="Arial" charset="0"/>
                <a:ea typeface="ＭＳ Ｐゴシック" pitchFamily="34" charset="-128"/>
                <a:cs typeface="Arial" charset="0"/>
              </a:rPr>
              <a:t>UNIVERSAL (final</a:t>
            </a:r>
            <a:r>
              <a:rPr lang="es-ES" altLang="es-ES" baseline="0" dirty="0" smtClean="0">
                <a:latin typeface="Arial" charset="0"/>
                <a:ea typeface="ＭＳ Ｐゴシック" pitchFamily="34" charset="-128"/>
                <a:cs typeface="Arial" charset="0"/>
              </a:rPr>
              <a:t> de presentación)</a:t>
            </a:r>
            <a:endParaRPr lang="es-ES" altLang="es-ES" dirty="0" smtClean="0">
              <a:latin typeface="Arial" charset="0"/>
              <a:ea typeface="ＭＳ Ｐゴシック" pitchFamily="34" charset="-128"/>
              <a:cs typeface="Arial" charset="0"/>
            </a:endParaRPr>
          </a:p>
          <a:p>
            <a:pPr defTabSz="989013" eaLnBrk="1" hangingPunct="1"/>
            <a:r>
              <a:rPr lang="es-ES" altLang="es-ES" dirty="0" smtClean="0">
                <a:latin typeface="Arial" charset="0"/>
                <a:ea typeface="ＭＳ Ｐゴシック" pitchFamily="34" charset="-128"/>
                <a:cs typeface="Arial" charset="0"/>
              </a:rPr>
              <a:t>Lourdes Moreno, Paloma Martínez</a:t>
            </a:r>
          </a:p>
          <a:p>
            <a:pPr defTabSz="989013" eaLnBrk="1" hangingPunct="1"/>
            <a:r>
              <a:rPr lang="es-ES" altLang="es-ES" dirty="0" smtClean="0">
                <a:latin typeface="Arial" charset="0"/>
                <a:ea typeface="ＭＳ Ｐゴシック" pitchFamily="34" charset="-128"/>
                <a:cs typeface="Arial" charset="0"/>
              </a:rPr>
              <a:t>Universidad Carlos III de Madrid</a:t>
            </a:r>
          </a:p>
          <a:p>
            <a:pPr defTabSz="989013" eaLnBrk="1" hangingPunct="1"/>
            <a:r>
              <a:rPr lang="es-ES" altLang="es-ES" dirty="0" smtClean="0">
                <a:latin typeface="Arial" charset="0"/>
                <a:ea typeface="ＭＳ Ｐゴシック" pitchFamily="34" charset="-128"/>
                <a:cs typeface="Arial" charset="0"/>
              </a:rPr>
              <a:t>{</a:t>
            </a:r>
            <a:r>
              <a:rPr lang="es-ES" altLang="es-ES" dirty="0" err="1" smtClean="0">
                <a:latin typeface="Arial" charset="0"/>
                <a:ea typeface="ＭＳ Ｐゴシック" pitchFamily="34" charset="-128"/>
                <a:cs typeface="Arial" charset="0"/>
              </a:rPr>
              <a:t>lmoreno,pmf</a:t>
            </a:r>
            <a:r>
              <a:rPr lang="es-ES" altLang="es-ES" dirty="0" smtClean="0">
                <a:latin typeface="Arial" charset="0"/>
                <a:ea typeface="ＭＳ Ｐゴシック" pitchFamily="34" charset="-128"/>
                <a:cs typeface="Arial" charset="0"/>
              </a:rPr>
              <a:t>}@inf.uc3m.es </a:t>
            </a:r>
          </a:p>
          <a:p>
            <a:pPr defTabSz="989013" eaLnBrk="1" hangingPunct="1"/>
            <a:r>
              <a:rPr lang="es-ES" altLang="es-ES" dirty="0" smtClean="0">
                <a:latin typeface="Arial" charset="0"/>
                <a:ea typeface="ＭＳ Ｐゴシック" pitchFamily="34" charset="-128"/>
                <a:cs typeface="Arial" charset="0"/>
              </a:rPr>
              <a:t>Asignatura Humanidades</a:t>
            </a:r>
          </a:p>
          <a:p>
            <a:pPr defTabSz="989013" eaLnBrk="1" hangingPunct="1"/>
            <a:r>
              <a:rPr lang="ja-JP" altLang="es-ES" dirty="0" smtClean="0">
                <a:latin typeface="Arial" charset="0"/>
                <a:ea typeface="ＭＳ Ｐゴシック" pitchFamily="34" charset="-128"/>
                <a:cs typeface="Arial" charset="0"/>
              </a:rPr>
              <a:t>“</a:t>
            </a:r>
            <a:r>
              <a:rPr lang="es-ES" altLang="ja-JP" dirty="0" smtClean="0">
                <a:latin typeface="Arial" charset="0"/>
                <a:ea typeface="ＭＳ Ｐゴシック" pitchFamily="34" charset="-128"/>
                <a:cs typeface="Arial" charset="0"/>
              </a:rPr>
              <a:t>Evitando la barreras de accesibilidad en la Sociedad de la Información</a:t>
            </a:r>
            <a:r>
              <a:rPr lang="ja-JP" altLang="es-ES" dirty="0" smtClean="0">
                <a:latin typeface="Arial" charset="0"/>
                <a:ea typeface="ＭＳ Ｐゴシック" pitchFamily="34" charset="-128"/>
                <a:cs typeface="Arial" charset="0"/>
              </a:rPr>
              <a:t>”</a:t>
            </a:r>
            <a:endParaRPr lang="es-ES_tradnl" altLang="ja-JP" dirty="0" smtClean="0">
              <a:latin typeface="Arial" charset="0"/>
              <a:ea typeface="ＭＳ Ｐゴシック" pitchFamily="34" charset="-128"/>
              <a:cs typeface="Arial" charset="0"/>
            </a:endParaRPr>
          </a:p>
          <a:p>
            <a:pPr defTabSz="989013" eaLnBrk="1" hangingPunct="1"/>
            <a:r>
              <a:rPr lang="es-ES_tradnl" altLang="es-ES" dirty="0" err="1" smtClean="0">
                <a:latin typeface="Arial" charset="0"/>
                <a:ea typeface="ＭＳ Ｐゴシック" pitchFamily="34" charset="-128"/>
                <a:cs typeface="Arial" charset="0"/>
              </a:rPr>
              <a:t>OpenCourseWare</a:t>
            </a:r>
            <a:r>
              <a:rPr lang="es-ES_tradnl" altLang="es-ES" dirty="0" smtClean="0">
                <a:latin typeface="Arial" charset="0"/>
                <a:ea typeface="ＭＳ Ｐゴシック" pitchFamily="34" charset="-128"/>
                <a:cs typeface="Arial" charset="0"/>
              </a:rPr>
              <a:t> de la Universidad Carlos III de Madrid</a:t>
            </a:r>
          </a:p>
          <a:p>
            <a:pPr defTabSz="989013" eaLnBrk="1" hangingPunct="1"/>
            <a:endParaRPr lang="es-ES" altLang="es-ES" dirty="0" smtClean="0">
              <a:latin typeface="Arial" charset="0"/>
              <a:ea typeface="ＭＳ Ｐゴシック" pitchFamily="34" charset="-128"/>
              <a:cs typeface="Arial" charset="0"/>
            </a:endParaRPr>
          </a:p>
          <a:p>
            <a:pPr defTabSz="989013" eaLnBrk="1" hangingPunct="1"/>
            <a:endParaRPr lang="es-ES" altLang="es-ES" dirty="0" smtClean="0">
              <a:latin typeface="Arial" charset="0"/>
              <a:ea typeface="ＭＳ Ｐゴシック" pitchFamily="34" charset="-128"/>
              <a:cs typeface="Arial" charset="0"/>
            </a:endParaRPr>
          </a:p>
          <a:p>
            <a:pPr defTabSz="989013" eaLnBrk="1" hangingPunct="1"/>
            <a:endParaRPr lang="es-ES" altLang="es-ES" dirty="0" smtClean="0">
              <a:latin typeface="Arial" charset="0"/>
              <a:ea typeface="ＭＳ Ｐゴシック" pitchFamily="34" charset="-128"/>
              <a:cs typeface="Arial" charset="0"/>
            </a:endParaRPr>
          </a:p>
          <a:p>
            <a:pPr defTabSz="989013" eaLnBrk="1" hangingPunct="1"/>
            <a:endParaRPr lang="es-ES" altLang="es-ES" dirty="0" smtClean="0">
              <a:latin typeface="Arial" charset="0"/>
              <a:ea typeface="ＭＳ Ｐゴシック" pitchFamily="34" charset="-128"/>
              <a:cs typeface="Arial" charset="0"/>
            </a:endParaRPr>
          </a:p>
          <a:p>
            <a:pPr defTabSz="989013" eaLnBrk="1" hangingPunct="1">
              <a:spcBef>
                <a:spcPct val="0"/>
              </a:spcBef>
            </a:pPr>
            <a:endParaRPr lang="es-ES_tradnl" altLang="es-ES" dirty="0" smtClean="0">
              <a:latin typeface="Arial" charset="0"/>
              <a:ea typeface="ＭＳ Ｐゴシック" pitchFamily="34" charset="-128"/>
              <a:cs typeface="Arial" charset="0"/>
            </a:endParaRPr>
          </a:p>
        </p:txBody>
      </p:sp>
      <p:sp>
        <p:nvSpPr>
          <p:cNvPr id="614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4593C894-394F-4AD5-9BB7-6C079CE11BBB}" type="slidenum">
              <a:rPr lang="es-ES" altLang="es-ES" sz="1300" smtClean="0">
                <a:latin typeface="Calibri" pitchFamily="34" charset="0"/>
              </a:rPr>
              <a:pPr eaLnBrk="1" hangingPunct="1">
                <a:spcBef>
                  <a:spcPct val="0"/>
                </a:spcBef>
              </a:pPr>
              <a:t>27</a:t>
            </a:fld>
            <a:endParaRPr lang="es-ES" altLang="es-ES" sz="130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s-ES" altLang="es-ES" dirty="0" smtClean="0">
                <a:latin typeface="Arial" charset="0"/>
                <a:ea typeface="ＭＳ Ｐゴシック" pitchFamily="34" charset="-128"/>
                <a:cs typeface="Arial" charset="0"/>
              </a:rPr>
              <a:t>Título: </a:t>
            </a:r>
            <a:r>
              <a:rPr lang="es-ES_tradnl" altLang="es-ES" dirty="0" smtClean="0">
                <a:latin typeface="Arial" charset="0"/>
                <a:ea typeface="ＭＳ Ｐゴシック" pitchFamily="34" charset="-128"/>
                <a:cs typeface="Arial" charset="0"/>
              </a:rPr>
              <a:t>Objetivos</a:t>
            </a:r>
            <a:endParaRPr lang="es-ES" altLang="es-ES" dirty="0" smtClean="0">
              <a:latin typeface="Arial" charset="0"/>
              <a:ea typeface="ＭＳ Ｐゴシック" pitchFamily="34" charset="-128"/>
              <a:cs typeface="Arial" charset="0"/>
            </a:endParaRPr>
          </a:p>
          <a:p>
            <a:pPr eaLnBrk="1" hangingPunct="1">
              <a:spcBef>
                <a:spcPct val="0"/>
              </a:spcBef>
              <a:defRPr/>
            </a:pPr>
            <a:r>
              <a:rPr lang="es-ES" altLang="es-ES" dirty="0" smtClean="0">
                <a:latin typeface="Arial" charset="0"/>
                <a:ea typeface="ＭＳ Ｐゴシック" pitchFamily="34" charset="-128"/>
                <a:cs typeface="Arial" charset="0"/>
              </a:rPr>
              <a:t>Contenido: </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Introducción Diseño Universal</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Criterios de Diseño Universal</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Actividad 2</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En la diapositivas se incluye una imagen con las</a:t>
            </a:r>
            <a:r>
              <a:rPr lang="es-ES" altLang="es-ES" baseline="0" dirty="0" smtClean="0">
                <a:latin typeface="Arial" charset="0"/>
                <a:ea typeface="ＭＳ Ｐゴシック" pitchFamily="34" charset="-128"/>
                <a:cs typeface="Arial" charset="0"/>
              </a:rPr>
              <a:t> manos de un niño cogiendo una bola del mundo. (Autora bies bajo licencia </a:t>
            </a:r>
            <a:r>
              <a:rPr lang="es-ES" altLang="es-ES" baseline="0" dirty="0" err="1" smtClean="0">
                <a:latin typeface="Arial" charset="0"/>
                <a:ea typeface="ＭＳ Ｐゴシック" pitchFamily="34" charset="-128"/>
                <a:cs typeface="Arial" charset="0"/>
              </a:rPr>
              <a:t>Creative</a:t>
            </a:r>
            <a:r>
              <a:rPr lang="es-ES" altLang="es-ES" baseline="0" dirty="0" smtClean="0">
                <a:latin typeface="Arial" charset="0"/>
                <a:ea typeface="ＭＳ Ｐゴシック" pitchFamily="34" charset="-128"/>
                <a:cs typeface="Arial" charset="0"/>
              </a:rPr>
              <a:t> </a:t>
            </a:r>
            <a:r>
              <a:rPr lang="es-ES" altLang="es-ES" baseline="0" dirty="0" err="1" smtClean="0">
                <a:latin typeface="Arial" charset="0"/>
                <a:ea typeface="ＭＳ Ｐゴシック" pitchFamily="34" charset="-128"/>
                <a:cs typeface="Arial" charset="0"/>
              </a:rPr>
              <a:t>Commons</a:t>
            </a:r>
            <a:r>
              <a:rPr lang="es-ES" altLang="es-ES" baseline="0" dirty="0" smtClean="0">
                <a:latin typeface="Arial" charset="0"/>
                <a:ea typeface="ＭＳ Ｐゴシック" pitchFamily="34" charset="-128"/>
                <a:cs typeface="Arial" charset="0"/>
              </a:rPr>
              <a:t>: https://www.flickr.com/photos/bies/415343655)</a:t>
            </a:r>
            <a:endParaRPr lang="es-ES" altLang="es-ES" dirty="0" smtClean="0">
              <a:latin typeface="Arial" charset="0"/>
              <a:ea typeface="ＭＳ Ｐゴシック" pitchFamily="34" charset="-128"/>
              <a:cs typeface="Arial" charset="0"/>
            </a:endParaRPr>
          </a:p>
        </p:txBody>
      </p:sp>
      <p:sp>
        <p:nvSpPr>
          <p:cNvPr id="358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BF026C83-C967-4170-B07A-F53E94C50B2E}" type="slidenum">
              <a:rPr lang="es-ES" altLang="es-ES" sz="1300" smtClean="0">
                <a:latin typeface="Calibri" pitchFamily="34" charset="0"/>
              </a:rPr>
              <a:pPr eaLnBrk="1" hangingPunct="1">
                <a:spcBef>
                  <a:spcPct val="0"/>
                </a:spcBef>
              </a:pPr>
              <a:t>3</a:t>
            </a:fld>
            <a:endParaRPr lang="es-ES" altLang="es-ES" sz="130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Introducción Diseño Universal (I)</a:t>
            </a:r>
          </a:p>
          <a:p>
            <a:pPr eaLnBrk="1" hangingPunct="1">
              <a:spcBef>
                <a:spcPts val="600"/>
              </a:spcBef>
              <a:defRPr/>
            </a:pPr>
            <a:r>
              <a:rPr lang="es-ES" altLang="es-ES" dirty="0" smtClean="0">
                <a:latin typeface="Arial" charset="0"/>
                <a:ea typeface="ＭＳ Ｐゴシック" pitchFamily="34" charset="-128"/>
                <a:cs typeface="Arial" charset="0"/>
              </a:rPr>
              <a:t>Contenido: </a:t>
            </a:r>
            <a:br>
              <a:rPr lang="es-ES" altLang="es-ES" dirty="0" smtClean="0">
                <a:latin typeface="Arial" charset="0"/>
                <a:ea typeface="ＭＳ Ｐゴシック" pitchFamily="34" charset="-128"/>
                <a:cs typeface="Arial" charset="0"/>
              </a:rPr>
            </a:br>
            <a:r>
              <a:rPr lang="ja-JP" altLang="es-ES" dirty="0" smtClean="0">
                <a:latin typeface="Arial" charset="0"/>
                <a:ea typeface="ＭＳ Ｐゴシック" pitchFamily="34" charset="-128"/>
                <a:cs typeface="Arial" charset="0"/>
              </a:rPr>
              <a:t>“</a:t>
            </a:r>
            <a:r>
              <a:rPr lang="es-ES" altLang="ja-JP" dirty="0" smtClean="0">
                <a:latin typeface="Arial" charset="0"/>
                <a:ea typeface="ＭＳ Ｐゴシック" pitchFamily="34" charset="-128"/>
                <a:cs typeface="Arial" charset="0"/>
              </a:rPr>
              <a:t> ..un buen diseño capacita, y un mal diseño </a:t>
            </a:r>
            <a:r>
              <a:rPr lang="es-ES" altLang="ja-JP" dirty="0" err="1" smtClean="0">
                <a:latin typeface="Arial" charset="0"/>
                <a:ea typeface="ＭＳ Ｐゴシック" pitchFamily="34" charset="-128"/>
                <a:cs typeface="Arial" charset="0"/>
              </a:rPr>
              <a:t>discapacita</a:t>
            </a:r>
            <a:r>
              <a:rPr lang="es-ES" altLang="ja-JP" dirty="0" smtClean="0">
                <a:latin typeface="Arial" charset="0"/>
                <a:ea typeface="ＭＳ Ｐゴシック" pitchFamily="34" charset="-128"/>
                <a:cs typeface="Arial" charset="0"/>
              </a:rPr>
              <a:t>..</a:t>
            </a:r>
            <a:r>
              <a:rPr lang="ja-JP" altLang="es-ES" dirty="0" smtClean="0">
                <a:latin typeface="Arial" charset="0"/>
                <a:ea typeface="ＭＳ Ｐゴシック" pitchFamily="34" charset="-128"/>
                <a:cs typeface="Arial" charset="0"/>
              </a:rPr>
              <a:t>”</a:t>
            </a:r>
            <a:endParaRPr lang="es-ES" altLang="ja-JP" dirty="0" smtClean="0">
              <a:latin typeface="Arial" charset="0"/>
              <a:ea typeface="ＭＳ Ｐゴシック" pitchFamily="34" charset="-128"/>
              <a:cs typeface="Arial" charset="0"/>
            </a:endParaRPr>
          </a:p>
          <a:p>
            <a:pPr marL="171450" indent="-171450" eaLnBrk="1" hangingPunct="1">
              <a:spcBef>
                <a:spcPts val="600"/>
              </a:spcBef>
              <a:buFont typeface="Arial" panose="020B0604020202020204" pitchFamily="34" charset="0"/>
              <a:buChar char="•"/>
              <a:defRPr/>
            </a:pPr>
            <a:r>
              <a:rPr lang="es-ES" altLang="es-ES" dirty="0" smtClean="0">
                <a:latin typeface="Arial" charset="0"/>
                <a:ea typeface="ＭＳ Ｐゴシック" pitchFamily="34" charset="-128"/>
                <a:cs typeface="Arial" charset="0"/>
              </a:rPr>
              <a:t>El Diseño para Todos, o Diseño universal, consiste en la percepción y creación de diversos productos, entornos y servicios de manera que puedan ser utilizados por el mayor número posible de personas, sin necesidad de adaptaciones o de proyectos especializados. </a:t>
            </a:r>
          </a:p>
          <a:p>
            <a:pPr marL="171450" indent="-171450" eaLnBrk="1" hangingPunct="1">
              <a:spcBef>
                <a:spcPts val="600"/>
              </a:spcBef>
              <a:buFont typeface="Arial" panose="020B0604020202020204" pitchFamily="34" charset="0"/>
              <a:buChar char="•"/>
              <a:defRPr/>
            </a:pPr>
            <a:r>
              <a:rPr lang="es-ES" altLang="es-ES" dirty="0" smtClean="0">
                <a:latin typeface="Arial" charset="0"/>
                <a:ea typeface="ＭＳ Ｐゴシック" pitchFamily="34" charset="-128"/>
                <a:cs typeface="Arial" charset="0"/>
              </a:rPr>
              <a:t>El Diseño universal beneficia a personas de todas las edades y capacidades. No hace separación entre las personas sino que busca la adecuación para todos, en todo momento con el mismo diseño o bien ofreciendo elecciones para diferentes necesidades.</a:t>
            </a:r>
          </a:p>
          <a:p>
            <a:pPr eaLnBrk="1" hangingPunct="1">
              <a:defRPr/>
            </a:pPr>
            <a:endParaRPr lang="es-ES" altLang="es-ES" dirty="0" smtClean="0">
              <a:latin typeface="Arial" charset="0"/>
              <a:ea typeface="ＭＳ Ｐゴシック" pitchFamily="34" charset="-128"/>
              <a:cs typeface="Arial" charset="0"/>
            </a:endParaRPr>
          </a:p>
        </p:txBody>
      </p:sp>
      <p:sp>
        <p:nvSpPr>
          <p:cNvPr id="368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89A3FB77-1E76-4BEB-AB24-DEBCF362F764}" type="slidenum">
              <a:rPr lang="es-ES" altLang="es-ES" sz="1300" smtClean="0">
                <a:latin typeface="Calibri" pitchFamily="34" charset="0"/>
              </a:rPr>
              <a:pPr eaLnBrk="1" hangingPunct="1">
                <a:spcBef>
                  <a:spcPct val="0"/>
                </a:spcBef>
              </a:pPr>
              <a:t>4</a:t>
            </a:fld>
            <a:endParaRPr lang="es-ES" altLang="es-ES" sz="130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Introducción Diseño Universal (II)</a:t>
            </a:r>
          </a:p>
          <a:p>
            <a:pPr eaLnBrk="1" hangingPunct="1">
              <a:spcBef>
                <a:spcPts val="600"/>
              </a:spcBef>
              <a:defRPr/>
            </a:pPr>
            <a:r>
              <a:rPr lang="es-ES" altLang="es-ES" dirty="0" smtClean="0">
                <a:latin typeface="Arial" charset="0"/>
                <a:ea typeface="ＭＳ Ｐゴシック" pitchFamily="34" charset="-128"/>
                <a:cs typeface="Arial" charset="0"/>
              </a:rPr>
              <a:t>Contenido: </a:t>
            </a:r>
          </a:p>
          <a:p>
            <a:pPr marL="171450" indent="-171450" eaLnBrk="1" hangingPunct="1">
              <a:spcBef>
                <a:spcPts val="600"/>
              </a:spcBef>
              <a:buFont typeface="Arial" panose="020B0604020202020204" pitchFamily="34" charset="0"/>
              <a:buChar char="•"/>
              <a:defRPr/>
            </a:pPr>
            <a:r>
              <a:rPr lang="es-ES" altLang="es-ES" dirty="0" smtClean="0">
                <a:latin typeface="Arial" charset="0"/>
                <a:ea typeface="ＭＳ Ｐゴシック" pitchFamily="34" charset="-128"/>
                <a:cs typeface="Arial" charset="0"/>
              </a:rPr>
              <a:t>El diseño para todos se centraban en que edificios, entornos y productos se ajustaran a la personas a través de las investigaciones antropométricas. Pero el enorme impacto de las Nuevas tecnologías ha supuesto un cambio en los profesionales del Diseño. En la actualidad se ofrecen servicios a la Sociedad de la Información con rápidos cambios.</a:t>
            </a:r>
          </a:p>
          <a:p>
            <a:pPr marL="171450" indent="-171450" eaLnBrk="1" hangingPunct="1">
              <a:spcBef>
                <a:spcPts val="600"/>
              </a:spcBef>
              <a:buFont typeface="Arial" panose="020B0604020202020204" pitchFamily="34" charset="0"/>
              <a:buChar char="•"/>
              <a:defRPr/>
            </a:pPr>
            <a:r>
              <a:rPr lang="es-ES" altLang="es-ES" dirty="0" smtClean="0">
                <a:latin typeface="Arial" charset="0"/>
                <a:ea typeface="ＭＳ Ｐゴシック" pitchFamily="34" charset="-128"/>
                <a:cs typeface="Arial" charset="0"/>
              </a:rPr>
              <a:t>Nuevas estrategias</a:t>
            </a:r>
          </a:p>
          <a:p>
            <a:pPr marL="171450" indent="-171450" eaLnBrk="1" hangingPunct="1">
              <a:buFont typeface="Arial" panose="020B0604020202020204" pitchFamily="34" charset="0"/>
              <a:buChar char="•"/>
              <a:defRPr/>
            </a:pPr>
            <a:r>
              <a:rPr lang="es-ES" altLang="es-ES" dirty="0" err="1" smtClean="0">
                <a:latin typeface="Arial" charset="0"/>
                <a:ea typeface="ＭＳ Ｐゴシック" pitchFamily="34" charset="-128"/>
                <a:cs typeface="Arial" charset="0"/>
              </a:rPr>
              <a:t>Conell</a:t>
            </a:r>
            <a:r>
              <a:rPr lang="es-ES" altLang="es-ES" dirty="0" smtClean="0">
                <a:latin typeface="Arial" charset="0"/>
                <a:ea typeface="ＭＳ Ｐゴシック" pitchFamily="34" charset="-128"/>
                <a:cs typeface="Arial" charset="0"/>
              </a:rPr>
              <a:t> (1997): diseño para todos: </a:t>
            </a:r>
            <a:r>
              <a:rPr lang="es-ES" altLang="es-ES" i="1" dirty="0" smtClean="0">
                <a:latin typeface="Arial" charset="0"/>
                <a:ea typeface="ＭＳ Ｐゴシック" pitchFamily="34" charset="-128"/>
                <a:cs typeface="Arial" charset="0"/>
              </a:rPr>
              <a:t>"el diseño de productos y entornos con el fin de que sean usables por el máximo número de personas posibles, sin necesidad de adaptación o diseño especializado"</a:t>
            </a:r>
          </a:p>
          <a:p>
            <a:pPr eaLnBrk="1" hangingPunct="1">
              <a:defRPr/>
            </a:pPr>
            <a:endParaRPr lang="es-ES" altLang="es-ES" dirty="0" smtClean="0">
              <a:latin typeface="Arial" charset="0"/>
              <a:ea typeface="ＭＳ Ｐゴシック" pitchFamily="34" charset="-128"/>
              <a:cs typeface="Arial" charset="0"/>
            </a:endParaRPr>
          </a:p>
        </p:txBody>
      </p:sp>
      <p:sp>
        <p:nvSpPr>
          <p:cNvPr id="378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3DA9868E-BF9F-4B80-BE4C-E1027721255F}" type="slidenum">
              <a:rPr lang="es-ES" altLang="es-ES" sz="1300" smtClean="0">
                <a:latin typeface="Calibri" pitchFamily="34" charset="0"/>
              </a:rPr>
              <a:pPr eaLnBrk="1" hangingPunct="1">
                <a:spcBef>
                  <a:spcPct val="0"/>
                </a:spcBef>
              </a:pPr>
              <a:t>5</a:t>
            </a:fld>
            <a:endParaRPr lang="es-ES" altLang="es-ES" sz="130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Introducción Diseño Universal (III)</a:t>
            </a:r>
            <a:br>
              <a:rPr lang="es-ES" altLang="es-ES" dirty="0" smtClean="0">
                <a:latin typeface="Arial" charset="0"/>
                <a:ea typeface="ＭＳ Ｐゴシック" pitchFamily="34" charset="-128"/>
                <a:cs typeface="Arial" charset="0"/>
              </a:rPr>
            </a:br>
            <a:r>
              <a:rPr lang="es-ES" altLang="es-ES" dirty="0" smtClean="0">
                <a:latin typeface="Arial" charset="0"/>
                <a:ea typeface="ＭＳ Ｐゴシック" pitchFamily="34" charset="-128"/>
                <a:cs typeface="Arial" charset="0"/>
              </a:rPr>
              <a:t>Contenido:</a:t>
            </a:r>
          </a:p>
          <a:p>
            <a:pPr marL="171450" indent="-171450" eaLnBrk="1" hangingPunct="1">
              <a:spcBef>
                <a:spcPct val="40000"/>
              </a:spcBef>
              <a:spcAft>
                <a:spcPct val="40000"/>
              </a:spcAft>
              <a:buFont typeface="Arial" panose="020B0604020202020204" pitchFamily="34" charset="0"/>
              <a:buChar char="•"/>
              <a:defRPr/>
            </a:pPr>
            <a:r>
              <a:rPr lang="es-ES" altLang="es-ES" dirty="0" smtClean="0">
                <a:latin typeface="Arial" charset="0"/>
                <a:ea typeface="ＭＳ Ｐゴシック" pitchFamily="34" charset="-128"/>
                <a:cs typeface="Arial" charset="0"/>
              </a:rPr>
              <a:t>Newell y </a:t>
            </a:r>
            <a:r>
              <a:rPr lang="es-ES" altLang="es-ES" dirty="0" err="1" smtClean="0">
                <a:latin typeface="Arial" charset="0"/>
                <a:ea typeface="ＭＳ Ｐゴシック" pitchFamily="34" charset="-128"/>
                <a:cs typeface="Arial" charset="0"/>
              </a:rPr>
              <a:t>Gregor</a:t>
            </a:r>
            <a:r>
              <a:rPr lang="es-ES" altLang="es-ES" dirty="0" smtClean="0">
                <a:latin typeface="Arial" charset="0"/>
                <a:ea typeface="ＭＳ Ｐゴシック" pitchFamily="34" charset="-128"/>
                <a:cs typeface="Arial" charset="0"/>
              </a:rPr>
              <a:t> (2000): "proporcionar acceso a personas con cierto tipo de discapacidad puede hacer el producto significativamente más difícil de usar por personas sin discapacidad, y con frecuencia imposible de usar por personas con diferente tipo de discapacidad" </a:t>
            </a:r>
          </a:p>
          <a:p>
            <a:pPr marL="171450" indent="-171450" eaLnBrk="1" hangingPunct="1">
              <a:spcBef>
                <a:spcPct val="40000"/>
              </a:spcBef>
              <a:spcAft>
                <a:spcPct val="40000"/>
              </a:spcAft>
              <a:buFont typeface="Arial" panose="020B0604020202020204" pitchFamily="34" charset="0"/>
              <a:buChar char="•"/>
              <a:defRPr/>
            </a:pPr>
            <a:r>
              <a:rPr lang="es-ES" altLang="es-ES" dirty="0" err="1" smtClean="0">
                <a:latin typeface="Arial" charset="0"/>
                <a:ea typeface="ＭＳ Ｐゴシック" pitchFamily="34" charset="-128"/>
                <a:cs typeface="Arial" charset="0"/>
              </a:rPr>
              <a:t>Nielsen</a:t>
            </a:r>
            <a:r>
              <a:rPr lang="es-ES" altLang="es-ES" dirty="0" smtClean="0">
                <a:latin typeface="Arial" charset="0"/>
                <a:ea typeface="ＭＳ Ｐゴシック" pitchFamily="34" charset="-128"/>
                <a:cs typeface="Arial" charset="0"/>
              </a:rPr>
              <a:t> (1999; 2003) pone en duda que en sitios Web un diseño único sea la decisión óptima para acabar con las barreras de accesibilidad, ya que resultaría más eficaz la adaptación dinámica del interfaz al usuario según sus propias necesidades y características.</a:t>
            </a:r>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043CDF7F-7019-4CA2-BA43-C51D1F33F0D3}" type="slidenum">
              <a:rPr lang="es-ES" altLang="es-ES" sz="1300" smtClean="0">
                <a:latin typeface="Calibri" pitchFamily="34" charset="0"/>
              </a:rPr>
              <a:pPr eaLnBrk="1" hangingPunct="1">
                <a:spcBef>
                  <a:spcPct val="0"/>
                </a:spcBef>
              </a:pPr>
              <a:t>6</a:t>
            </a:fld>
            <a:endParaRPr lang="es-ES" altLang="es-ES" sz="130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Introducción Diseño Universal (IV)</a:t>
            </a:r>
            <a:br>
              <a:rPr lang="es-ES" altLang="es-ES" dirty="0" smtClean="0">
                <a:latin typeface="Arial" charset="0"/>
                <a:ea typeface="ＭＳ Ｐゴシック" pitchFamily="34" charset="-128"/>
                <a:cs typeface="Arial" charset="0"/>
              </a:rPr>
            </a:br>
            <a:r>
              <a:rPr lang="es-ES" altLang="es-ES" dirty="0" smtClean="0">
                <a:latin typeface="Arial" charset="0"/>
                <a:ea typeface="ＭＳ Ｐゴシック" pitchFamily="34" charset="-128"/>
                <a:cs typeface="Arial" charset="0"/>
              </a:rPr>
              <a:t>Contenido: </a:t>
            </a:r>
          </a:p>
          <a:p>
            <a:pPr marL="171450" indent="-171450" eaLnBrk="1" hangingPunct="1">
              <a:spcBef>
                <a:spcPct val="40000"/>
              </a:spcBef>
              <a:spcAft>
                <a:spcPct val="40000"/>
              </a:spcAft>
              <a:buFont typeface="Arial" panose="020B0604020202020204" pitchFamily="34" charset="0"/>
              <a:buChar char="•"/>
              <a:defRPr/>
            </a:pPr>
            <a:r>
              <a:rPr lang="es-ES" altLang="es-ES" dirty="0" smtClean="0">
                <a:latin typeface="Arial" charset="0"/>
                <a:ea typeface="ＭＳ Ｐゴシック" pitchFamily="34" charset="-128"/>
                <a:cs typeface="Arial" charset="0"/>
              </a:rPr>
              <a:t>Esto tecnológicamente a día de hoy es viable, como demuestra </a:t>
            </a:r>
            <a:r>
              <a:rPr lang="es-ES" altLang="es-ES" dirty="0" err="1" smtClean="0">
                <a:latin typeface="Arial" charset="0"/>
                <a:ea typeface="ＭＳ Ｐゴシック" pitchFamily="34" charset="-128"/>
                <a:cs typeface="Arial" charset="0"/>
              </a:rPr>
              <a:t>Perlman</a:t>
            </a:r>
            <a:r>
              <a:rPr lang="es-ES" altLang="es-ES" dirty="0" smtClean="0">
                <a:latin typeface="Arial" charset="0"/>
                <a:ea typeface="ＭＳ Ｐゴシック" pitchFamily="34" charset="-128"/>
                <a:cs typeface="Arial" charset="0"/>
              </a:rPr>
              <a:t> (2000) en la implementación de una interfaz de usuario </a:t>
            </a:r>
            <a:r>
              <a:rPr lang="es-ES" altLang="es-ES" dirty="0" err="1" smtClean="0">
                <a:latin typeface="Arial" charset="0"/>
                <a:ea typeface="ＭＳ Ｐゴシック" pitchFamily="34" charset="-128"/>
                <a:cs typeface="Arial" charset="0"/>
              </a:rPr>
              <a:t>multi</a:t>
            </a:r>
            <a:r>
              <a:rPr lang="es-ES" altLang="es-ES" dirty="0" smtClean="0">
                <a:latin typeface="Arial" charset="0"/>
                <a:ea typeface="ＭＳ Ｐゴシック" pitchFamily="34" charset="-128"/>
                <a:cs typeface="Arial" charset="0"/>
              </a:rPr>
              <a:t>-plataforma, </a:t>
            </a:r>
            <a:r>
              <a:rPr lang="es-ES" altLang="es-ES" dirty="0" err="1" smtClean="0">
                <a:latin typeface="Arial" charset="0"/>
                <a:ea typeface="ＭＳ Ｐゴシック" pitchFamily="34" charset="-128"/>
                <a:cs typeface="Arial" charset="0"/>
              </a:rPr>
              <a:t>multi</a:t>
            </a:r>
            <a:r>
              <a:rPr lang="es-ES" altLang="es-ES" dirty="0" smtClean="0">
                <a:latin typeface="Arial" charset="0"/>
                <a:ea typeface="ＭＳ Ｐゴシック" pitchFamily="34" charset="-128"/>
                <a:cs typeface="Arial" charset="0"/>
              </a:rPr>
              <a:t>-idioma y adaptable dinámicamente a los requerimientos de los usuarios.</a:t>
            </a:r>
          </a:p>
          <a:p>
            <a:pPr marL="171450" indent="-171450" eaLnBrk="1" hangingPunct="1">
              <a:spcBef>
                <a:spcPct val="40000"/>
              </a:spcBef>
              <a:spcAft>
                <a:spcPct val="40000"/>
              </a:spcAft>
              <a:buFont typeface="Arial" panose="020B0604020202020204" pitchFamily="34" charset="0"/>
              <a:buChar char="•"/>
              <a:defRPr/>
            </a:pPr>
            <a:r>
              <a:rPr lang="es-ES" altLang="es-ES" dirty="0" smtClean="0">
                <a:latin typeface="Arial" charset="0"/>
                <a:ea typeface="ＭＳ Ｐゴシック" pitchFamily="34" charset="-128"/>
                <a:cs typeface="Arial" charset="0"/>
              </a:rPr>
              <a:t>Stephanidis (2001) resuelve esta discusión aclarando que el concepto de Diseño Universal no implica necesariamente que un único diseño deba ser adecuado para todos los usuarios, sino que debe ser entendido como una nueva "filosofía" de diseño que intenta satisfacer las necesidades de acceso del mayor número de usuarios posibles. </a:t>
            </a:r>
          </a:p>
          <a:p>
            <a:pPr marL="171450" indent="-171450" eaLnBrk="1" hangingPunct="1">
              <a:spcBef>
                <a:spcPct val="40000"/>
              </a:spcBef>
              <a:spcAft>
                <a:spcPct val="40000"/>
              </a:spcAft>
              <a:buFont typeface="Arial" panose="020B0604020202020204" pitchFamily="34" charset="0"/>
              <a:buChar char="•"/>
              <a:defRPr/>
            </a:pPr>
            <a:r>
              <a:rPr lang="es-ES" altLang="es-ES" dirty="0" smtClean="0">
                <a:latin typeface="Arial" charset="0"/>
                <a:ea typeface="ＭＳ Ｐゴシック" pitchFamily="34" charset="-128"/>
                <a:cs typeface="Arial" charset="0"/>
              </a:rPr>
              <a:t>…más aproximaciones</a:t>
            </a:r>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4EC0E666-E474-4E91-9C67-D35F9450B0AD}" type="slidenum">
              <a:rPr lang="es-ES" altLang="es-ES" sz="1300" smtClean="0">
                <a:latin typeface="Calibri" pitchFamily="34" charset="0"/>
              </a:rPr>
              <a:pPr eaLnBrk="1" hangingPunct="1">
                <a:spcBef>
                  <a:spcPct val="0"/>
                </a:spcBef>
              </a:pPr>
              <a:t>7</a:t>
            </a:fld>
            <a:endParaRPr lang="es-ES" altLang="es-ES" sz="130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ES" altLang="es-ES" dirty="0" smtClean="0">
                <a:latin typeface="Arial" charset="0"/>
                <a:ea typeface="ＭＳ Ｐゴシック" pitchFamily="34" charset="-128"/>
                <a:cs typeface="Arial" charset="0"/>
              </a:rPr>
              <a:t>Título: Introducción Diseño Universal (V)</a:t>
            </a:r>
            <a:br>
              <a:rPr lang="es-ES" altLang="es-ES" dirty="0" smtClean="0">
                <a:latin typeface="Arial" charset="0"/>
                <a:ea typeface="ＭＳ Ｐゴシック" pitchFamily="34" charset="-128"/>
                <a:cs typeface="Arial" charset="0"/>
              </a:rPr>
            </a:br>
            <a:r>
              <a:rPr lang="es-ES" altLang="es-ES" dirty="0" smtClean="0">
                <a:latin typeface="Arial" charset="0"/>
                <a:ea typeface="ＭＳ Ｐゴシック" pitchFamily="34" charset="-128"/>
                <a:cs typeface="Arial" charset="0"/>
              </a:rPr>
              <a:t>Contenido: </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Es decir, que el término Diseño Universal debe ser interpretado como el esfuerzo de diseñar productos para que sean accesibles por el mayor número posible de usuarios, y no como la imposición de que esto se deba conseguir a través de un único diseño final.</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Diseño Accesible, no tiene porque conllevar un diseño universal.</a:t>
            </a:r>
          </a:p>
          <a:p>
            <a:pPr marL="171450" indent="-171450" eaLnBrk="1" hangingPunct="1">
              <a:buFont typeface="Arial" panose="020B0604020202020204" pitchFamily="34" charset="0"/>
              <a:buChar char="•"/>
              <a:defRPr/>
            </a:pPr>
            <a:r>
              <a:rPr lang="es-ES" altLang="es-ES" dirty="0" smtClean="0">
                <a:latin typeface="Arial" charset="0"/>
                <a:ea typeface="ＭＳ Ｐゴシック" pitchFamily="34" charset="-128"/>
                <a:cs typeface="Arial" charset="0"/>
              </a:rPr>
              <a:t>Diseño Universal, sí conlleva un diseño accesible</a:t>
            </a:r>
          </a:p>
          <a:p>
            <a:pPr eaLnBrk="1" hangingPunct="1">
              <a:defRPr/>
            </a:pPr>
            <a:endParaRPr lang="es-ES" altLang="es-ES" dirty="0" smtClean="0">
              <a:latin typeface="Arial" charset="0"/>
              <a:ea typeface="ＭＳ Ｐゴシック" pitchFamily="34" charset="-128"/>
              <a:cs typeface="Arial" charset="0"/>
            </a:endParaRPr>
          </a:p>
        </p:txBody>
      </p:sp>
      <p:sp>
        <p:nvSpPr>
          <p:cNvPr id="409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D0793E85-FFF7-482F-A9E1-1B2A5EB4D14B}" type="slidenum">
              <a:rPr lang="es-ES" altLang="es-ES" sz="1300" smtClean="0">
                <a:latin typeface="Calibri" pitchFamily="34" charset="0"/>
              </a:rPr>
              <a:pPr eaLnBrk="1" hangingPunct="1">
                <a:spcBef>
                  <a:spcPct val="0"/>
                </a:spcBef>
              </a:pPr>
              <a:t>8</a:t>
            </a:fld>
            <a:endParaRPr lang="es-ES" altLang="es-ES" sz="130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s-ES" altLang="es-ES" dirty="0" smtClean="0">
                <a:latin typeface="Arial" charset="0"/>
                <a:ea typeface="ＭＳ Ｐゴシック" pitchFamily="34" charset="-128"/>
                <a:cs typeface="Arial" charset="0"/>
              </a:rPr>
              <a:t>Título: Principios de Diseño Universal (I)</a:t>
            </a:r>
          </a:p>
          <a:p>
            <a:pPr eaLnBrk="1" hangingPunct="1">
              <a:spcBef>
                <a:spcPct val="0"/>
              </a:spcBef>
              <a:defRPr/>
            </a:pPr>
            <a:r>
              <a:rPr lang="es-ES" altLang="es-ES" dirty="0" smtClean="0">
                <a:latin typeface="Arial" charset="0"/>
                <a:ea typeface="ＭＳ Ｐゴシック" pitchFamily="34" charset="-128"/>
                <a:cs typeface="Arial" charset="0"/>
              </a:rPr>
              <a:t>Contenido:</a:t>
            </a:r>
          </a:p>
          <a:p>
            <a:pPr marL="171450"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Estos principios ofrecen a los diseñadores una guía para integrar mejor las características que resuelven las necesidades de tantos usuarios como sea posible </a:t>
            </a:r>
          </a:p>
          <a:p>
            <a:pPr marL="628650" lvl="1"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Principio 1: Uso Equitativo</a:t>
            </a:r>
          </a:p>
          <a:p>
            <a:pPr marL="628650" lvl="1"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Principio 2: Flexibilidad en el Uso</a:t>
            </a:r>
          </a:p>
          <a:p>
            <a:pPr marL="628650" lvl="1"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Principio 3: Uso Simple e Intuitivo</a:t>
            </a:r>
          </a:p>
          <a:p>
            <a:pPr marL="628650" lvl="1"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Principio 4: Información Perceptible</a:t>
            </a:r>
          </a:p>
          <a:p>
            <a:pPr marL="628650" lvl="1"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Principio 5: Tolerancia al Error</a:t>
            </a:r>
          </a:p>
          <a:p>
            <a:pPr marL="628650" lvl="1"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Principio 6: Esfuerzo Físico Bajo</a:t>
            </a:r>
          </a:p>
          <a:p>
            <a:pPr marL="628650" lvl="1" indent="-171450" eaLnBrk="1" hangingPunct="1">
              <a:spcBef>
                <a:spcPct val="0"/>
              </a:spcBef>
              <a:buFont typeface="Arial" panose="020B0604020202020204" pitchFamily="34" charset="0"/>
              <a:buChar char="•"/>
              <a:defRPr/>
            </a:pPr>
            <a:r>
              <a:rPr lang="es-ES" altLang="es-ES" dirty="0" smtClean="0">
                <a:latin typeface="Arial" charset="0"/>
                <a:ea typeface="ＭＳ Ｐゴシック" pitchFamily="34" charset="-128"/>
                <a:cs typeface="Arial" charset="0"/>
              </a:rPr>
              <a:t>Principio 7: Tamaño y Espacio para el Acceso y el Uso</a:t>
            </a:r>
          </a:p>
          <a:p>
            <a:pPr eaLnBrk="1" hangingPunct="1">
              <a:spcBef>
                <a:spcPct val="0"/>
              </a:spcBef>
              <a:defRPr/>
            </a:pPr>
            <a:endParaRPr lang="es-ES" altLang="es-ES" dirty="0" smtClean="0">
              <a:latin typeface="Arial" charset="0"/>
              <a:ea typeface="ＭＳ Ｐゴシック" pitchFamily="34" charset="-128"/>
              <a:cs typeface="Arial" charset="0"/>
            </a:endParaRPr>
          </a:p>
        </p:txBody>
      </p:sp>
      <p:sp>
        <p:nvSpPr>
          <p:cNvPr id="419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ＭＳ Ｐゴシック" pitchFamily="34" charset="-128"/>
                <a:cs typeface="Arial" charset="0"/>
              </a:defRPr>
            </a:lvl2pPr>
            <a:lvl3pPr marL="1143000" indent="-228600" eaLnBrk="0" hangingPunct="0">
              <a:spcBef>
                <a:spcPct val="30000"/>
              </a:spcBef>
              <a:defRPr sz="1200">
                <a:solidFill>
                  <a:schemeClr val="tx1"/>
                </a:solidFill>
                <a:latin typeface="Arial" charset="0"/>
                <a:ea typeface="ＭＳ Ｐゴシック" pitchFamily="34" charset="-128"/>
                <a:cs typeface="Arial" charset="0"/>
              </a:defRPr>
            </a:lvl3pPr>
            <a:lvl4pPr marL="1600200" indent="-228600" eaLnBrk="0" hangingPunct="0">
              <a:spcBef>
                <a:spcPct val="30000"/>
              </a:spcBef>
              <a:defRPr sz="1200">
                <a:solidFill>
                  <a:schemeClr val="tx1"/>
                </a:solidFill>
                <a:latin typeface="Arial" charset="0"/>
                <a:ea typeface="ＭＳ Ｐゴシック" pitchFamily="34" charset="-128"/>
                <a:cs typeface="Arial" charset="0"/>
              </a:defRPr>
            </a:lvl4pPr>
            <a:lvl5pPr marL="2057400" indent="-228600" eaLnBrk="0" hangingPunct="0">
              <a:spcBef>
                <a:spcPct val="30000"/>
              </a:spcBef>
              <a:defRPr sz="1200">
                <a:solidFill>
                  <a:schemeClr val="tx1"/>
                </a:solidFill>
                <a:latin typeface="Arial" charset="0"/>
                <a:ea typeface="ＭＳ Ｐゴシック" pitchFamily="34"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cs typeface="Arial" charset="0"/>
              </a:defRPr>
            </a:lvl9pPr>
          </a:lstStyle>
          <a:p>
            <a:pPr eaLnBrk="1" hangingPunct="1">
              <a:spcBef>
                <a:spcPct val="0"/>
              </a:spcBef>
            </a:pPr>
            <a:fld id="{360E2E7E-F309-4F4C-BD1A-74FB03047F03}" type="slidenum">
              <a:rPr lang="es-ES" altLang="es-ES" sz="1300" smtClean="0">
                <a:latin typeface="Calibri" pitchFamily="34" charset="0"/>
              </a:rPr>
              <a:pPr eaLnBrk="1" hangingPunct="1">
                <a:spcBef>
                  <a:spcPct val="0"/>
                </a:spcBef>
              </a:pPr>
              <a:t>9</a:t>
            </a:fld>
            <a:endParaRPr lang="es-ES" altLang="es-ES" sz="130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Rectángulo"/>
          <p:cNvSpPr/>
          <p:nvPr userDrawn="1"/>
        </p:nvSpPr>
        <p:spPr>
          <a:xfrm>
            <a:off x="0" y="92075"/>
            <a:ext cx="9144000" cy="1169988"/>
          </a:xfrm>
          <a:prstGeom prst="rect">
            <a:avLst/>
          </a:prstGeom>
          <a:solidFill>
            <a:srgbClr val="000E77"/>
          </a:solidFill>
          <a:ln>
            <a:solidFill>
              <a:srgbClr val="000E7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244583"/>
              </a:solidFill>
              <a:ea typeface="ＭＳ Ｐゴシック" pitchFamily="-105" charset="-128"/>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0663" y="155575"/>
            <a:ext cx="1044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userDrawn="1"/>
        </p:nvSpPr>
        <p:spPr bwMode="auto">
          <a:xfrm>
            <a:off x="439738" y="1616075"/>
            <a:ext cx="8213725" cy="3036888"/>
          </a:xfrm>
          <a:prstGeom prst="rect">
            <a:avLst/>
          </a:prstGeom>
          <a:solidFill>
            <a:srgbClr val="DEE2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bg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bg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a:defRPr/>
            </a:pPr>
            <a:endParaRPr lang="es-ES" i="1" dirty="0">
              <a:solidFill>
                <a:schemeClr val="tx1"/>
              </a:solidFill>
            </a:endParaRPr>
          </a:p>
        </p:txBody>
      </p:sp>
      <p:sp>
        <p:nvSpPr>
          <p:cNvPr id="2" name="1 Título"/>
          <p:cNvSpPr>
            <a:spLocks noGrp="1"/>
          </p:cNvSpPr>
          <p:nvPr>
            <p:ph type="ctrTitle"/>
          </p:nvPr>
        </p:nvSpPr>
        <p:spPr>
          <a:xfrm>
            <a:off x="685800" y="1814959"/>
            <a:ext cx="7772400" cy="1254001"/>
          </a:xfrm>
        </p:spPr>
        <p:txBody>
          <a:body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284984"/>
            <a:ext cx="6400800" cy="139256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Tree>
    <p:extLst>
      <p:ext uri="{BB962C8B-B14F-4D97-AF65-F5344CB8AC3E}">
        <p14:creationId xmlns:p14="http://schemas.microsoft.com/office/powerpoint/2010/main" val="188052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92075"/>
            <a:ext cx="9144000" cy="1169988"/>
          </a:xfrm>
          <a:prstGeom prst="rect">
            <a:avLst/>
          </a:prstGeom>
          <a:solidFill>
            <a:srgbClr val="000E77"/>
          </a:solidFill>
          <a:ln>
            <a:solidFill>
              <a:srgbClr val="000E7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244583"/>
              </a:solidFill>
              <a:ea typeface="ＭＳ Ｐゴシック" pitchFamily="-105" charset="-128"/>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0663" y="155575"/>
            <a:ext cx="1044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42852"/>
            <a:ext cx="8229600" cy="857256"/>
          </a:xfrm>
        </p:spPr>
        <p:txBody>
          <a:bodyPr>
            <a:noAutofit/>
          </a:bodyPr>
          <a:lstStyle>
            <a:lvl1pPr algn="l">
              <a:defRPr sz="3800">
                <a:latin typeface="Arial" pitchFamily="34" charset="0"/>
                <a:cs typeface="Arial"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357299"/>
            <a:ext cx="8229600" cy="4929222"/>
          </a:xfrm>
        </p:spPr>
        <p:txBody>
          <a:bodyPr/>
          <a:lstStyle>
            <a:lvl1pPr>
              <a:buClr>
                <a:schemeClr val="accent5">
                  <a:lumMod val="50000"/>
                </a:schemeClr>
              </a:buClr>
              <a:buSzPct val="110000"/>
              <a:defRPr sz="2800"/>
            </a:lvl1pPr>
            <a:lvl2pPr>
              <a:spcBef>
                <a:spcPts val="1200"/>
              </a:spcBef>
              <a:buClr>
                <a:schemeClr val="accent5">
                  <a:lumMod val="75000"/>
                </a:schemeClr>
              </a:buClr>
              <a:defRPr sz="2400"/>
            </a:lvl2pPr>
            <a:lvl3pPr>
              <a:buClr>
                <a:schemeClr val="tx1"/>
              </a:buClr>
              <a:defRPr sz="2000"/>
            </a:lvl3pPr>
            <a:lvl4pPr>
              <a:buClr>
                <a:schemeClr val="tx1"/>
              </a:buClr>
              <a:defRPr sz="1800"/>
            </a:lvl4pPr>
            <a:lvl5pPr>
              <a:buClr>
                <a:schemeClr val="tx1"/>
              </a:buClr>
              <a:defRPr sz="1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6" name="4 Marcador de pie de página"/>
          <p:cNvSpPr>
            <a:spLocks noGrp="1"/>
          </p:cNvSpPr>
          <p:nvPr>
            <p:ph type="ftr" sz="quarter" idx="10"/>
          </p:nvPr>
        </p:nvSpPr>
        <p:spPr/>
        <p:txBody>
          <a:bodyPr/>
          <a:lstStyle>
            <a:lvl1pPr>
              <a:defRPr sz="1200" baseline="0">
                <a:latin typeface="Arial" pitchFamily="34" charset="0"/>
                <a:cs typeface="Arial" pitchFamily="34" charset="0"/>
              </a:defRPr>
            </a:lvl1pPr>
          </a:lstStyle>
          <a:p>
            <a:pPr>
              <a:defRPr/>
            </a:pPr>
            <a:r>
              <a:rPr lang="es-ES"/>
              <a:t>Asignatura OCW-UC3M:  </a:t>
            </a:r>
            <a:r>
              <a:rPr lang="es-ES" altLang="es-ES"/>
              <a:t>“</a:t>
            </a:r>
            <a:r>
              <a:rPr lang="es-ES"/>
              <a:t>Evitando la barreras de accesibilidad en la Sociedad de la Información", </a:t>
            </a:r>
          </a:p>
          <a:p>
            <a:pPr>
              <a:defRPr/>
            </a:pPr>
            <a:r>
              <a:rPr lang="es-ES"/>
              <a:t>Lourdes Moreno y Paloma Martínez, Grupo </a:t>
            </a:r>
            <a:r>
              <a:rPr lang="es-ES" err="1"/>
              <a:t>Labda</a:t>
            </a:r>
            <a:endParaRPr lang="es-ES"/>
          </a:p>
        </p:txBody>
      </p:sp>
    </p:spTree>
    <p:extLst>
      <p:ext uri="{BB962C8B-B14F-4D97-AF65-F5344CB8AC3E}">
        <p14:creationId xmlns:p14="http://schemas.microsoft.com/office/powerpoint/2010/main" val="2077582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8" name="4 Marcador de pie de página"/>
          <p:cNvSpPr>
            <a:spLocks noGrp="1"/>
          </p:cNvSpPr>
          <p:nvPr>
            <p:ph type="ftr" sz="quarter" idx="3"/>
          </p:nvPr>
        </p:nvSpPr>
        <p:spPr>
          <a:xfrm>
            <a:off x="468313" y="6308725"/>
            <a:ext cx="8351837" cy="412750"/>
          </a:xfrm>
          <a:prstGeom prst="rect">
            <a:avLst/>
          </a:prstGeom>
        </p:spPr>
        <p:txBody>
          <a:bodyPr vert="horz" wrap="square" lIns="91440" tIns="45720" rIns="91440" bIns="45720" numCol="1" anchor="t" anchorCtr="0" compatLnSpc="1">
            <a:prstTxWarp prst="textNoShape">
              <a:avLst/>
            </a:prstTxWarp>
          </a:bodyPr>
          <a:lstStyle>
            <a:lvl1pPr algn="ctr">
              <a:defRPr sz="1200">
                <a:solidFill>
                  <a:srgbClr val="595959"/>
                </a:solidFill>
                <a:latin typeface="Arial" panose="020B0604020202020204" pitchFamily="34" charset="0"/>
                <a:cs typeface="Arial" panose="020B0604020202020204" pitchFamily="34" charset="0"/>
              </a:defRPr>
            </a:lvl1pPr>
          </a:lstStyle>
          <a:p>
            <a:pPr>
              <a:defRPr/>
            </a:pPr>
            <a:r>
              <a:rPr lang="es-ES"/>
              <a:t>Asignatura OCW-UC3M:  </a:t>
            </a:r>
            <a:r>
              <a:rPr lang="es-ES" altLang="es-ES"/>
              <a:t>“</a:t>
            </a:r>
            <a:r>
              <a:rPr lang="es-ES"/>
              <a:t>Evitando la barreras de accesibilidad en la Sociedad de la Información", </a:t>
            </a:r>
          </a:p>
          <a:p>
            <a:pPr>
              <a:defRPr/>
            </a:pPr>
            <a:r>
              <a:rPr lang="es-ES"/>
              <a:t>Lourdes Moreno y Paloma Martínez, Grupo </a:t>
            </a:r>
            <a:r>
              <a:rPr lang="es-ES" err="1"/>
              <a:t>Labda</a:t>
            </a:r>
            <a:endParaRPr lang="es-ES"/>
          </a:p>
        </p:txBody>
      </p:sp>
      <p:sp>
        <p:nvSpPr>
          <p:cNvPr id="5" name="4 Rectángulo"/>
          <p:cNvSpPr/>
          <p:nvPr userDrawn="1"/>
        </p:nvSpPr>
        <p:spPr>
          <a:xfrm>
            <a:off x="0" y="92075"/>
            <a:ext cx="9144000" cy="1169988"/>
          </a:xfrm>
          <a:prstGeom prst="rect">
            <a:avLst/>
          </a:prstGeom>
          <a:solidFill>
            <a:srgbClr val="000E77"/>
          </a:solidFill>
          <a:ln>
            <a:solidFill>
              <a:srgbClr val="000E7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244583"/>
              </a:solidFill>
              <a:ea typeface="ＭＳ Ｐゴシック" pitchFamily="-105" charset="-128"/>
            </a:endParaRPr>
          </a:p>
        </p:txBody>
      </p:sp>
      <p:pic>
        <p:nvPicPr>
          <p:cNvPr id="103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40663" y="155575"/>
            <a:ext cx="1044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Lst>
  <p:hf sldNum="0" hdr="0" dt="0"/>
  <p:txStyles>
    <p:titleStyle>
      <a:lvl1pPr algn="ctr" rtl="0" eaLnBrk="0" fontAlgn="base" hangingPunct="0">
        <a:spcBef>
          <a:spcPct val="0"/>
        </a:spcBef>
        <a:spcAft>
          <a:spcPct val="0"/>
        </a:spcAft>
        <a:defRPr sz="4400" kern="1200">
          <a:solidFill>
            <a:schemeClr val="bg1"/>
          </a:solidFill>
          <a:latin typeface="+mj-lt"/>
          <a:ea typeface="ＭＳ Ｐゴシック" charset="0"/>
          <a:cs typeface="+mj-cs"/>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244583"/>
        </a:buClr>
        <a:buSzPct val="130000"/>
        <a:buFont typeface="Wingdings" pitchFamily="2" charset="2"/>
        <a:buChar char="§"/>
        <a:defRPr sz="32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kern="1200">
          <a:solidFill>
            <a:schemeClr val="tx1"/>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Clr>
          <a:schemeClr val="accent2"/>
        </a:buClr>
        <a:buFont typeface="Arial" charset="0"/>
        <a:buChar char="•"/>
        <a:defRPr sz="2400" kern="1200">
          <a:solidFill>
            <a:schemeClr val="tx1"/>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lr>
          <a:srgbClr val="244583"/>
        </a:buClr>
        <a:buFont typeface="Arial" charset="0"/>
        <a:buChar char="–"/>
        <a:defRPr sz="2000" kern="1200">
          <a:solidFill>
            <a:schemeClr val="tx1"/>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Clr>
          <a:srgbClr val="244583"/>
        </a:buClr>
        <a:buFont typeface="Arial" charset="0"/>
        <a:buChar char="»"/>
        <a:defRPr sz="2000" kern="1200">
          <a:solidFill>
            <a:schemeClr val="tx1"/>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es/deed.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lickr.com/photos/kunchia/479533817/in/photolist-JnSNW-JnBZ1-Jmq4o-JnFAe-JmVqU-JmSGd-JmTkX-JmWb8-JnJGr-JmsHD-JnRkp-JmS2V-JnNEW-JnRyk-JmT7w-JnGWc-Jo1Ca-JnGMr-JnGhZ-JnSBp-JnCbm-JmStp-JmMbU-JmWSZ-Jn1Kc-JmRCY-JnUTX-JmWN2-JnHSs-JnVsk-JnJSK-JnMKB-JmqJY-JnUTu-JmxVp-JmvcB-JmV1q-JmPVN-JmTRV-JnSsL-Jmtqc-JnHhv-JmqsY-JnFsw-JmM12-JnHuW-JnVps-JmQ2S-JmWun-JmP7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flickr.com/photos/garrettwade/6478577555/in/photolist-aSupp2-aSupBF-6pCvB7-bEm86H-N4FZd-6yEAWp-n5A7-pZqPp1-pK6QKT-q2wgtc-q2EhQb-pKc8As-36VgF-D9JLg-887VBg-p5JSF1-4y24Yw-pK6QHZ-6g4Nf5-5nzCMw-DaqJc-q2wguz-qcJ7vb-q2mHx2-q2EgEL-pK6PDe-q2EgBQ-8bnb7h-pK8X1o-p5MCNp-p5JSNq-q2EhL3-5WSb1U-6XhKSg-3zEHtB-4FHEQM-3CWNr7-7R1VH3-hLKdr-CSNR5-adoGki-28jFN6-gHH8J5-8tPJF-pK8X2q-p5MBKT-q2wfka-8bnaLf-8bn9Jo-51WBNZ"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ikea.com/es/es/assembly_instructions/kupol-mod-almacen-extraible__AA-566194-2_pub.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lickr.com/photos/kunchia/479351634/in/set-72157600162754063"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gforsythe/852795074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flickr.com/photos/garrettwade/6478577555/in/photolist-aSupp2-aSupBF-6pCvB7-bEm86H-N4FZd-6yEAWp-n5A7-pZqPp1-pK6QKT-q2wgtc-q2EhQb-pKc8As-36VgF-D9JLg-887VBg-p5JSF1-4y24Yw-pK6QHZ-6g4Nf5-5nzCMw-DaqJc-q2wguz-qcJ7vb-q2mHx2-q2EgEL-pK6PDe-q2EgBQ-8bnb7h-pK8X1o-p5MCNp-p5JSNq-q2EhL3-5WSb1U-6XhKSg-3zEHtB-4FHEQM-3CWNr7-7R1VH3-hLKdr-CSNR5-adoGki-28jFN6-gHH8J5-8tPJF-pK8X2q-p5MBKT-q2wfka-8bnaLf-8bn9Jo-51WBNZ" TargetMode="External"/><Relationship Id="rId4" Type="http://schemas.openxmlformats.org/officeDocument/2006/relationships/hyperlink" Target="https://www.flickr.com/photos/fairfaxcounty/5572652754"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flickr.com/photos/fairfaxcounty/5572652754"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csu.edu/www/ncsu/design/sod5/cud/about_ud/udprinciples.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ncsu.edu/www/ncsu/design/sod5/cud/pubs_p/docs/poster.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lickr.com/photos/bies/41534365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csu.edu/www/ncsu/design/sod5/cud/about_ud/docs/Spanish.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a:xfrm>
            <a:off x="1042988" y="1295400"/>
            <a:ext cx="7053262" cy="2112963"/>
          </a:xfrm>
        </p:spPr>
        <p:txBody>
          <a:bodyPr/>
          <a:lstStyle/>
          <a:p>
            <a:pPr eaLnBrk="1" hangingPunct="1"/>
            <a:r>
              <a:rPr lang="es-ES" altLang="es-ES" sz="3200" smtClean="0">
                <a:ea typeface="ＭＳ Ｐゴシック" pitchFamily="34" charset="-128"/>
              </a:rPr>
              <a:t/>
            </a:r>
            <a:br>
              <a:rPr lang="es-ES" altLang="es-ES" sz="3200" smtClean="0">
                <a:ea typeface="ＭＳ Ｐゴシック" pitchFamily="34" charset="-128"/>
              </a:rPr>
            </a:br>
            <a:r>
              <a:rPr lang="es-ES" altLang="es-ES" sz="3500" smtClean="0">
                <a:solidFill>
                  <a:schemeClr val="tx1"/>
                </a:solidFill>
                <a:latin typeface="Arial" charset="0"/>
                <a:ea typeface="ＭＳ Ｐゴシック" pitchFamily="34" charset="-128"/>
                <a:cs typeface="Arial" charset="0"/>
              </a:rPr>
              <a:t>Tema 2: Diseño Universal</a:t>
            </a:r>
            <a:r>
              <a:rPr lang="es-ES" altLang="es-ES" sz="3200" smtClean="0">
                <a:solidFill>
                  <a:schemeClr val="tx1"/>
                </a:solidFill>
                <a:ea typeface="ＭＳ Ｐゴシック" pitchFamily="34" charset="-128"/>
              </a:rPr>
              <a:t/>
            </a:r>
            <a:br>
              <a:rPr lang="es-ES" altLang="es-ES" sz="3200" smtClean="0">
                <a:solidFill>
                  <a:schemeClr val="tx1"/>
                </a:solidFill>
                <a:ea typeface="ＭＳ Ｐゴシック" pitchFamily="34" charset="-128"/>
              </a:rPr>
            </a:br>
            <a:endParaRPr lang="es-ES" altLang="es-ES" sz="3200" smtClean="0">
              <a:solidFill>
                <a:schemeClr val="tx1"/>
              </a:solidFill>
              <a:ea typeface="ＭＳ Ｐゴシック" pitchFamily="34" charset="-128"/>
            </a:endParaRPr>
          </a:p>
        </p:txBody>
      </p:sp>
      <p:sp>
        <p:nvSpPr>
          <p:cNvPr id="4099" name="2 Subtítulo"/>
          <p:cNvSpPr>
            <a:spLocks noGrp="1"/>
          </p:cNvSpPr>
          <p:nvPr>
            <p:ph type="subTitle" idx="1"/>
          </p:nvPr>
        </p:nvSpPr>
        <p:spPr>
          <a:xfrm>
            <a:off x="2051050" y="2819400"/>
            <a:ext cx="5033963" cy="1584325"/>
          </a:xfrm>
        </p:spPr>
        <p:txBody>
          <a:bodyPr/>
          <a:lstStyle/>
          <a:p>
            <a:pPr eaLnBrk="1" hangingPunct="1">
              <a:lnSpc>
                <a:spcPct val="80000"/>
              </a:lnSpc>
            </a:pPr>
            <a:endParaRPr lang="es-ES" altLang="es-ES" sz="1300" smtClean="0">
              <a:solidFill>
                <a:srgbClr val="EFF1F7"/>
              </a:solidFill>
              <a:latin typeface="Arial" charset="0"/>
              <a:ea typeface="ＭＳ Ｐゴシック" pitchFamily="34" charset="-128"/>
              <a:cs typeface="Arial" charset="0"/>
            </a:endParaRPr>
          </a:p>
          <a:p>
            <a:pPr eaLnBrk="1" hangingPunct="1">
              <a:lnSpc>
                <a:spcPct val="80000"/>
              </a:lnSpc>
            </a:pPr>
            <a:r>
              <a:rPr lang="es-ES" altLang="es-ES" sz="2400" smtClean="0">
                <a:solidFill>
                  <a:schemeClr val="tx1"/>
                </a:solidFill>
                <a:latin typeface="Arial" charset="0"/>
                <a:ea typeface="ＭＳ Ｐゴシック" pitchFamily="34" charset="-128"/>
                <a:cs typeface="Arial" charset="0"/>
              </a:rPr>
              <a:t>Lourdes Moreno, Paloma Martínez</a:t>
            </a:r>
          </a:p>
          <a:p>
            <a:pPr eaLnBrk="1" hangingPunct="1">
              <a:lnSpc>
                <a:spcPct val="80000"/>
              </a:lnSpc>
            </a:pPr>
            <a:r>
              <a:rPr lang="es-ES" altLang="es-ES" sz="2100" smtClean="0">
                <a:solidFill>
                  <a:schemeClr val="tx1"/>
                </a:solidFill>
                <a:latin typeface="Arial" charset="0"/>
                <a:ea typeface="ＭＳ Ｐゴシック" pitchFamily="34" charset="-128"/>
                <a:cs typeface="Arial" charset="0"/>
              </a:rPr>
              <a:t>Universidad Carlos III de Madrid</a:t>
            </a:r>
          </a:p>
          <a:p>
            <a:pPr eaLnBrk="1" hangingPunct="1">
              <a:lnSpc>
                <a:spcPct val="80000"/>
              </a:lnSpc>
            </a:pPr>
            <a:r>
              <a:rPr lang="es-ES" altLang="es-ES" sz="2100" smtClean="0">
                <a:solidFill>
                  <a:schemeClr val="tx1"/>
                </a:solidFill>
                <a:latin typeface="Arial" charset="0"/>
                <a:ea typeface="ＭＳ Ｐゴシック" pitchFamily="34" charset="-128"/>
                <a:cs typeface="Arial" charset="0"/>
              </a:rPr>
              <a:t>{lmoreno,pmf}@inf.uc3m.es </a:t>
            </a:r>
            <a:endParaRPr lang="es-ES" altLang="es-ES" sz="1800" smtClean="0">
              <a:solidFill>
                <a:schemeClr val="tx1"/>
              </a:solidFill>
              <a:latin typeface="Arial" charset="0"/>
              <a:ea typeface="ＭＳ Ｐゴシック" pitchFamily="34" charset="-128"/>
              <a:cs typeface="Arial" charset="0"/>
            </a:endParaRPr>
          </a:p>
        </p:txBody>
      </p:sp>
      <p:sp>
        <p:nvSpPr>
          <p:cNvPr id="4100" name="3 Subtítulo"/>
          <p:cNvSpPr txBox="1">
            <a:spLocks/>
          </p:cNvSpPr>
          <p:nvPr/>
        </p:nvSpPr>
        <p:spPr bwMode="auto">
          <a:xfrm>
            <a:off x="251718" y="4869160"/>
            <a:ext cx="86407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spcAft>
                <a:spcPts val="500"/>
              </a:spcAft>
              <a:buClrTx/>
              <a:buSzTx/>
              <a:buFontTx/>
              <a:buNone/>
            </a:pPr>
            <a:r>
              <a:rPr lang="es-ES" altLang="es-ES" sz="1800" dirty="0">
                <a:latin typeface="Arial" panose="020B0604020202020204" pitchFamily="34" charset="0"/>
                <a:cs typeface="Arial" panose="020B0604020202020204" pitchFamily="34" charset="0"/>
              </a:rPr>
              <a:t>Asignatura Humanidades:</a:t>
            </a:r>
            <a:endParaRPr lang="es-ES_tradnl" altLang="ja-JP" sz="1800" dirty="0">
              <a:latin typeface="Arial" panose="020B0604020202020204" pitchFamily="34" charset="0"/>
              <a:cs typeface="Arial" panose="020B0604020202020204" pitchFamily="34" charset="0"/>
            </a:endParaRPr>
          </a:p>
          <a:p>
            <a:pPr eaLnBrk="1" hangingPunct="1">
              <a:spcBef>
                <a:spcPct val="0"/>
              </a:spcBef>
              <a:spcAft>
                <a:spcPts val="2500"/>
              </a:spcAft>
              <a:buClrTx/>
              <a:buSzTx/>
              <a:buFontTx/>
              <a:buNone/>
            </a:pPr>
            <a:r>
              <a:rPr lang="ja-JP" altLang="es-ES" sz="1800" dirty="0">
                <a:latin typeface="Arial" panose="020B0604020202020204" pitchFamily="34" charset="0"/>
                <a:cs typeface="Arial" panose="020B0604020202020204" pitchFamily="34" charset="0"/>
              </a:rPr>
              <a:t>“</a:t>
            </a:r>
            <a:r>
              <a:rPr lang="es-ES" altLang="ja-JP" sz="1800" dirty="0">
                <a:latin typeface="Arial" panose="020B0604020202020204" pitchFamily="34" charset="0"/>
                <a:cs typeface="Arial" panose="020B0604020202020204" pitchFamily="34" charset="0"/>
              </a:rPr>
              <a:t>Evitando las barreras de accesibilidad en la Sociedad de la Información</a:t>
            </a:r>
            <a:r>
              <a:rPr lang="ja-JP" altLang="es-ES" sz="1800" dirty="0">
                <a:latin typeface="Arial" panose="020B0604020202020204" pitchFamily="34" charset="0"/>
                <a:cs typeface="Arial" panose="020B0604020202020204" pitchFamily="34" charset="0"/>
              </a:rPr>
              <a:t>”</a:t>
            </a:r>
            <a:endParaRPr lang="es-ES_tradnl" altLang="ja-JP" sz="1800" dirty="0">
              <a:latin typeface="Arial" panose="020B0604020202020204" pitchFamily="34" charset="0"/>
              <a:cs typeface="Arial" panose="020B0604020202020204" pitchFamily="34" charset="0"/>
            </a:endParaRPr>
          </a:p>
          <a:p>
            <a:pPr eaLnBrk="1" hangingPunct="1">
              <a:spcBef>
                <a:spcPct val="0"/>
              </a:spcBef>
              <a:spcAft>
                <a:spcPts val="500"/>
              </a:spcAft>
              <a:buClrTx/>
              <a:buSzTx/>
              <a:buFontTx/>
              <a:buNone/>
            </a:pPr>
            <a:r>
              <a:rPr lang="es-ES_tradnl" altLang="es-ES" sz="1200" dirty="0" err="1"/>
              <a:t>OpenCourseWare</a:t>
            </a:r>
            <a:r>
              <a:rPr lang="es-ES_tradnl" altLang="es-ES" sz="1200" dirty="0"/>
              <a:t> de la Universidad Carlos III de Madrid</a:t>
            </a:r>
          </a:p>
          <a:p>
            <a:pPr marL="982663" eaLnBrk="1" hangingPunct="1">
              <a:spcBef>
                <a:spcPct val="0"/>
              </a:spcBef>
              <a:spcAft>
                <a:spcPts val="1000"/>
              </a:spcAft>
              <a:buClrTx/>
              <a:buSzTx/>
              <a:buFontTx/>
              <a:buNone/>
            </a:pPr>
            <a:r>
              <a:rPr lang="es-ES_tradnl" altLang="es-ES" sz="1200" dirty="0"/>
              <a:t>Esta obra está bajo una </a:t>
            </a:r>
            <a:r>
              <a:rPr lang="es-ES_tradnl" altLang="es-ES" sz="1200" dirty="0">
                <a:hlinkClick r:id="rId3"/>
              </a:rPr>
              <a:t>licencia de </a:t>
            </a:r>
            <a:r>
              <a:rPr lang="es-ES_tradnl" altLang="es-ES" sz="1200" dirty="0" err="1">
                <a:hlinkClick r:id="rId3"/>
              </a:rPr>
              <a:t>Creative</a:t>
            </a:r>
            <a:r>
              <a:rPr lang="es-ES_tradnl" altLang="es-ES" sz="1200" dirty="0">
                <a:hlinkClick r:id="rId3"/>
              </a:rPr>
              <a:t> </a:t>
            </a:r>
            <a:r>
              <a:rPr lang="es-ES_tradnl" altLang="es-ES" sz="1200" dirty="0" err="1">
                <a:hlinkClick r:id="rId3"/>
              </a:rPr>
              <a:t>Commons</a:t>
            </a:r>
            <a:r>
              <a:rPr lang="es-ES_tradnl" altLang="es-ES" sz="1200" dirty="0">
                <a:hlinkClick r:id="rId3"/>
              </a:rPr>
              <a:t> Reconocimiento-</a:t>
            </a:r>
            <a:r>
              <a:rPr lang="es-ES_tradnl" altLang="es-ES" sz="1200" dirty="0" err="1">
                <a:hlinkClick r:id="rId3"/>
              </a:rPr>
              <a:t>NoComercial</a:t>
            </a:r>
            <a:r>
              <a:rPr lang="es-ES_tradnl" altLang="es-ES" sz="1200" dirty="0">
                <a:hlinkClick r:id="rId3"/>
              </a:rPr>
              <a:t>-</a:t>
            </a:r>
            <a:r>
              <a:rPr lang="es-ES_tradnl" altLang="es-ES" sz="1200" dirty="0" err="1">
                <a:hlinkClick r:id="rId3"/>
              </a:rPr>
              <a:t>Compartirigual</a:t>
            </a:r>
            <a:r>
              <a:rPr lang="es-ES_tradnl" altLang="es-ES" sz="1200" dirty="0">
                <a:hlinkClick r:id="rId3"/>
              </a:rPr>
              <a:t> 3.0 España</a:t>
            </a:r>
            <a:endParaRPr lang="es-ES_tradnl" altLang="es-ES" sz="1200" dirty="0"/>
          </a:p>
        </p:txBody>
      </p:sp>
      <p:pic>
        <p:nvPicPr>
          <p:cNvPr id="5" name="4 Imagen" descr="Logo licencia Creative Commons Reconocimiento-NoComercial-Compartirigual 3.0 Españ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858" y="6165279"/>
            <a:ext cx="774151" cy="2689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457200" y="339725"/>
            <a:ext cx="8229600" cy="857250"/>
          </a:xfrm>
        </p:spPr>
        <p:txBody>
          <a:bodyPr/>
          <a:lstStyle/>
          <a:p>
            <a:pPr eaLnBrk="1" hangingPunct="1"/>
            <a:r>
              <a:rPr lang="es-ES" altLang="es-ES" sz="3700" smtClean="0">
                <a:latin typeface="Arial" charset="0"/>
                <a:ea typeface="ＭＳ Ｐゴシック" pitchFamily="34" charset="-128"/>
                <a:cs typeface="Arial" charset="0"/>
              </a:rPr>
              <a:t>Principios de Diseño Universal (II)</a:t>
            </a:r>
          </a:p>
        </p:txBody>
      </p:sp>
      <p:sp>
        <p:nvSpPr>
          <p:cNvPr id="13315" name="2 Marcador de contenido"/>
          <p:cNvSpPr>
            <a:spLocks noGrp="1"/>
          </p:cNvSpPr>
          <p:nvPr>
            <p:ph idx="1"/>
          </p:nvPr>
        </p:nvSpPr>
        <p:spPr>
          <a:xfrm>
            <a:off x="457200" y="1357313"/>
            <a:ext cx="8229600" cy="4929187"/>
          </a:xfrm>
        </p:spPr>
        <p:txBody>
          <a:bodyPr/>
          <a:lstStyle/>
          <a:p>
            <a:pPr eaLnBrk="1" hangingPunct="1">
              <a:buClr>
                <a:srgbClr val="42557F"/>
              </a:buClr>
            </a:pPr>
            <a:r>
              <a:rPr lang="es-ES" altLang="es-ES" sz="2400" smtClean="0">
                <a:latin typeface="Arial" charset="0"/>
                <a:ea typeface="ＭＳ Ｐゴシック" pitchFamily="34" charset="-128"/>
                <a:cs typeface="Arial" charset="0"/>
              </a:rPr>
              <a:t>Los principios del Diseño Universal están orientados en el diseño universalmente usable, además :</a:t>
            </a:r>
          </a:p>
          <a:p>
            <a:pPr lvl="1" eaLnBrk="1" hangingPunct="1">
              <a:buClr>
                <a:srgbClr val="6E84B4"/>
              </a:buClr>
            </a:pPr>
            <a:r>
              <a:rPr lang="es-ES" altLang="es-ES" smtClean="0">
                <a:latin typeface="Arial" charset="0"/>
                <a:ea typeface="ＭＳ Ｐゴシック" pitchFamily="34" charset="-128"/>
                <a:cs typeface="Arial" charset="0"/>
              </a:rPr>
              <a:t>Factores económicos</a:t>
            </a:r>
          </a:p>
          <a:p>
            <a:pPr lvl="1" eaLnBrk="1" hangingPunct="1">
              <a:buClr>
                <a:srgbClr val="6E84B4"/>
              </a:buClr>
            </a:pPr>
            <a:r>
              <a:rPr lang="es-ES" altLang="es-ES" smtClean="0">
                <a:latin typeface="Arial" charset="0"/>
                <a:ea typeface="ＭＳ Ｐゴシック" pitchFamily="34" charset="-128"/>
                <a:cs typeface="Arial" charset="0"/>
              </a:rPr>
              <a:t>Factores culturales</a:t>
            </a:r>
          </a:p>
          <a:p>
            <a:pPr lvl="1" eaLnBrk="1" hangingPunct="1">
              <a:buClr>
                <a:srgbClr val="6E84B4"/>
              </a:buClr>
            </a:pPr>
            <a:r>
              <a:rPr lang="es-ES" altLang="es-ES" smtClean="0">
                <a:latin typeface="Arial" charset="0"/>
                <a:ea typeface="ＭＳ Ｐゴシック" pitchFamily="34" charset="-128"/>
                <a:cs typeface="Arial" charset="0"/>
              </a:rPr>
              <a:t>Factores de género</a:t>
            </a:r>
          </a:p>
        </p:txBody>
      </p:sp>
      <p:sp>
        <p:nvSpPr>
          <p:cNvPr id="13316"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200" smtClean="0">
                <a:solidFill>
                  <a:srgbClr val="595959"/>
                </a:solidFill>
              </a:rPr>
              <a:t>Asignatura OCW-UC3M:  “Evitando la barreras de accesibilidad en la Sociedad de la Información", Lourdes Moreno y Paloma Martínez, Grupo Labda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3200" smtClean="0">
                <a:latin typeface="Arial" charset="0"/>
                <a:ea typeface="ＭＳ Ｐゴシック" pitchFamily="34" charset="-128"/>
                <a:cs typeface="Arial" charset="0"/>
              </a:rPr>
              <a:t>1er Principio: Uso equiparable (I) </a:t>
            </a:r>
          </a:p>
        </p:txBody>
      </p:sp>
      <p:sp>
        <p:nvSpPr>
          <p:cNvPr id="14339" name="2 Marcador de contenido"/>
          <p:cNvSpPr>
            <a:spLocks noGrp="1"/>
          </p:cNvSpPr>
          <p:nvPr>
            <p:ph idx="1"/>
          </p:nvPr>
        </p:nvSpPr>
        <p:spPr>
          <a:xfrm>
            <a:off x="457200" y="1484313"/>
            <a:ext cx="8229600" cy="4824412"/>
          </a:xfrm>
        </p:spPr>
        <p:txBody>
          <a:bodyPr/>
          <a:lstStyle/>
          <a:p>
            <a:pPr eaLnBrk="1" hangingPunct="1">
              <a:lnSpc>
                <a:spcPct val="90000"/>
              </a:lnSpc>
              <a:spcAft>
                <a:spcPts val="500"/>
              </a:spcAft>
              <a:buClr>
                <a:srgbClr val="42557F"/>
              </a:buClr>
            </a:pPr>
            <a:r>
              <a:rPr lang="es-ES" altLang="es-ES" smtClean="0">
                <a:latin typeface="Arial" charset="0"/>
                <a:ea typeface="ＭＳ Ｐゴシック" pitchFamily="34" charset="-128"/>
                <a:cs typeface="Arial" charset="0"/>
              </a:rPr>
              <a:t>El diseño es útil y vendible a personas con diversas capacidades</a:t>
            </a:r>
          </a:p>
          <a:p>
            <a:pPr eaLnBrk="1" hangingPunct="1">
              <a:lnSpc>
                <a:spcPct val="90000"/>
              </a:lnSpc>
              <a:spcAft>
                <a:spcPts val="500"/>
              </a:spcAft>
              <a:buClr>
                <a:srgbClr val="42557F"/>
              </a:buClr>
            </a:pPr>
            <a:r>
              <a:rPr lang="es-ES" altLang="es-ES" smtClean="0">
                <a:latin typeface="Arial" charset="0"/>
                <a:ea typeface="ＭＳ Ｐゴシック" pitchFamily="34" charset="-128"/>
                <a:cs typeface="Arial" charset="0"/>
              </a:rPr>
              <a:t>Pautas para el Principio 1: </a:t>
            </a:r>
          </a:p>
          <a:p>
            <a:pPr lvl="1" eaLnBrk="1" hangingPunct="1">
              <a:lnSpc>
                <a:spcPct val="90000"/>
              </a:lnSpc>
              <a:buClr>
                <a:srgbClr val="6E84B4"/>
              </a:buClr>
            </a:pPr>
            <a:r>
              <a:rPr lang="es-ES" altLang="es-ES" sz="2300" smtClean="0">
                <a:latin typeface="Arial" charset="0"/>
                <a:ea typeface="ＭＳ Ｐゴシック" pitchFamily="34" charset="-128"/>
                <a:cs typeface="Arial" charset="0"/>
              </a:rPr>
              <a:t>Que proporcione las mismas maneras de uso para todos los usuarios: idénticas cuando es posible, equivalentes cuando no lo es. </a:t>
            </a:r>
          </a:p>
          <a:p>
            <a:pPr lvl="1" eaLnBrk="1" hangingPunct="1">
              <a:lnSpc>
                <a:spcPct val="90000"/>
              </a:lnSpc>
              <a:buClr>
                <a:srgbClr val="6E84B4"/>
              </a:buClr>
            </a:pPr>
            <a:r>
              <a:rPr lang="es-ES" altLang="es-ES" sz="2300" smtClean="0">
                <a:latin typeface="Arial" charset="0"/>
                <a:ea typeface="ＭＳ Ｐゴシック" pitchFamily="34" charset="-128"/>
                <a:cs typeface="Arial" charset="0"/>
              </a:rPr>
              <a:t>Que evite segregar o estigmatizar a cualquier usuario. </a:t>
            </a:r>
          </a:p>
          <a:p>
            <a:pPr lvl="1" eaLnBrk="1" hangingPunct="1">
              <a:lnSpc>
                <a:spcPct val="90000"/>
              </a:lnSpc>
              <a:buClr>
                <a:srgbClr val="6E84B4"/>
              </a:buClr>
            </a:pPr>
            <a:r>
              <a:rPr lang="es-ES" altLang="es-ES" sz="2300" smtClean="0">
                <a:latin typeface="Arial" charset="0"/>
                <a:ea typeface="ＭＳ Ｐゴシック" pitchFamily="34" charset="-128"/>
                <a:cs typeface="Arial" charset="0"/>
              </a:rPr>
              <a:t>Las características de privacidad, garantía y seguridad deben estar igualmente disponibles para todos los usuarios. </a:t>
            </a:r>
          </a:p>
          <a:p>
            <a:pPr lvl="1" eaLnBrk="1" hangingPunct="1">
              <a:lnSpc>
                <a:spcPct val="90000"/>
              </a:lnSpc>
              <a:buClr>
                <a:srgbClr val="6E84B4"/>
              </a:buClr>
            </a:pPr>
            <a:r>
              <a:rPr lang="es-ES" altLang="es-ES" sz="2300" smtClean="0">
                <a:latin typeface="Arial" charset="0"/>
                <a:ea typeface="ＭＳ Ｐゴシック" pitchFamily="34" charset="-128"/>
                <a:cs typeface="Arial" charset="0"/>
              </a:rPr>
              <a:t>Que el diseño sea atractivo para todos los usuarios. </a:t>
            </a:r>
          </a:p>
          <a:p>
            <a:pPr eaLnBrk="1" hangingPunct="1">
              <a:lnSpc>
                <a:spcPct val="90000"/>
              </a:lnSpc>
              <a:buClr>
                <a:srgbClr val="42557F"/>
              </a:buClr>
            </a:pPr>
            <a:endParaRPr lang="es-ES" altLang="es-ES" sz="2300" smtClean="0">
              <a:latin typeface="Arial" charset="0"/>
              <a:ea typeface="ＭＳ Ｐゴシック" pitchFamily="34" charset="-128"/>
              <a:cs typeface="Arial" charset="0"/>
            </a:endParaRPr>
          </a:p>
        </p:txBody>
      </p:sp>
      <p:sp>
        <p:nvSpPr>
          <p:cNvPr id="14340"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3200" smtClean="0">
                <a:latin typeface="Arial" charset="0"/>
                <a:ea typeface="ＭＳ Ｐゴシック" pitchFamily="34" charset="-128"/>
                <a:cs typeface="Arial" charset="0"/>
              </a:rPr>
              <a:t>1er Principio: Uso equiparable (II)</a:t>
            </a:r>
          </a:p>
        </p:txBody>
      </p:sp>
      <p:pic>
        <p:nvPicPr>
          <p:cNvPr id="2" name="1 Imagen" descr="Puerta de acceso a una oficina de correos con apertura automática, ancho suficiente y encaminamientos señaliza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772816"/>
            <a:ext cx="4824536" cy="3618402"/>
          </a:xfrm>
          <a:prstGeom prst="rect">
            <a:avLst/>
          </a:prstGeom>
        </p:spPr>
      </p:pic>
      <p:sp>
        <p:nvSpPr>
          <p:cNvPr id="6" name="5 CuadroTexto"/>
          <p:cNvSpPr txBox="1"/>
          <p:nvPr/>
        </p:nvSpPr>
        <p:spPr>
          <a:xfrm>
            <a:off x="2051720" y="5445224"/>
            <a:ext cx="4824536" cy="507831"/>
          </a:xfrm>
          <a:prstGeom prst="rect">
            <a:avLst/>
          </a:prstGeom>
          <a:noFill/>
        </p:spPr>
        <p:txBody>
          <a:bodyPr wrap="square" rtlCol="0">
            <a:spAutoFit/>
          </a:bodyPr>
          <a:lstStyle/>
          <a:p>
            <a:r>
              <a:rPr lang="es-ES" sz="900" dirty="0" smtClean="0"/>
              <a:t>Puerta con  apertura automática, ancho suficiente y encaminamientos señalizado que permite la </a:t>
            </a:r>
            <a:r>
              <a:rPr lang="es-ES" sz="900" dirty="0" smtClean="0"/>
              <a:t>entrada al edificio a cualquier usuario con independencia de sus diferentes capacidades. </a:t>
            </a:r>
            <a:r>
              <a:rPr lang="es-ES" sz="900" dirty="0" smtClean="0"/>
              <a:t>Autor </a:t>
            </a:r>
            <a:r>
              <a:rPr lang="es-ES" sz="900" dirty="0" smtClean="0">
                <a:hlinkClick r:id="rId4" tooltip="Enlace a la página de flickr en la que está ubicada la fotografía"/>
              </a:rPr>
              <a:t>Kun-chia </a:t>
            </a:r>
            <a:r>
              <a:rPr lang="es-ES" sz="900" dirty="0" err="1" smtClean="0">
                <a:hlinkClick r:id="rId4" tooltip="Enlace a la página de flickr en la que está ubicada la fotografía"/>
              </a:rPr>
              <a:t>Wu</a:t>
            </a:r>
            <a:r>
              <a:rPr lang="es-ES" sz="900" dirty="0" smtClean="0">
                <a:hlinkClick r:id="rId4" tooltip="Enlace a la página de flickr en la que está ubicada la fotografía"/>
              </a:rPr>
              <a:t> </a:t>
            </a:r>
            <a:r>
              <a:rPr lang="es-ES" sz="900" dirty="0" smtClean="0"/>
              <a:t>bajo </a:t>
            </a:r>
            <a:r>
              <a:rPr lang="es-ES" sz="900" dirty="0" smtClean="0"/>
              <a:t>licencia </a:t>
            </a:r>
            <a:r>
              <a:rPr lang="es-ES" sz="900" dirty="0" err="1" smtClean="0"/>
              <a:t>Creative</a:t>
            </a:r>
            <a:r>
              <a:rPr lang="es-ES" sz="900" dirty="0" smtClean="0"/>
              <a:t> </a:t>
            </a:r>
            <a:r>
              <a:rPr lang="es-ES" sz="900" dirty="0" err="1" smtClean="0"/>
              <a:t>Commons</a:t>
            </a:r>
            <a:endParaRPr lang="es-ES" sz="900" dirty="0"/>
          </a:p>
        </p:txBody>
      </p:sp>
      <p:sp>
        <p:nvSpPr>
          <p:cNvPr id="15364"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3200" smtClean="0">
                <a:latin typeface="Arial" charset="0"/>
                <a:ea typeface="ＭＳ Ｐゴシック" pitchFamily="34" charset="-128"/>
                <a:cs typeface="Arial" charset="0"/>
              </a:rPr>
              <a:t>2º Principio: Uso flexible (I)</a:t>
            </a:r>
            <a:endParaRPr lang="es-ES" altLang="es-ES" smtClean="0">
              <a:latin typeface="Arial" charset="0"/>
              <a:ea typeface="ＭＳ Ｐゴシック" pitchFamily="34" charset="-128"/>
              <a:cs typeface="Arial" charset="0"/>
            </a:endParaRPr>
          </a:p>
        </p:txBody>
      </p:sp>
      <p:sp>
        <p:nvSpPr>
          <p:cNvPr id="16387" name="2 Marcador de contenido"/>
          <p:cNvSpPr>
            <a:spLocks noGrp="1"/>
          </p:cNvSpPr>
          <p:nvPr>
            <p:ph idx="1"/>
          </p:nvPr>
        </p:nvSpPr>
        <p:spPr>
          <a:xfrm>
            <a:off x="457200" y="1524000"/>
            <a:ext cx="8229600" cy="4929188"/>
          </a:xfrm>
        </p:spPr>
        <p:txBody>
          <a:bodyPr/>
          <a:lstStyle/>
          <a:p>
            <a:pPr eaLnBrk="1" hangingPunct="1">
              <a:buClr>
                <a:srgbClr val="42557F"/>
              </a:buClr>
            </a:pPr>
            <a:r>
              <a:rPr lang="es-ES" altLang="es-ES" smtClean="0">
                <a:latin typeface="Arial" charset="0"/>
                <a:ea typeface="ＭＳ Ｐゴシック" pitchFamily="34" charset="-128"/>
                <a:cs typeface="Arial" charset="0"/>
              </a:rPr>
              <a:t>El diseño se acomoda a un amplio rango de preferencias y habilidades individuales. </a:t>
            </a:r>
          </a:p>
          <a:p>
            <a:pPr eaLnBrk="1" hangingPunct="1">
              <a:buClr>
                <a:srgbClr val="42557F"/>
              </a:buClr>
            </a:pPr>
            <a:r>
              <a:rPr lang="es-ES" altLang="es-ES" smtClean="0">
                <a:latin typeface="Arial" charset="0"/>
                <a:ea typeface="ＭＳ Ｐゴシック" pitchFamily="34" charset="-128"/>
                <a:cs typeface="Arial" charset="0"/>
              </a:rPr>
              <a:t>Pautas para el Principio 2: </a:t>
            </a:r>
          </a:p>
          <a:p>
            <a:pPr lvl="1" eaLnBrk="1" hangingPunct="1">
              <a:spcBef>
                <a:spcPts val="600"/>
              </a:spcBef>
              <a:buClr>
                <a:srgbClr val="6E84B4"/>
              </a:buClr>
            </a:pPr>
            <a:r>
              <a:rPr lang="es-ES" altLang="es-ES" smtClean="0">
                <a:latin typeface="Arial" charset="0"/>
                <a:ea typeface="ＭＳ Ｐゴシック" pitchFamily="34" charset="-128"/>
                <a:cs typeface="Arial" charset="0"/>
              </a:rPr>
              <a:t>Que ofrezca posibilidades de elección en los métodos de uso. </a:t>
            </a:r>
          </a:p>
          <a:p>
            <a:pPr lvl="1" eaLnBrk="1" hangingPunct="1">
              <a:spcBef>
                <a:spcPts val="600"/>
              </a:spcBef>
              <a:buClr>
                <a:srgbClr val="6E84B4"/>
              </a:buClr>
            </a:pPr>
            <a:r>
              <a:rPr lang="es-ES" altLang="es-ES" smtClean="0">
                <a:latin typeface="Arial" charset="0"/>
                <a:ea typeface="ＭＳ Ｐゴシック" pitchFamily="34" charset="-128"/>
                <a:cs typeface="Arial" charset="0"/>
              </a:rPr>
              <a:t>Que pueda accederse y usarse tanto con la mano derecha como con la izquierda.</a:t>
            </a:r>
          </a:p>
          <a:p>
            <a:pPr lvl="1" eaLnBrk="1" hangingPunct="1">
              <a:spcBef>
                <a:spcPts val="600"/>
              </a:spcBef>
              <a:buClr>
                <a:srgbClr val="6E84B4"/>
              </a:buClr>
            </a:pPr>
            <a:r>
              <a:rPr lang="es-ES" altLang="es-ES" smtClean="0">
                <a:latin typeface="Arial" charset="0"/>
                <a:ea typeface="ＭＳ Ｐゴシック" pitchFamily="34" charset="-128"/>
                <a:cs typeface="Arial" charset="0"/>
              </a:rPr>
              <a:t>Que facilite al usuario la exactitud y precisión. </a:t>
            </a:r>
          </a:p>
          <a:p>
            <a:pPr lvl="1" eaLnBrk="1" hangingPunct="1">
              <a:spcBef>
                <a:spcPts val="600"/>
              </a:spcBef>
              <a:buClr>
                <a:srgbClr val="6E84B4"/>
              </a:buClr>
            </a:pPr>
            <a:r>
              <a:rPr lang="es-ES" altLang="es-ES" smtClean="0">
                <a:latin typeface="Arial" charset="0"/>
                <a:ea typeface="ＭＳ Ｐゴシック" pitchFamily="34" charset="-128"/>
                <a:cs typeface="Arial" charset="0"/>
              </a:rPr>
              <a:t>Que se adapte al paso o ritmo del usuario. </a:t>
            </a:r>
          </a:p>
          <a:p>
            <a:pPr eaLnBrk="1" hangingPunct="1">
              <a:buClr>
                <a:srgbClr val="42557F"/>
              </a:buClr>
            </a:pPr>
            <a:endParaRPr lang="es-ES" altLang="es-ES" smtClean="0">
              <a:latin typeface="Arial" charset="0"/>
              <a:ea typeface="ＭＳ Ｐゴシック" pitchFamily="34" charset="-128"/>
              <a:cs typeface="Arial" charset="0"/>
            </a:endParaRPr>
          </a:p>
        </p:txBody>
      </p:sp>
      <p:sp>
        <p:nvSpPr>
          <p:cNvPr id="16388"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2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2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3200" smtClean="0">
                <a:latin typeface="Arial" charset="0"/>
                <a:ea typeface="ＭＳ Ｐゴシック" pitchFamily="34" charset="-128"/>
                <a:cs typeface="Arial" charset="0"/>
              </a:rPr>
              <a:t>2º Principio: Uso flexible (II)</a:t>
            </a:r>
            <a:endParaRPr lang="es-ES" altLang="es-ES" smtClean="0">
              <a:latin typeface="Arial" charset="0"/>
              <a:ea typeface="ＭＳ Ｐゴシック" pitchFamily="34" charset="-128"/>
              <a:cs typeface="Arial" charset="0"/>
            </a:endParaRPr>
          </a:p>
        </p:txBody>
      </p:sp>
      <p:pic>
        <p:nvPicPr>
          <p:cNvPr id="3" name="2 Marcador de contenido" descr="Persona  utilizando una tijera con la mano izquierda."/>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700808"/>
            <a:ext cx="3793604" cy="3793604"/>
          </a:xfrm>
        </p:spPr>
      </p:pic>
      <p:sp>
        <p:nvSpPr>
          <p:cNvPr id="7" name="6 CuadroTexto"/>
          <p:cNvSpPr txBox="1"/>
          <p:nvPr/>
        </p:nvSpPr>
        <p:spPr>
          <a:xfrm>
            <a:off x="2411760" y="5585465"/>
            <a:ext cx="4824536" cy="369332"/>
          </a:xfrm>
          <a:prstGeom prst="rect">
            <a:avLst/>
          </a:prstGeom>
          <a:noFill/>
        </p:spPr>
        <p:txBody>
          <a:bodyPr wrap="square" rtlCol="0">
            <a:spAutoFit/>
          </a:bodyPr>
          <a:lstStyle/>
          <a:p>
            <a:r>
              <a:rPr lang="es-ES" sz="900" dirty="0" smtClean="0"/>
              <a:t>Persona  utilizando una tijera con la mano izquierda</a:t>
            </a:r>
            <a:r>
              <a:rPr lang="es-ES" sz="900" dirty="0" smtClean="0"/>
              <a:t>. </a:t>
            </a:r>
            <a:r>
              <a:rPr lang="es-ES" sz="900" dirty="0" smtClean="0"/>
              <a:t>Autor </a:t>
            </a:r>
            <a:r>
              <a:rPr lang="es-ES" sz="900" dirty="0" smtClean="0">
                <a:hlinkClick r:id="rId4" tooltip="Enlace a la página de flickr en la que está ubicada la imagen"/>
              </a:rPr>
              <a:t>Garret</a:t>
            </a:r>
            <a:r>
              <a:rPr lang="es-ES" sz="900" dirty="0" smtClean="0">
                <a:hlinkClick r:id="rId4" tooltip="Enlace a la página de flickr en la que está ubicada la imagen"/>
              </a:rPr>
              <a:t>t </a:t>
            </a:r>
            <a:r>
              <a:rPr lang="es-ES" sz="900" dirty="0" err="1" smtClean="0">
                <a:hlinkClick r:id="rId4" tooltip="Enlace a la página de flickr en la que está ubicada la imagen"/>
              </a:rPr>
              <a:t>Wade</a:t>
            </a:r>
            <a:r>
              <a:rPr lang="es-ES" sz="900" dirty="0" smtClean="0">
                <a:hlinkClick r:id="rId4" tooltip="Enlace a la página de flickr en la que está ubicada la imagen"/>
              </a:rPr>
              <a:t> </a:t>
            </a:r>
            <a:r>
              <a:rPr lang="es-ES" sz="900" dirty="0" smtClean="0"/>
              <a:t>bajo </a:t>
            </a:r>
            <a:r>
              <a:rPr lang="es-ES" sz="900" dirty="0" smtClean="0"/>
              <a:t>licencia </a:t>
            </a:r>
            <a:r>
              <a:rPr lang="es-ES" sz="900" dirty="0" err="1" smtClean="0"/>
              <a:t>Creative</a:t>
            </a:r>
            <a:r>
              <a:rPr lang="es-ES" sz="900" dirty="0" smtClean="0"/>
              <a:t> </a:t>
            </a:r>
            <a:r>
              <a:rPr lang="es-ES" sz="900" dirty="0" err="1" smtClean="0"/>
              <a:t>Commons</a:t>
            </a:r>
            <a:endParaRPr lang="es-ES" sz="900" dirty="0"/>
          </a:p>
        </p:txBody>
      </p:sp>
      <p:sp>
        <p:nvSpPr>
          <p:cNvPr id="17411"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3200" smtClean="0">
                <a:latin typeface="Arial" charset="0"/>
                <a:ea typeface="ＭＳ Ｐゴシック" pitchFamily="34" charset="-128"/>
                <a:cs typeface="Arial" charset="0"/>
              </a:rPr>
              <a:t>3º Principio: Simple e intuitivo (I)</a:t>
            </a:r>
            <a:endParaRPr lang="es-ES" altLang="es-ES" smtClean="0">
              <a:latin typeface="Arial" charset="0"/>
              <a:ea typeface="ＭＳ Ｐゴシック" pitchFamily="34" charset="-128"/>
              <a:cs typeface="Arial" charset="0"/>
            </a:endParaRPr>
          </a:p>
        </p:txBody>
      </p:sp>
      <p:sp>
        <p:nvSpPr>
          <p:cNvPr id="18435" name="2 Marcador de contenido"/>
          <p:cNvSpPr>
            <a:spLocks noGrp="1"/>
          </p:cNvSpPr>
          <p:nvPr>
            <p:ph idx="1"/>
          </p:nvPr>
        </p:nvSpPr>
        <p:spPr>
          <a:xfrm>
            <a:off x="457200" y="1484313"/>
            <a:ext cx="8229600" cy="4681537"/>
          </a:xfrm>
        </p:spPr>
        <p:txBody>
          <a:bodyPr/>
          <a:lstStyle/>
          <a:p>
            <a:pPr eaLnBrk="1" hangingPunct="1">
              <a:lnSpc>
                <a:spcPct val="80000"/>
              </a:lnSpc>
              <a:buClr>
                <a:srgbClr val="42557F"/>
              </a:buClr>
            </a:pPr>
            <a:r>
              <a:rPr lang="es-ES" altLang="es-ES" sz="2600" smtClean="0">
                <a:latin typeface="Arial" charset="0"/>
                <a:ea typeface="ＭＳ Ｐゴシック" pitchFamily="34" charset="-128"/>
                <a:cs typeface="Arial" charset="0"/>
              </a:rPr>
              <a:t>El uso del diseño es fácil de entender, atendiendo a la experiencia, conocimientos,  habilidades lingüísticas o grado de concentración actual del usuario. </a:t>
            </a:r>
          </a:p>
          <a:p>
            <a:pPr eaLnBrk="1" hangingPunct="1">
              <a:lnSpc>
                <a:spcPct val="80000"/>
              </a:lnSpc>
              <a:buClr>
                <a:srgbClr val="42557F"/>
              </a:buClr>
            </a:pPr>
            <a:r>
              <a:rPr lang="es-ES" altLang="es-ES" sz="2600" smtClean="0">
                <a:latin typeface="Arial" charset="0"/>
                <a:ea typeface="ＭＳ Ｐゴシック" pitchFamily="34" charset="-128"/>
                <a:cs typeface="Arial" charset="0"/>
              </a:rPr>
              <a:t>Pautas para el Principio 3: </a:t>
            </a:r>
          </a:p>
          <a:p>
            <a:pPr lvl="1" eaLnBrk="1" hangingPunct="1">
              <a:lnSpc>
                <a:spcPct val="80000"/>
              </a:lnSpc>
              <a:buClr>
                <a:srgbClr val="6E84B4"/>
              </a:buClr>
            </a:pPr>
            <a:r>
              <a:rPr lang="es-ES" altLang="es-ES" sz="2000" smtClean="0">
                <a:latin typeface="Arial" charset="0"/>
                <a:ea typeface="ＭＳ Ｐゴシック" pitchFamily="34" charset="-128"/>
                <a:cs typeface="Arial" charset="0"/>
              </a:rPr>
              <a:t>Que elimine la complejidad innecesaria. </a:t>
            </a:r>
          </a:p>
          <a:p>
            <a:pPr lvl="1" eaLnBrk="1" hangingPunct="1">
              <a:lnSpc>
                <a:spcPct val="80000"/>
              </a:lnSpc>
              <a:buClr>
                <a:srgbClr val="6E84B4"/>
              </a:buClr>
            </a:pPr>
            <a:r>
              <a:rPr lang="es-ES" altLang="es-ES" sz="2000" smtClean="0">
                <a:latin typeface="Arial" charset="0"/>
                <a:ea typeface="ＭＳ Ｐゴシック" pitchFamily="34" charset="-128"/>
                <a:cs typeface="Arial" charset="0"/>
              </a:rPr>
              <a:t>Que sea consistente con las expectativas e intuición del usuario. </a:t>
            </a:r>
          </a:p>
          <a:p>
            <a:pPr lvl="1" eaLnBrk="1" hangingPunct="1">
              <a:lnSpc>
                <a:spcPct val="80000"/>
              </a:lnSpc>
              <a:buClr>
                <a:srgbClr val="6E84B4"/>
              </a:buClr>
            </a:pPr>
            <a:r>
              <a:rPr lang="es-ES" altLang="es-ES" sz="2000" smtClean="0">
                <a:latin typeface="Arial" charset="0"/>
                <a:ea typeface="ＭＳ Ｐゴシック" pitchFamily="34" charset="-128"/>
                <a:cs typeface="Arial" charset="0"/>
              </a:rPr>
              <a:t>Que se acomode a un amplio rango de alfabetización y habilidades lingüísticas. </a:t>
            </a:r>
          </a:p>
          <a:p>
            <a:pPr lvl="1" eaLnBrk="1" hangingPunct="1">
              <a:lnSpc>
                <a:spcPct val="80000"/>
              </a:lnSpc>
              <a:buClr>
                <a:srgbClr val="6E84B4"/>
              </a:buClr>
            </a:pPr>
            <a:r>
              <a:rPr lang="es-ES" altLang="es-ES" sz="2000" smtClean="0">
                <a:latin typeface="Arial" charset="0"/>
                <a:ea typeface="ＭＳ Ｐゴシック" pitchFamily="34" charset="-128"/>
                <a:cs typeface="Arial" charset="0"/>
              </a:rPr>
              <a:t>Que dispense la información de manera consistente con su importancia. </a:t>
            </a:r>
          </a:p>
          <a:p>
            <a:pPr lvl="1" eaLnBrk="1" hangingPunct="1">
              <a:lnSpc>
                <a:spcPct val="80000"/>
              </a:lnSpc>
              <a:buClr>
                <a:srgbClr val="6E84B4"/>
              </a:buClr>
            </a:pPr>
            <a:r>
              <a:rPr lang="es-ES" altLang="es-ES" sz="2000" smtClean="0">
                <a:latin typeface="Arial" charset="0"/>
                <a:ea typeface="ＭＳ Ｐゴシック" pitchFamily="34" charset="-128"/>
                <a:cs typeface="Arial" charset="0"/>
              </a:rPr>
              <a:t>Que proporcione avisos eficaces y métodos de respuesta durante y tras la finalización de la tarea. </a:t>
            </a:r>
          </a:p>
          <a:p>
            <a:pPr eaLnBrk="1" hangingPunct="1">
              <a:lnSpc>
                <a:spcPct val="80000"/>
              </a:lnSpc>
              <a:buClr>
                <a:srgbClr val="42557F"/>
              </a:buClr>
            </a:pPr>
            <a:endParaRPr lang="es-ES" altLang="es-ES" sz="2000" smtClean="0">
              <a:latin typeface="Arial" charset="0"/>
              <a:ea typeface="ＭＳ Ｐゴシック" pitchFamily="34" charset="-128"/>
              <a:cs typeface="Arial" charset="0"/>
            </a:endParaRPr>
          </a:p>
        </p:txBody>
      </p:sp>
      <p:sp>
        <p:nvSpPr>
          <p:cNvPr id="18436"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3200" smtClean="0">
                <a:latin typeface="Arial" charset="0"/>
                <a:ea typeface="ＭＳ Ｐゴシック" pitchFamily="34" charset="-128"/>
                <a:cs typeface="Arial" charset="0"/>
              </a:rPr>
              <a:t>3º Principio: Simple e intuitivo (II)</a:t>
            </a:r>
            <a:endParaRPr lang="es-ES" altLang="es-ES" smtClean="0">
              <a:latin typeface="Arial" charset="0"/>
              <a:ea typeface="ＭＳ Ｐゴシック" pitchFamily="34" charset="-128"/>
              <a:cs typeface="Arial" charset="0"/>
            </a:endParaRPr>
          </a:p>
        </p:txBody>
      </p:sp>
      <p:pic>
        <p:nvPicPr>
          <p:cNvPr id="2" name="1 Imagen" descr="Fragmento de manual de instrucciones de IK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628800"/>
            <a:ext cx="3941300" cy="3935337"/>
          </a:xfrm>
          <a:prstGeom prst="rect">
            <a:avLst/>
          </a:prstGeom>
          <a:ln>
            <a:solidFill>
              <a:schemeClr val="tx1">
                <a:lumMod val="50000"/>
                <a:lumOff val="50000"/>
              </a:schemeClr>
            </a:solidFill>
          </a:ln>
        </p:spPr>
      </p:pic>
      <p:sp>
        <p:nvSpPr>
          <p:cNvPr id="6" name="5 CuadroTexto"/>
          <p:cNvSpPr txBox="1"/>
          <p:nvPr/>
        </p:nvSpPr>
        <p:spPr>
          <a:xfrm>
            <a:off x="2123728" y="5723964"/>
            <a:ext cx="4824536" cy="230832"/>
          </a:xfrm>
          <a:prstGeom prst="rect">
            <a:avLst/>
          </a:prstGeom>
          <a:noFill/>
        </p:spPr>
        <p:txBody>
          <a:bodyPr wrap="square" rtlCol="0">
            <a:spAutoFit/>
          </a:bodyPr>
          <a:lstStyle/>
          <a:p>
            <a:r>
              <a:rPr lang="es-ES" sz="900" dirty="0" smtClean="0"/>
              <a:t>Fragmento del manual de instrucciones  de la caja de almacenaje  </a:t>
            </a:r>
            <a:r>
              <a:rPr lang="es-ES" sz="900" dirty="0" smtClean="0">
                <a:hlinkClick r:id="rId4" tooltip="Manual completo en formato PDF"/>
              </a:rPr>
              <a:t>KUPOL</a:t>
            </a:r>
            <a:r>
              <a:rPr lang="es-ES" sz="900" dirty="0" smtClean="0"/>
              <a:t> </a:t>
            </a:r>
            <a:r>
              <a:rPr lang="es-ES" sz="900" dirty="0"/>
              <a:t> </a:t>
            </a:r>
            <a:r>
              <a:rPr lang="es-ES" sz="900" dirty="0" smtClean="0"/>
              <a:t>de </a:t>
            </a:r>
            <a:r>
              <a:rPr lang="es-ES" sz="900" dirty="0" err="1" smtClean="0"/>
              <a:t>Ikea</a:t>
            </a:r>
            <a:r>
              <a:rPr lang="es-ES" sz="900" dirty="0" smtClean="0"/>
              <a:t> </a:t>
            </a:r>
            <a:endParaRPr lang="es-ES" sz="900" dirty="0"/>
          </a:p>
        </p:txBody>
      </p:sp>
      <p:sp>
        <p:nvSpPr>
          <p:cNvPr id="19460"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3200" smtClean="0">
                <a:latin typeface="Arial" charset="0"/>
                <a:ea typeface="ＭＳ Ｐゴシック" pitchFamily="34" charset="-128"/>
                <a:cs typeface="Arial" charset="0"/>
              </a:rPr>
              <a:t>4º Principio: Información perceptible (I)</a:t>
            </a:r>
            <a:endParaRPr lang="es-ES" altLang="es-ES" smtClean="0">
              <a:latin typeface="Arial" charset="0"/>
              <a:ea typeface="ＭＳ Ｐゴシック" pitchFamily="34" charset="-128"/>
              <a:cs typeface="Arial" charset="0"/>
            </a:endParaRPr>
          </a:p>
        </p:txBody>
      </p:sp>
      <p:sp>
        <p:nvSpPr>
          <p:cNvPr id="20483" name="2 Marcador de contenido"/>
          <p:cNvSpPr>
            <a:spLocks noGrp="1"/>
          </p:cNvSpPr>
          <p:nvPr>
            <p:ph idx="1"/>
          </p:nvPr>
        </p:nvSpPr>
        <p:spPr>
          <a:xfrm>
            <a:off x="457200" y="1557338"/>
            <a:ext cx="8229600" cy="4608512"/>
          </a:xfrm>
        </p:spPr>
        <p:txBody>
          <a:bodyPr/>
          <a:lstStyle/>
          <a:p>
            <a:pPr eaLnBrk="1" hangingPunct="1">
              <a:lnSpc>
                <a:spcPct val="80000"/>
              </a:lnSpc>
              <a:buClr>
                <a:srgbClr val="42557F"/>
              </a:buClr>
            </a:pPr>
            <a:r>
              <a:rPr lang="es-ES" altLang="es-ES" sz="2600" dirty="0" smtClean="0">
                <a:latin typeface="Arial" charset="0"/>
                <a:ea typeface="ＭＳ Ｐゴシック" pitchFamily="34" charset="-128"/>
                <a:cs typeface="Arial" charset="0"/>
              </a:rPr>
              <a:t>El diseño comunica de manera eficaz la información necesaria para el usuario, atendiendo a las condiciones ambientales o a capacidades sensoriales del usuario. </a:t>
            </a:r>
          </a:p>
          <a:p>
            <a:pPr eaLnBrk="1" hangingPunct="1">
              <a:lnSpc>
                <a:spcPct val="80000"/>
              </a:lnSpc>
              <a:buClr>
                <a:srgbClr val="42557F"/>
              </a:buClr>
            </a:pPr>
            <a:r>
              <a:rPr lang="es-ES" altLang="es-ES" sz="2600" dirty="0" smtClean="0">
                <a:latin typeface="Arial" charset="0"/>
                <a:ea typeface="ＭＳ Ｐゴシック" pitchFamily="34" charset="-128"/>
                <a:cs typeface="Arial" charset="0"/>
              </a:rPr>
              <a:t>Pautas para el Principio 4: </a:t>
            </a:r>
          </a:p>
          <a:p>
            <a:pPr lvl="1" eaLnBrk="1" hangingPunct="1">
              <a:lnSpc>
                <a:spcPct val="80000"/>
              </a:lnSpc>
              <a:buClr>
                <a:srgbClr val="6E84B4"/>
              </a:buClr>
            </a:pPr>
            <a:r>
              <a:rPr lang="es-ES" altLang="es-ES" sz="1800" dirty="0" smtClean="0">
                <a:latin typeface="Arial" charset="0"/>
                <a:ea typeface="ＭＳ Ｐゴシック" pitchFamily="34" charset="-128"/>
                <a:cs typeface="Arial" charset="0"/>
              </a:rPr>
              <a:t>Que amplíe la legibilidad de la información esencial. </a:t>
            </a:r>
          </a:p>
          <a:p>
            <a:pPr lvl="1" eaLnBrk="1" hangingPunct="1">
              <a:lnSpc>
                <a:spcPct val="80000"/>
              </a:lnSpc>
              <a:buClr>
                <a:srgbClr val="6E84B4"/>
              </a:buClr>
            </a:pPr>
            <a:r>
              <a:rPr lang="es-ES" altLang="es-ES" sz="1800" dirty="0" smtClean="0">
                <a:latin typeface="Arial" charset="0"/>
                <a:ea typeface="ＭＳ Ｐゴシック" pitchFamily="34" charset="-128"/>
                <a:cs typeface="Arial" charset="0"/>
              </a:rPr>
              <a:t>Que use diferentes modos para presentar de manera redundante la información esencial (gráfica, verbal o táctilmente) </a:t>
            </a:r>
          </a:p>
          <a:p>
            <a:pPr lvl="1" eaLnBrk="1" hangingPunct="1">
              <a:lnSpc>
                <a:spcPct val="80000"/>
              </a:lnSpc>
              <a:buClr>
                <a:srgbClr val="6E84B4"/>
              </a:buClr>
            </a:pPr>
            <a:r>
              <a:rPr lang="es-ES" altLang="es-ES" sz="1800" dirty="0" smtClean="0">
                <a:latin typeface="Arial" charset="0"/>
                <a:ea typeface="ＭＳ Ｐゴシック" pitchFamily="34" charset="-128"/>
                <a:cs typeface="Arial" charset="0"/>
              </a:rPr>
              <a:t>Que proporcione contraste suficiente entre la información esencial y sus alrededores. </a:t>
            </a:r>
          </a:p>
          <a:p>
            <a:pPr lvl="1" eaLnBrk="1" hangingPunct="1">
              <a:lnSpc>
                <a:spcPct val="80000"/>
              </a:lnSpc>
              <a:buClr>
                <a:srgbClr val="6E84B4"/>
              </a:buClr>
            </a:pPr>
            <a:r>
              <a:rPr lang="es-ES" altLang="es-ES" sz="1800" dirty="0" smtClean="0">
                <a:latin typeface="Arial" charset="0"/>
                <a:ea typeface="ＭＳ Ｐゴシック" pitchFamily="34" charset="-128"/>
                <a:cs typeface="Arial" charset="0"/>
              </a:rPr>
              <a:t>Que diferencie los elementos en formas que puedan ser descritas (por ejemplo, que haga fácil dar instrucciones o direcciones). </a:t>
            </a:r>
          </a:p>
          <a:p>
            <a:pPr lvl="1" eaLnBrk="1" hangingPunct="1">
              <a:lnSpc>
                <a:spcPct val="80000"/>
              </a:lnSpc>
              <a:buClr>
                <a:srgbClr val="6E84B4"/>
              </a:buClr>
            </a:pPr>
            <a:r>
              <a:rPr lang="es-ES" altLang="es-ES" sz="1800" dirty="0" smtClean="0">
                <a:latin typeface="Arial" charset="0"/>
                <a:ea typeface="ＭＳ Ｐゴシック" pitchFamily="34" charset="-128"/>
                <a:cs typeface="Arial" charset="0"/>
              </a:rPr>
              <a:t>Que proporcione compatibilidad con varias técnicas o dispositivos usados por personas con limitaciones sensoriales</a:t>
            </a:r>
            <a:r>
              <a:rPr lang="es-ES" altLang="es-ES" sz="2000" dirty="0" smtClean="0">
                <a:latin typeface="Arial" charset="0"/>
                <a:ea typeface="ＭＳ Ｐゴシック" pitchFamily="34" charset="-128"/>
                <a:cs typeface="Arial" charset="0"/>
              </a:rPr>
              <a:t>. </a:t>
            </a:r>
          </a:p>
          <a:p>
            <a:pPr eaLnBrk="1" hangingPunct="1">
              <a:lnSpc>
                <a:spcPct val="80000"/>
              </a:lnSpc>
              <a:buClr>
                <a:srgbClr val="42557F"/>
              </a:buClr>
            </a:pPr>
            <a:endParaRPr lang="es-ES" altLang="es-ES" sz="2400" dirty="0" smtClean="0">
              <a:latin typeface="Arial" charset="0"/>
              <a:ea typeface="ＭＳ Ｐゴシック" pitchFamily="34" charset="-128"/>
              <a:cs typeface="Arial" charset="0"/>
            </a:endParaRPr>
          </a:p>
        </p:txBody>
      </p:sp>
      <p:sp>
        <p:nvSpPr>
          <p:cNvPr id="20484"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3200" smtClean="0">
                <a:latin typeface="Arial" charset="0"/>
                <a:ea typeface="ＭＳ Ｐゴシック" pitchFamily="34" charset="-128"/>
                <a:cs typeface="Arial" charset="0"/>
              </a:rPr>
              <a:t>4º Principio: Información perceptible (II) </a:t>
            </a:r>
            <a:endParaRPr lang="es-ES" altLang="es-ES" smtClean="0">
              <a:latin typeface="Arial" charset="0"/>
              <a:ea typeface="ＭＳ Ｐゴシック" pitchFamily="34" charset="-128"/>
              <a:cs typeface="Arial" charset="0"/>
            </a:endParaRPr>
          </a:p>
        </p:txBody>
      </p:sp>
      <p:pic>
        <p:nvPicPr>
          <p:cNvPr id="3" name="2 Marcador de contenido" descr="Información de dirección en un pasamanos. en Braille y reliv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89931" y="1556792"/>
            <a:ext cx="5446365" cy="4084774"/>
          </a:xfrm>
        </p:spPr>
      </p:pic>
      <p:sp>
        <p:nvSpPr>
          <p:cNvPr id="7" name="6 CuadroTexto"/>
          <p:cNvSpPr txBox="1"/>
          <p:nvPr/>
        </p:nvSpPr>
        <p:spPr>
          <a:xfrm>
            <a:off x="2051720" y="5733256"/>
            <a:ext cx="4824536" cy="369332"/>
          </a:xfrm>
          <a:prstGeom prst="rect">
            <a:avLst/>
          </a:prstGeom>
          <a:noFill/>
        </p:spPr>
        <p:txBody>
          <a:bodyPr wrap="square" rtlCol="0">
            <a:spAutoFit/>
          </a:bodyPr>
          <a:lstStyle/>
          <a:p>
            <a:r>
              <a:rPr lang="es-ES" sz="900" dirty="0" smtClean="0"/>
              <a:t>Información  de orientación en  braille y en relieve . Autor  </a:t>
            </a:r>
            <a:r>
              <a:rPr lang="es-ES" sz="900" dirty="0" smtClean="0">
                <a:hlinkClick r:id="rId4" tooltip="Enlace a la página de flickr en la que está ubicada la foto"/>
              </a:rPr>
              <a:t>Kun</a:t>
            </a:r>
            <a:r>
              <a:rPr lang="es-ES" sz="900" dirty="0" smtClean="0">
                <a:hlinkClick r:id="rId4" tooltip="Enlace a la página de flickr en la que está ubicada la foto"/>
              </a:rPr>
              <a:t>-chia </a:t>
            </a:r>
            <a:r>
              <a:rPr lang="es-ES" sz="900" dirty="0" err="1" smtClean="0">
                <a:hlinkClick r:id="rId4" tooltip="Enlace a la página de flickr en la que está ubicada la foto"/>
              </a:rPr>
              <a:t>Wu</a:t>
            </a:r>
            <a:r>
              <a:rPr lang="es-ES" sz="900" dirty="0" smtClean="0">
                <a:hlinkClick r:id="rId4" tooltip="Enlace a la página de flickr en la que está ubicada la foto"/>
              </a:rPr>
              <a:t>  </a:t>
            </a:r>
            <a:r>
              <a:rPr lang="es-ES" sz="900" dirty="0" smtClean="0"/>
              <a:t>bajo </a:t>
            </a:r>
            <a:r>
              <a:rPr lang="es-ES" sz="900" dirty="0" smtClean="0"/>
              <a:t>licencia </a:t>
            </a:r>
            <a:r>
              <a:rPr lang="es-ES" sz="900" dirty="0" err="1" smtClean="0"/>
              <a:t>Creative</a:t>
            </a:r>
            <a:r>
              <a:rPr lang="es-ES" sz="900" dirty="0" smtClean="0"/>
              <a:t> </a:t>
            </a:r>
            <a:r>
              <a:rPr lang="es-ES" sz="900" dirty="0" err="1" smtClean="0"/>
              <a:t>Commons</a:t>
            </a:r>
            <a:endParaRPr lang="es-ES" sz="900" dirty="0"/>
          </a:p>
        </p:txBody>
      </p:sp>
      <p:sp>
        <p:nvSpPr>
          <p:cNvPr id="21507"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3200" smtClean="0">
                <a:latin typeface="Arial" charset="0"/>
                <a:ea typeface="ＭＳ Ｐゴシック" pitchFamily="34" charset="-128"/>
                <a:cs typeface="Arial" charset="0"/>
              </a:rPr>
              <a:t>5º Principio: Con tolerancia al error (I)</a:t>
            </a:r>
          </a:p>
        </p:txBody>
      </p:sp>
      <p:sp>
        <p:nvSpPr>
          <p:cNvPr id="22531" name="2 Marcador de contenido"/>
          <p:cNvSpPr>
            <a:spLocks noGrp="1"/>
          </p:cNvSpPr>
          <p:nvPr>
            <p:ph idx="1"/>
          </p:nvPr>
        </p:nvSpPr>
        <p:spPr>
          <a:xfrm>
            <a:off x="457200" y="1484313"/>
            <a:ext cx="8229600" cy="4824412"/>
          </a:xfrm>
        </p:spPr>
        <p:txBody>
          <a:bodyPr/>
          <a:lstStyle/>
          <a:p>
            <a:pPr eaLnBrk="1" hangingPunct="1">
              <a:lnSpc>
                <a:spcPct val="90000"/>
              </a:lnSpc>
              <a:spcAft>
                <a:spcPts val="1500"/>
              </a:spcAft>
              <a:buClr>
                <a:srgbClr val="42557F"/>
              </a:buClr>
            </a:pPr>
            <a:r>
              <a:rPr lang="es-ES" altLang="es-ES" sz="2600" smtClean="0">
                <a:latin typeface="Arial" charset="0"/>
                <a:ea typeface="ＭＳ Ｐゴシック" pitchFamily="34" charset="-128"/>
                <a:cs typeface="Arial" charset="0"/>
              </a:rPr>
              <a:t>El diseño minimiza los riesgos y las consecuencias adversas de acciones  involuntarias o accidentales. </a:t>
            </a:r>
          </a:p>
          <a:p>
            <a:pPr eaLnBrk="1" hangingPunct="1">
              <a:lnSpc>
                <a:spcPct val="90000"/>
              </a:lnSpc>
              <a:spcAft>
                <a:spcPts val="1500"/>
              </a:spcAft>
              <a:buClr>
                <a:srgbClr val="42557F"/>
              </a:buClr>
            </a:pPr>
            <a:r>
              <a:rPr lang="es-ES" altLang="es-ES" sz="2600" smtClean="0">
                <a:latin typeface="Arial" charset="0"/>
                <a:ea typeface="ＭＳ Ｐゴシック" pitchFamily="34" charset="-128"/>
                <a:cs typeface="Arial" charset="0"/>
              </a:rPr>
              <a:t>Pautas para el Principio 5; </a:t>
            </a:r>
          </a:p>
          <a:p>
            <a:pPr lvl="1" eaLnBrk="1" hangingPunct="1">
              <a:lnSpc>
                <a:spcPct val="90000"/>
              </a:lnSpc>
              <a:buClr>
                <a:srgbClr val="6E84B4"/>
              </a:buClr>
            </a:pPr>
            <a:r>
              <a:rPr lang="es-ES" altLang="es-ES" sz="2200" smtClean="0">
                <a:latin typeface="Arial" charset="0"/>
                <a:ea typeface="ＭＳ Ｐゴシック" pitchFamily="34" charset="-128"/>
                <a:cs typeface="Arial" charset="0"/>
              </a:rPr>
              <a:t>Que disponga los elementos para minimizar los riesgos y errores: elementos más usados, más accesibles; y los elementos peligrosos eliminados, aislados o tapados. </a:t>
            </a:r>
          </a:p>
          <a:p>
            <a:pPr lvl="1" eaLnBrk="1" hangingPunct="1">
              <a:lnSpc>
                <a:spcPct val="90000"/>
              </a:lnSpc>
              <a:buClr>
                <a:srgbClr val="6E84B4"/>
              </a:buClr>
            </a:pPr>
            <a:r>
              <a:rPr lang="es-ES" altLang="es-ES" sz="2200" smtClean="0">
                <a:latin typeface="Arial" charset="0"/>
                <a:ea typeface="ＭＳ Ｐゴシック" pitchFamily="34" charset="-128"/>
                <a:cs typeface="Arial" charset="0"/>
              </a:rPr>
              <a:t>Que proporcione advertencias sobre peligros y errores. </a:t>
            </a:r>
          </a:p>
          <a:p>
            <a:pPr lvl="1" eaLnBrk="1" hangingPunct="1">
              <a:lnSpc>
                <a:spcPct val="90000"/>
              </a:lnSpc>
              <a:buClr>
                <a:srgbClr val="6E84B4"/>
              </a:buClr>
            </a:pPr>
            <a:r>
              <a:rPr lang="es-ES" altLang="es-ES" sz="2200" smtClean="0">
                <a:latin typeface="Arial" charset="0"/>
                <a:ea typeface="ＭＳ Ｐゴシック" pitchFamily="34" charset="-128"/>
                <a:cs typeface="Arial" charset="0"/>
              </a:rPr>
              <a:t>Que proporcione características seguras de interrupción. </a:t>
            </a:r>
          </a:p>
          <a:p>
            <a:pPr lvl="1" eaLnBrk="1" hangingPunct="1">
              <a:lnSpc>
                <a:spcPct val="90000"/>
              </a:lnSpc>
              <a:buClr>
                <a:srgbClr val="6E84B4"/>
              </a:buClr>
            </a:pPr>
            <a:r>
              <a:rPr lang="es-ES" altLang="es-ES" sz="2200" smtClean="0">
                <a:latin typeface="Arial" charset="0"/>
                <a:ea typeface="ＭＳ Ｐゴシック" pitchFamily="34" charset="-128"/>
                <a:cs typeface="Arial" charset="0"/>
              </a:rPr>
              <a:t>Que desaliente acciones inconscientes en tareas que requieren vigilancia. </a:t>
            </a:r>
          </a:p>
          <a:p>
            <a:pPr eaLnBrk="1" hangingPunct="1">
              <a:lnSpc>
                <a:spcPct val="90000"/>
              </a:lnSpc>
              <a:buClr>
                <a:srgbClr val="42557F"/>
              </a:buClr>
            </a:pPr>
            <a:endParaRPr lang="es-ES" altLang="es-ES" smtClean="0">
              <a:latin typeface="Arial" charset="0"/>
              <a:ea typeface="ＭＳ Ｐゴシック" pitchFamily="34" charset="-128"/>
              <a:cs typeface="Arial" charset="0"/>
            </a:endParaRPr>
          </a:p>
        </p:txBody>
      </p:sp>
      <p:sp>
        <p:nvSpPr>
          <p:cNvPr id="22532"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2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2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hidden="1"/>
          <p:cNvSpPr>
            <a:spLocks noGrp="1"/>
          </p:cNvSpPr>
          <p:nvPr>
            <p:ph type="title"/>
          </p:nvPr>
        </p:nvSpPr>
        <p:spPr>
          <a:xfrm>
            <a:off x="457200" y="142875"/>
            <a:ext cx="8229600" cy="857250"/>
          </a:xfrm>
        </p:spPr>
        <p:txBody>
          <a:bodyPr/>
          <a:lstStyle/>
          <a:p>
            <a:pPr eaLnBrk="1" hangingPunct="1"/>
            <a:r>
              <a:rPr lang="es-ES_tradnl" altLang="es-ES" dirty="0" smtClean="0">
                <a:latin typeface="Arial" charset="0"/>
                <a:ea typeface="ＭＳ Ｐゴシック" pitchFamily="34" charset="-128"/>
                <a:cs typeface="Arial" charset="0"/>
              </a:rPr>
              <a:t>Diapositiva con imagen</a:t>
            </a:r>
          </a:p>
        </p:txBody>
      </p:sp>
      <p:pic>
        <p:nvPicPr>
          <p:cNvPr id="3" name="2 Marcador de contenido" descr="Ilustración con los principios del diseño universal aplicado al aprendizaj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5915" y="1484784"/>
            <a:ext cx="5734397" cy="4300798"/>
          </a:xfrm>
        </p:spPr>
      </p:pic>
      <p:sp>
        <p:nvSpPr>
          <p:cNvPr id="4" name="3 CuadroTexto"/>
          <p:cNvSpPr txBox="1"/>
          <p:nvPr/>
        </p:nvSpPr>
        <p:spPr>
          <a:xfrm>
            <a:off x="2885398" y="5877272"/>
            <a:ext cx="3312368" cy="230832"/>
          </a:xfrm>
          <a:prstGeom prst="rect">
            <a:avLst/>
          </a:prstGeom>
          <a:noFill/>
        </p:spPr>
        <p:txBody>
          <a:bodyPr wrap="square" rtlCol="0">
            <a:spAutoFit/>
          </a:bodyPr>
          <a:lstStyle/>
          <a:p>
            <a:r>
              <a:rPr lang="es-ES" sz="900" dirty="0" smtClean="0"/>
              <a:t>Autora </a:t>
            </a:r>
            <a:r>
              <a:rPr lang="es-ES" sz="900" dirty="0" smtClean="0">
                <a:hlinkClick r:id="rId4" tooltip="Enlace a la página de flickr en la que está ubicado el dibujo"/>
              </a:rPr>
              <a:t>Giulia </a:t>
            </a:r>
            <a:r>
              <a:rPr lang="es-ES" sz="900" dirty="0" err="1" smtClean="0">
                <a:hlinkClick r:id="rId4" tooltip="Enlace a la página de flickr en la que está ubicado el dibujo"/>
              </a:rPr>
              <a:t>Forsythe</a:t>
            </a:r>
            <a:r>
              <a:rPr lang="es-ES" sz="900" dirty="0" smtClean="0">
                <a:hlinkClick r:id="rId4" tooltip="Enlace a la página de flickr en la que está ubicado el dibujo"/>
              </a:rPr>
              <a:t> </a:t>
            </a:r>
            <a:r>
              <a:rPr lang="es-ES" sz="900" dirty="0" smtClean="0"/>
              <a:t>bajo licencia </a:t>
            </a:r>
            <a:r>
              <a:rPr lang="es-ES" sz="900" dirty="0" err="1" smtClean="0"/>
              <a:t>Creative</a:t>
            </a:r>
            <a:r>
              <a:rPr lang="es-ES" sz="900" dirty="0" smtClean="0"/>
              <a:t> </a:t>
            </a:r>
            <a:r>
              <a:rPr lang="es-ES" sz="900" dirty="0" err="1" smtClean="0"/>
              <a:t>Commons</a:t>
            </a:r>
            <a:endParaRPr lang="es-ES" sz="900" dirty="0"/>
          </a:p>
        </p:txBody>
      </p:sp>
      <p:sp>
        <p:nvSpPr>
          <p:cNvPr id="5123"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3200" smtClean="0">
                <a:latin typeface="Arial" charset="0"/>
                <a:ea typeface="ＭＳ Ｐゴシック" pitchFamily="34" charset="-128"/>
                <a:cs typeface="Arial" charset="0"/>
              </a:rPr>
              <a:t>5º Principio: Con tolerancia al error (II)</a:t>
            </a:r>
          </a:p>
        </p:txBody>
      </p:sp>
      <p:pic>
        <p:nvPicPr>
          <p:cNvPr id="23557" name="Picture 2" descr="Menu de &quot;Undo&quot; o deshacer acción del programa photo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989138"/>
            <a:ext cx="4281487"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2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2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2700" smtClean="0">
                <a:latin typeface="Arial" charset="0"/>
                <a:ea typeface="ＭＳ Ｐゴシック" pitchFamily="34" charset="-128"/>
                <a:cs typeface="Arial" charset="0"/>
              </a:rPr>
              <a:t>6º Principio: Que exija poco esfuerzo físico (I)</a:t>
            </a:r>
          </a:p>
        </p:txBody>
      </p:sp>
      <p:sp>
        <p:nvSpPr>
          <p:cNvPr id="24579" name="2 Marcador de contenido"/>
          <p:cNvSpPr>
            <a:spLocks noGrp="1"/>
          </p:cNvSpPr>
          <p:nvPr>
            <p:ph idx="1"/>
          </p:nvPr>
        </p:nvSpPr>
        <p:spPr>
          <a:xfrm>
            <a:off x="457200" y="1557338"/>
            <a:ext cx="8229600" cy="4441825"/>
          </a:xfrm>
        </p:spPr>
        <p:txBody>
          <a:bodyPr/>
          <a:lstStyle/>
          <a:p>
            <a:pPr eaLnBrk="1" hangingPunct="1">
              <a:buClr>
                <a:srgbClr val="42557F"/>
              </a:buClr>
            </a:pPr>
            <a:r>
              <a:rPr lang="es-ES" altLang="es-ES" smtClean="0">
                <a:latin typeface="Arial" charset="0"/>
                <a:ea typeface="ＭＳ Ｐゴシック" pitchFamily="34" charset="-128"/>
                <a:cs typeface="Arial" charset="0"/>
              </a:rPr>
              <a:t>El diseño puede ser usado eficaz y confortablemente y con un mínimo de fatiga. </a:t>
            </a:r>
          </a:p>
          <a:p>
            <a:pPr eaLnBrk="1" hangingPunct="1">
              <a:buClr>
                <a:srgbClr val="42557F"/>
              </a:buClr>
            </a:pPr>
            <a:r>
              <a:rPr lang="es-ES" altLang="es-ES" smtClean="0">
                <a:latin typeface="Arial" charset="0"/>
                <a:ea typeface="ＭＳ Ｐゴシック" pitchFamily="34" charset="-128"/>
                <a:cs typeface="Arial" charset="0"/>
              </a:rPr>
              <a:t>Pautas para el Principio 6 </a:t>
            </a:r>
          </a:p>
          <a:p>
            <a:pPr lvl="1" eaLnBrk="1" hangingPunct="1">
              <a:spcBef>
                <a:spcPts val="600"/>
              </a:spcBef>
              <a:buClr>
                <a:srgbClr val="6E84B4"/>
              </a:buClr>
            </a:pPr>
            <a:r>
              <a:rPr lang="es-ES" altLang="es-ES" smtClean="0">
                <a:latin typeface="Arial" charset="0"/>
                <a:ea typeface="ＭＳ Ｐゴシック" pitchFamily="34" charset="-128"/>
                <a:cs typeface="Arial" charset="0"/>
              </a:rPr>
              <a:t>Que permita que el usuario mantenga una posición corporal neutra. </a:t>
            </a:r>
          </a:p>
          <a:p>
            <a:pPr lvl="1" eaLnBrk="1" hangingPunct="1">
              <a:spcBef>
                <a:spcPts val="600"/>
              </a:spcBef>
              <a:buClr>
                <a:srgbClr val="6E84B4"/>
              </a:buClr>
            </a:pPr>
            <a:r>
              <a:rPr lang="es-ES" altLang="es-ES" smtClean="0">
                <a:latin typeface="Arial" charset="0"/>
                <a:ea typeface="ＭＳ Ｐゴシック" pitchFamily="34" charset="-128"/>
                <a:cs typeface="Arial" charset="0"/>
              </a:rPr>
              <a:t>Que utilice de manera razonable las fuerzas necesarias para operar. </a:t>
            </a:r>
          </a:p>
          <a:p>
            <a:pPr lvl="1" eaLnBrk="1" hangingPunct="1">
              <a:spcBef>
                <a:spcPts val="600"/>
              </a:spcBef>
              <a:buClr>
                <a:srgbClr val="6E84B4"/>
              </a:buClr>
            </a:pPr>
            <a:r>
              <a:rPr lang="es-ES" altLang="es-ES" smtClean="0">
                <a:latin typeface="Arial" charset="0"/>
                <a:ea typeface="ＭＳ Ｐゴシック" pitchFamily="34" charset="-128"/>
                <a:cs typeface="Arial" charset="0"/>
              </a:rPr>
              <a:t>Que minimice las acciones repetitivas. </a:t>
            </a:r>
          </a:p>
          <a:p>
            <a:pPr lvl="1" eaLnBrk="1" hangingPunct="1">
              <a:spcBef>
                <a:spcPts val="600"/>
              </a:spcBef>
              <a:buClr>
                <a:srgbClr val="6E84B4"/>
              </a:buClr>
            </a:pPr>
            <a:r>
              <a:rPr lang="es-ES" altLang="es-ES" smtClean="0">
                <a:latin typeface="Arial" charset="0"/>
                <a:ea typeface="ＭＳ Ｐゴシック" pitchFamily="34" charset="-128"/>
                <a:cs typeface="Arial" charset="0"/>
              </a:rPr>
              <a:t>Que minimice el esfuerzo físico continuado. </a:t>
            </a:r>
          </a:p>
          <a:p>
            <a:pPr eaLnBrk="1" hangingPunct="1">
              <a:buClr>
                <a:srgbClr val="42557F"/>
              </a:buClr>
            </a:pPr>
            <a:endParaRPr lang="es-ES" altLang="es-ES" smtClean="0">
              <a:latin typeface="Arial" charset="0"/>
              <a:ea typeface="ＭＳ Ｐゴシック" pitchFamily="34" charset="-128"/>
              <a:cs typeface="Arial" charset="0"/>
            </a:endParaRPr>
          </a:p>
        </p:txBody>
      </p:sp>
      <p:sp>
        <p:nvSpPr>
          <p:cNvPr id="24580"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2700" smtClean="0">
                <a:latin typeface="Arial" charset="0"/>
                <a:ea typeface="ＭＳ Ｐゴシック" pitchFamily="34" charset="-128"/>
                <a:cs typeface="Arial" charset="0"/>
              </a:rPr>
              <a:t>6º Principio: Que exija poco esfuerzo físico (II)</a:t>
            </a:r>
          </a:p>
        </p:txBody>
      </p:sp>
      <p:pic>
        <p:nvPicPr>
          <p:cNvPr id="2" name="1 Imagen" descr="Imagen de picaporte y pestillo accesib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2208" y="1556792"/>
            <a:ext cx="5580112" cy="4185084"/>
          </a:xfrm>
          <a:prstGeom prst="rect">
            <a:avLst/>
          </a:prstGeom>
        </p:spPr>
      </p:pic>
      <p:sp>
        <p:nvSpPr>
          <p:cNvPr id="6" name="5 CuadroTexto"/>
          <p:cNvSpPr txBox="1"/>
          <p:nvPr/>
        </p:nvSpPr>
        <p:spPr>
          <a:xfrm>
            <a:off x="2339752" y="5795972"/>
            <a:ext cx="4824536" cy="369332"/>
          </a:xfrm>
          <a:prstGeom prst="rect">
            <a:avLst/>
          </a:prstGeom>
          <a:noFill/>
        </p:spPr>
        <p:txBody>
          <a:bodyPr wrap="square" rtlCol="0">
            <a:spAutoFit/>
          </a:bodyPr>
          <a:lstStyle/>
          <a:p>
            <a:r>
              <a:rPr lang="es-ES" sz="900" dirty="0" smtClean="0"/>
              <a:t>Fotografía  de un picaporte  y un pestillo accesibles. Autor </a:t>
            </a:r>
            <a:r>
              <a:rPr lang="es-ES" sz="900" dirty="0" smtClean="0">
                <a:hlinkClick r:id="rId4" tooltip="Enlace a la página de flickr en la que está ubicada la foto"/>
              </a:rPr>
              <a:t>Kun-chia </a:t>
            </a:r>
            <a:r>
              <a:rPr lang="es-ES" sz="900" dirty="0" err="1" smtClean="0">
                <a:hlinkClick r:id="rId4" tooltip="Enlace a la página de flickr en la que está ubicada la foto"/>
              </a:rPr>
              <a:t>Wu</a:t>
            </a:r>
            <a:r>
              <a:rPr lang="es-ES" sz="900" dirty="0" smtClean="0">
                <a:hlinkClick r:id="rId5" tooltip="Enlace a la página de flickr en la que está ubicada la imagen"/>
              </a:rPr>
              <a:t> </a:t>
            </a:r>
            <a:r>
              <a:rPr lang="es-ES" sz="900" dirty="0" smtClean="0"/>
              <a:t>bajo </a:t>
            </a:r>
            <a:r>
              <a:rPr lang="es-ES" sz="900" dirty="0" smtClean="0"/>
              <a:t>licencia </a:t>
            </a:r>
            <a:r>
              <a:rPr lang="es-ES" sz="900" dirty="0" err="1" smtClean="0"/>
              <a:t>Creative</a:t>
            </a:r>
            <a:r>
              <a:rPr lang="es-ES" sz="900" dirty="0" smtClean="0"/>
              <a:t> </a:t>
            </a:r>
            <a:r>
              <a:rPr lang="es-ES" sz="900" dirty="0" err="1" smtClean="0"/>
              <a:t>Commons</a:t>
            </a:r>
            <a:endParaRPr lang="es-ES" sz="900" dirty="0"/>
          </a:p>
        </p:txBody>
      </p:sp>
      <p:sp>
        <p:nvSpPr>
          <p:cNvPr id="25604"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250825" y="142875"/>
            <a:ext cx="8435975"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2300" smtClean="0">
                <a:latin typeface="Arial" charset="0"/>
                <a:ea typeface="ＭＳ Ｐゴシック" pitchFamily="34" charset="-128"/>
                <a:cs typeface="Arial" charset="0"/>
              </a:rPr>
              <a:t>7º Principio: Tamaño y espacio para el acceso y uso (I) </a:t>
            </a:r>
          </a:p>
        </p:txBody>
      </p:sp>
      <p:sp>
        <p:nvSpPr>
          <p:cNvPr id="26627" name="2 Marcador de contenido"/>
          <p:cNvSpPr>
            <a:spLocks noGrp="1"/>
          </p:cNvSpPr>
          <p:nvPr>
            <p:ph idx="1"/>
          </p:nvPr>
        </p:nvSpPr>
        <p:spPr>
          <a:xfrm>
            <a:off x="250825" y="1341438"/>
            <a:ext cx="8856663" cy="4895850"/>
          </a:xfrm>
        </p:spPr>
        <p:txBody>
          <a:bodyPr/>
          <a:lstStyle/>
          <a:p>
            <a:pPr eaLnBrk="1" hangingPunct="1">
              <a:lnSpc>
                <a:spcPct val="90000"/>
              </a:lnSpc>
              <a:spcAft>
                <a:spcPts val="500"/>
              </a:spcAft>
              <a:buClr>
                <a:srgbClr val="42557F"/>
              </a:buClr>
            </a:pPr>
            <a:r>
              <a:rPr lang="es-ES" altLang="es-ES" sz="2600" smtClean="0">
                <a:latin typeface="Arial" charset="0"/>
                <a:ea typeface="ＭＳ Ｐゴシック" pitchFamily="34" charset="-128"/>
                <a:cs typeface="Arial" charset="0"/>
              </a:rPr>
              <a:t>Que proporcione un tamaño y espacio  apropiados para el acceso, alcance, manipulación y uso, atendiendo al tamaño  del cuerpo, la postura o la movilidad del usuario.</a:t>
            </a:r>
          </a:p>
          <a:p>
            <a:pPr>
              <a:lnSpc>
                <a:spcPct val="90000"/>
              </a:lnSpc>
              <a:spcAft>
                <a:spcPts val="500"/>
              </a:spcAft>
              <a:buClr>
                <a:srgbClr val="42557F"/>
              </a:buClr>
            </a:pPr>
            <a:r>
              <a:rPr lang="es-ES" altLang="es-ES" sz="2600" smtClean="0">
                <a:latin typeface="Arial" charset="0"/>
                <a:ea typeface="ＭＳ Ｐゴシック" pitchFamily="34" charset="-128"/>
                <a:cs typeface="Arial" charset="0"/>
              </a:rPr>
              <a:t>Pautas para el Principio 7: </a:t>
            </a:r>
          </a:p>
          <a:p>
            <a:pPr lvl="1">
              <a:lnSpc>
                <a:spcPct val="80000"/>
              </a:lnSpc>
              <a:buClr>
                <a:srgbClr val="6E84B4"/>
              </a:buClr>
            </a:pPr>
            <a:r>
              <a:rPr lang="es-ES" altLang="es-ES" sz="2200" smtClean="0">
                <a:latin typeface="Arial" charset="0"/>
                <a:ea typeface="ＭＳ Ｐゴシック" pitchFamily="34" charset="-128"/>
                <a:cs typeface="Arial" charset="0"/>
              </a:rPr>
              <a:t>Que proporcione una línea de visión clara hacia los elementos importantes tanto para un usuario sentado como de pie. </a:t>
            </a:r>
          </a:p>
          <a:p>
            <a:pPr lvl="1">
              <a:lnSpc>
                <a:spcPct val="80000"/>
              </a:lnSpc>
              <a:buClr>
                <a:srgbClr val="6E84B4"/>
              </a:buClr>
            </a:pPr>
            <a:r>
              <a:rPr lang="es-ES" altLang="es-ES" sz="2200" smtClean="0">
                <a:latin typeface="Arial" charset="0"/>
                <a:ea typeface="ＭＳ Ｐゴシック" pitchFamily="34" charset="-128"/>
                <a:cs typeface="Arial" charset="0"/>
              </a:rPr>
              <a:t>Que el alcance de cualquier componente sea confortable para cualquier usuario sentado o de pie. </a:t>
            </a:r>
          </a:p>
          <a:p>
            <a:pPr lvl="1">
              <a:lnSpc>
                <a:spcPct val="80000"/>
              </a:lnSpc>
              <a:buClr>
                <a:srgbClr val="6E84B4"/>
              </a:buClr>
            </a:pPr>
            <a:r>
              <a:rPr lang="es-ES" altLang="es-ES" sz="2200" smtClean="0">
                <a:latin typeface="Arial" charset="0"/>
                <a:ea typeface="ＭＳ Ｐゴシック" pitchFamily="34" charset="-128"/>
                <a:cs typeface="Arial" charset="0"/>
              </a:rPr>
              <a:t>Que se acomode a variaciones de tamaño de la mano o del agarre. </a:t>
            </a:r>
          </a:p>
          <a:p>
            <a:pPr lvl="1">
              <a:lnSpc>
                <a:spcPct val="80000"/>
              </a:lnSpc>
              <a:buClr>
                <a:srgbClr val="6E84B4"/>
              </a:buClr>
            </a:pPr>
            <a:r>
              <a:rPr lang="es-ES" altLang="es-ES" sz="2200" smtClean="0">
                <a:latin typeface="Arial" charset="0"/>
                <a:ea typeface="ＭＳ Ｐゴシック" pitchFamily="34" charset="-128"/>
                <a:cs typeface="Arial" charset="0"/>
              </a:rPr>
              <a:t>Que proporcione el espacio necesario para el uso de ayudas técnicas o de asistencia personal. </a:t>
            </a:r>
          </a:p>
          <a:p>
            <a:pPr eaLnBrk="1" hangingPunct="1">
              <a:lnSpc>
                <a:spcPct val="80000"/>
              </a:lnSpc>
              <a:buClr>
                <a:srgbClr val="42557F"/>
              </a:buClr>
            </a:pPr>
            <a:endParaRPr lang="es-ES" altLang="es-ES" sz="2600" smtClean="0">
              <a:latin typeface="Arial" charset="0"/>
              <a:ea typeface="ＭＳ Ｐゴシック" pitchFamily="34" charset="-128"/>
              <a:cs typeface="Arial" charset="0"/>
            </a:endParaRPr>
          </a:p>
        </p:txBody>
      </p:sp>
      <p:sp>
        <p:nvSpPr>
          <p:cNvPr id="26628"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250825" y="142875"/>
            <a:ext cx="8435975" cy="857250"/>
          </a:xfrm>
        </p:spPr>
        <p:txBody>
          <a:bodyPr/>
          <a:lstStyle/>
          <a:p>
            <a:pPr eaLnBrk="1" hangingPunct="1"/>
            <a:r>
              <a:rPr lang="es-ES" altLang="es-ES" smtClean="0">
                <a:latin typeface="Arial" charset="0"/>
                <a:ea typeface="ＭＳ Ｐゴシック" pitchFamily="34" charset="-128"/>
                <a:cs typeface="Arial" charset="0"/>
              </a:rPr>
              <a:t>Principios de Diseño Universal</a:t>
            </a:r>
            <a:br>
              <a:rPr lang="es-ES" altLang="es-ES" smtClean="0">
                <a:latin typeface="Arial" charset="0"/>
                <a:ea typeface="ＭＳ Ｐゴシック" pitchFamily="34" charset="-128"/>
                <a:cs typeface="Arial" charset="0"/>
              </a:rPr>
            </a:br>
            <a:r>
              <a:rPr lang="es-ES" altLang="es-ES" sz="2300" smtClean="0">
                <a:latin typeface="Arial" charset="0"/>
                <a:ea typeface="ＭＳ Ｐゴシック" pitchFamily="34" charset="-128"/>
                <a:cs typeface="Arial" charset="0"/>
              </a:rPr>
              <a:t>7º Principio: Tamaño y espacio para el acceso y uso (II) </a:t>
            </a:r>
          </a:p>
        </p:txBody>
      </p:sp>
      <p:pic>
        <p:nvPicPr>
          <p:cNvPr id="2" name="1 Imagen" descr="Persona manejando un armario accesib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1484784"/>
            <a:ext cx="2808872" cy="4224545"/>
          </a:xfrm>
          <a:prstGeom prst="rect">
            <a:avLst/>
          </a:prstGeom>
        </p:spPr>
      </p:pic>
      <p:sp>
        <p:nvSpPr>
          <p:cNvPr id="6" name="5 CuadroTexto"/>
          <p:cNvSpPr txBox="1"/>
          <p:nvPr/>
        </p:nvSpPr>
        <p:spPr>
          <a:xfrm>
            <a:off x="2411760" y="5867980"/>
            <a:ext cx="4824536" cy="369332"/>
          </a:xfrm>
          <a:prstGeom prst="rect">
            <a:avLst/>
          </a:prstGeom>
          <a:noFill/>
        </p:spPr>
        <p:txBody>
          <a:bodyPr wrap="square" rtlCol="0">
            <a:spAutoFit/>
          </a:bodyPr>
          <a:lstStyle/>
          <a:p>
            <a:r>
              <a:rPr lang="es-ES" sz="900" dirty="0" smtClean="0"/>
              <a:t>Persona manejando un  armario  accesible. Fotografía de  </a:t>
            </a:r>
            <a:r>
              <a:rPr lang="es-ES" sz="900" dirty="0" smtClean="0">
                <a:hlinkClick r:id="rId4" tooltip="Enlace a la página de flicr en la que está ubicada la foto"/>
              </a:rPr>
              <a:t>Fairfax County </a:t>
            </a:r>
            <a:r>
              <a:rPr lang="es-ES" sz="900" dirty="0" smtClean="0"/>
              <a:t> bajo </a:t>
            </a:r>
            <a:r>
              <a:rPr lang="es-ES" sz="900" dirty="0" smtClean="0"/>
              <a:t>licencia </a:t>
            </a:r>
            <a:r>
              <a:rPr lang="es-ES" sz="900" dirty="0" err="1" smtClean="0"/>
              <a:t>Creative</a:t>
            </a:r>
            <a:r>
              <a:rPr lang="es-ES" sz="900" dirty="0" smtClean="0"/>
              <a:t> </a:t>
            </a:r>
            <a:r>
              <a:rPr lang="es-ES" sz="900" dirty="0" err="1" smtClean="0"/>
              <a:t>Commons</a:t>
            </a:r>
            <a:endParaRPr lang="es-ES" sz="900" dirty="0"/>
          </a:p>
        </p:txBody>
      </p:sp>
      <p:sp>
        <p:nvSpPr>
          <p:cNvPr id="27652"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Actividad 2</a:t>
            </a:r>
          </a:p>
        </p:txBody>
      </p:sp>
      <p:sp>
        <p:nvSpPr>
          <p:cNvPr id="28675" name="2 Marcador de contenido"/>
          <p:cNvSpPr>
            <a:spLocks noGrp="1"/>
          </p:cNvSpPr>
          <p:nvPr>
            <p:ph idx="1"/>
          </p:nvPr>
        </p:nvSpPr>
        <p:spPr>
          <a:xfrm>
            <a:off x="457200" y="1357313"/>
            <a:ext cx="8229600" cy="4929187"/>
          </a:xfrm>
        </p:spPr>
        <p:txBody>
          <a:bodyPr/>
          <a:lstStyle/>
          <a:p>
            <a:pPr eaLnBrk="1" hangingPunct="1">
              <a:buClr>
                <a:srgbClr val="42557F"/>
              </a:buClr>
            </a:pPr>
            <a:r>
              <a:rPr lang="es-ES" altLang="es-ES" sz="2400" dirty="0" smtClean="0">
                <a:latin typeface="Arial" charset="0"/>
                <a:ea typeface="ＭＳ Ｐゴシック" pitchFamily="34" charset="-128"/>
                <a:cs typeface="Arial" charset="0"/>
              </a:rPr>
              <a:t>Actividad 2: </a:t>
            </a:r>
          </a:p>
          <a:p>
            <a:pPr lvl="1" eaLnBrk="1" hangingPunct="1">
              <a:buClr>
                <a:srgbClr val="42557F"/>
              </a:buClr>
            </a:pPr>
            <a:r>
              <a:rPr lang="es-ES" altLang="es-ES" sz="2000" dirty="0" smtClean="0">
                <a:latin typeface="Arial" charset="0"/>
                <a:ea typeface="ＭＳ Ｐゴシック" pitchFamily="34" charset="-128"/>
                <a:cs typeface="Arial" charset="0"/>
              </a:rPr>
              <a:t>Razonar si productos actuales (ámbito TIC y Audiovisuales) tales como el acceso a la televisión digital, un navegador GPS, un reproductor iPod, una guía acústica en un museo, un juguete, etc. siguen los criterios de Diseño Universal estudiados.</a:t>
            </a:r>
          </a:p>
          <a:p>
            <a:pPr eaLnBrk="1" hangingPunct="1">
              <a:buClr>
                <a:srgbClr val="42557F"/>
              </a:buClr>
            </a:pPr>
            <a:endParaRPr lang="es-ES" altLang="es-ES" dirty="0" smtClean="0">
              <a:latin typeface="Arial" charset="0"/>
              <a:ea typeface="ＭＳ Ｐゴシック" pitchFamily="34" charset="-128"/>
              <a:cs typeface="Arial" charset="0"/>
            </a:endParaRPr>
          </a:p>
        </p:txBody>
      </p:sp>
      <p:sp>
        <p:nvSpPr>
          <p:cNvPr id="28676" name="4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200" smtClean="0">
                <a:solidFill>
                  <a:srgbClr val="595959"/>
                </a:solidFill>
              </a:rPr>
              <a:t>Asignatura OCW-UC3M:  “Evitando la barreras de accesibilidad en la Sociedad de la Información", Lourdes Moreno y Paloma Martínez, Grupo Labda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457200" y="142875"/>
            <a:ext cx="8229600" cy="857250"/>
          </a:xfrm>
        </p:spPr>
        <p:txBody>
          <a:bodyPr/>
          <a:lstStyle/>
          <a:p>
            <a:pPr eaLnBrk="1" hangingPunct="1"/>
            <a:r>
              <a:rPr lang="es-ES" altLang="es-ES" smtClean="0">
                <a:latin typeface="Arial" charset="0"/>
                <a:ea typeface="ＭＳ Ｐゴシック" pitchFamily="34" charset="-128"/>
                <a:cs typeface="Arial" charset="0"/>
              </a:rPr>
              <a:t>Referencias</a:t>
            </a:r>
          </a:p>
        </p:txBody>
      </p:sp>
      <p:sp>
        <p:nvSpPr>
          <p:cNvPr id="20483" name="2 Marcador de contenido"/>
          <p:cNvSpPr>
            <a:spLocks noGrp="1"/>
          </p:cNvSpPr>
          <p:nvPr>
            <p:ph idx="1"/>
          </p:nvPr>
        </p:nvSpPr>
        <p:spPr>
          <a:xfrm>
            <a:off x="457200" y="1357313"/>
            <a:ext cx="8229600" cy="4929187"/>
          </a:xfrm>
        </p:spPr>
        <p:txBody>
          <a:bodyPr/>
          <a:lstStyle/>
          <a:p>
            <a:pPr eaLnBrk="1" hangingPunct="1">
              <a:spcBef>
                <a:spcPts val="700"/>
              </a:spcBef>
              <a:spcAft>
                <a:spcPts val="800"/>
              </a:spcAft>
              <a:buClr>
                <a:srgbClr val="42557F"/>
              </a:buClr>
              <a:defRPr/>
            </a:pPr>
            <a:r>
              <a:rPr lang="es-ES" altLang="es-ES" sz="2400" dirty="0" smtClean="0">
                <a:latin typeface="Arial" charset="0"/>
                <a:ea typeface="ＭＳ Ｐゴシック" pitchFamily="34" charset="-128"/>
                <a:cs typeface="Arial" charset="0"/>
              </a:rPr>
              <a:t>Universal </a:t>
            </a:r>
            <a:r>
              <a:rPr lang="es-ES" altLang="es-ES" sz="2400" dirty="0" err="1" smtClean="0">
                <a:latin typeface="Arial" charset="0"/>
                <a:ea typeface="ＭＳ Ｐゴシック" pitchFamily="34" charset="-128"/>
                <a:cs typeface="Arial" charset="0"/>
              </a:rPr>
              <a:t>Design</a:t>
            </a:r>
            <a:r>
              <a:rPr lang="es-ES" altLang="es-ES" sz="2400" dirty="0" smtClean="0">
                <a:latin typeface="Arial" charset="0"/>
                <a:ea typeface="ＭＳ Ｐゴシック" pitchFamily="34" charset="-128"/>
                <a:cs typeface="Arial" charset="0"/>
              </a:rPr>
              <a:t> </a:t>
            </a:r>
            <a:r>
              <a:rPr lang="es-ES" altLang="es-ES" sz="2400" dirty="0" err="1" smtClean="0">
                <a:latin typeface="Arial" charset="0"/>
                <a:ea typeface="ＭＳ Ｐゴシック" pitchFamily="34" charset="-128"/>
                <a:cs typeface="Arial" charset="0"/>
              </a:rPr>
              <a:t>Principles</a:t>
            </a:r>
            <a:r>
              <a:rPr lang="es-ES" altLang="es-ES" sz="2400" dirty="0" smtClean="0">
                <a:latin typeface="Arial" charset="0"/>
                <a:ea typeface="ＭＳ Ｐゴシック" pitchFamily="34" charset="-128"/>
                <a:cs typeface="Arial" charset="0"/>
              </a:rPr>
              <a:t>, </a:t>
            </a:r>
            <a:r>
              <a:rPr lang="es-ES" altLang="es-ES" sz="2400" dirty="0" err="1" smtClean="0">
                <a:latin typeface="Arial" charset="0"/>
                <a:ea typeface="ＭＳ Ｐゴシック" pitchFamily="34" charset="-128"/>
                <a:cs typeface="Arial" charset="0"/>
              </a:rPr>
              <a:t>The</a:t>
            </a:r>
            <a:r>
              <a:rPr lang="es-ES" altLang="es-ES" sz="2400" dirty="0" smtClean="0">
                <a:latin typeface="Arial" charset="0"/>
                <a:ea typeface="ＭＳ Ｐゴシック" pitchFamily="34" charset="-128"/>
                <a:cs typeface="Arial" charset="0"/>
              </a:rPr>
              <a:t> Center </a:t>
            </a:r>
            <a:r>
              <a:rPr lang="es-ES" altLang="es-ES" sz="2400" dirty="0" err="1" smtClean="0">
                <a:latin typeface="Arial" charset="0"/>
                <a:ea typeface="ＭＳ Ｐゴシック" pitchFamily="34" charset="-128"/>
                <a:cs typeface="Arial" charset="0"/>
              </a:rPr>
              <a:t>for</a:t>
            </a:r>
            <a:r>
              <a:rPr lang="es-ES" altLang="es-ES" sz="2400" dirty="0" smtClean="0">
                <a:latin typeface="Arial" charset="0"/>
                <a:ea typeface="ＭＳ Ｐゴシック" pitchFamily="34" charset="-128"/>
                <a:cs typeface="Arial" charset="0"/>
              </a:rPr>
              <a:t> Universal </a:t>
            </a:r>
            <a:r>
              <a:rPr lang="es-ES" altLang="es-ES" sz="2400" dirty="0" err="1" smtClean="0">
                <a:latin typeface="Arial" charset="0"/>
                <a:ea typeface="ＭＳ Ｐゴシック" pitchFamily="34" charset="-128"/>
                <a:cs typeface="Arial" charset="0"/>
              </a:rPr>
              <a:t>Design</a:t>
            </a:r>
            <a:r>
              <a:rPr lang="es-ES" altLang="es-ES" sz="2400" dirty="0" smtClean="0">
                <a:latin typeface="Arial" charset="0"/>
                <a:ea typeface="ＭＳ Ｐゴシック" pitchFamily="34" charset="-128"/>
                <a:cs typeface="Arial" charset="0"/>
              </a:rPr>
              <a:t>, NC </a:t>
            </a:r>
            <a:r>
              <a:rPr lang="es-ES" altLang="es-ES" sz="2400" dirty="0" err="1" smtClean="0">
                <a:latin typeface="Arial" charset="0"/>
                <a:ea typeface="ＭＳ Ｐゴシック" pitchFamily="34" charset="-128"/>
                <a:cs typeface="Arial" charset="0"/>
              </a:rPr>
              <a:t>State</a:t>
            </a:r>
            <a:r>
              <a:rPr lang="es-ES" altLang="es-ES" sz="2400" dirty="0" smtClean="0">
                <a:latin typeface="Arial" charset="0"/>
                <a:ea typeface="ＭＳ Ｐゴシック" pitchFamily="34" charset="-128"/>
                <a:cs typeface="Arial" charset="0"/>
              </a:rPr>
              <a:t> </a:t>
            </a:r>
            <a:r>
              <a:rPr lang="es-ES" altLang="es-ES" sz="2400" dirty="0" err="1" smtClean="0">
                <a:latin typeface="Arial" charset="0"/>
                <a:ea typeface="ＭＳ Ｐゴシック" pitchFamily="34" charset="-128"/>
                <a:cs typeface="Arial" charset="0"/>
              </a:rPr>
              <a:t>University</a:t>
            </a:r>
            <a:r>
              <a:rPr lang="es-ES" altLang="es-ES" sz="2400" dirty="0" smtClean="0">
                <a:latin typeface="Arial" charset="0"/>
                <a:ea typeface="ＭＳ Ｐゴシック" pitchFamily="34" charset="-128"/>
                <a:cs typeface="Arial" charset="0"/>
              </a:rPr>
              <a:t>: </a:t>
            </a:r>
            <a:r>
              <a:rPr lang="es-ES" altLang="es-ES" sz="2400" dirty="0" smtClean="0">
                <a:latin typeface="Arial" charset="0"/>
                <a:ea typeface="ＭＳ Ｐゴシック" pitchFamily="34" charset="-128"/>
                <a:cs typeface="Arial" charset="0"/>
                <a:hlinkClick r:id="rId3"/>
              </a:rPr>
              <a:t>http://www.ncsu.edu/www/ncsu/design/sod5/cud/about_ud/udprinciples.htm</a:t>
            </a:r>
            <a:endParaRPr lang="es-ES" altLang="es-ES" sz="2400" dirty="0" smtClean="0">
              <a:latin typeface="Arial" charset="0"/>
              <a:ea typeface="ＭＳ Ｐゴシック" pitchFamily="34" charset="-128"/>
              <a:cs typeface="Arial" charset="0"/>
            </a:endParaRPr>
          </a:p>
          <a:p>
            <a:pPr eaLnBrk="1" hangingPunct="1">
              <a:spcAft>
                <a:spcPts val="800"/>
              </a:spcAft>
              <a:buClr>
                <a:srgbClr val="42557F"/>
              </a:buClr>
              <a:defRPr/>
            </a:pPr>
            <a:r>
              <a:rPr lang="es-ES" altLang="es-ES" sz="2400" dirty="0" smtClean="0">
                <a:latin typeface="Arial" charset="0"/>
                <a:ea typeface="ＭＳ Ｐゴシック" pitchFamily="34" charset="-128"/>
                <a:cs typeface="Arial" charset="0"/>
              </a:rPr>
              <a:t>Poster (en inglés): </a:t>
            </a:r>
            <a:r>
              <a:rPr lang="es-ES" altLang="es-ES" sz="2400" dirty="0" smtClean="0">
                <a:latin typeface="Arial" charset="0"/>
                <a:ea typeface="ＭＳ Ｐゴシック" pitchFamily="34" charset="-128"/>
                <a:cs typeface="Arial" charset="0"/>
                <a:hlinkClick r:id="rId4"/>
              </a:rPr>
              <a:t>http://www.ncsu.edu/www/ncsu/design/sod5/cud/pubs_p/docs/poster.pdf</a:t>
            </a:r>
            <a:r>
              <a:rPr lang="es-ES" altLang="es-ES" sz="2400" dirty="0" smtClean="0">
                <a:latin typeface="Arial" charset="0"/>
                <a:ea typeface="ＭＳ Ｐゴシック" pitchFamily="34" charset="-128"/>
                <a:cs typeface="Arial" charset="0"/>
              </a:rPr>
              <a:t> </a:t>
            </a:r>
          </a:p>
        </p:txBody>
      </p:sp>
      <p:sp>
        <p:nvSpPr>
          <p:cNvPr id="30724"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200" smtClean="0">
                <a:solidFill>
                  <a:srgbClr val="595959"/>
                </a:solidFill>
              </a:rPr>
              <a:t>Asignatura OCW-UC3M:  “Evitando la barreras de accesibilidad en la Sociedad de la Información", Lourdes Moreno y Paloma Martínez, Grupo Labda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ctrTitle"/>
          </p:nvPr>
        </p:nvSpPr>
        <p:spPr>
          <a:xfrm>
            <a:off x="1042988" y="1295400"/>
            <a:ext cx="7053262" cy="2112963"/>
          </a:xfrm>
        </p:spPr>
        <p:txBody>
          <a:bodyPr/>
          <a:lstStyle/>
          <a:p>
            <a:pPr eaLnBrk="1" hangingPunct="1"/>
            <a:r>
              <a:rPr lang="es-ES" altLang="es-ES" sz="3200" dirty="0" smtClean="0">
                <a:ea typeface="ＭＳ Ｐゴシック" pitchFamily="34" charset="-128"/>
              </a:rPr>
              <a:t/>
            </a:r>
            <a:br>
              <a:rPr lang="es-ES" altLang="es-ES" sz="3200" dirty="0" smtClean="0">
                <a:ea typeface="ＭＳ Ｐゴシック" pitchFamily="34" charset="-128"/>
              </a:rPr>
            </a:br>
            <a:r>
              <a:rPr lang="es-ES" altLang="es-ES" sz="3500" dirty="0" smtClean="0">
                <a:solidFill>
                  <a:schemeClr val="tx1"/>
                </a:solidFill>
                <a:latin typeface="Arial" charset="0"/>
                <a:ea typeface="ＭＳ Ｐゴシック" pitchFamily="34" charset="-128"/>
                <a:cs typeface="Arial" charset="0"/>
              </a:rPr>
              <a:t>Tema 2: Diseño </a:t>
            </a:r>
            <a:r>
              <a:rPr lang="es-ES" altLang="es-ES" sz="3500" dirty="0" smtClean="0">
                <a:solidFill>
                  <a:schemeClr val="tx1"/>
                </a:solidFill>
                <a:latin typeface="Arial" charset="0"/>
                <a:ea typeface="ＭＳ Ｐゴシック" pitchFamily="34" charset="-128"/>
                <a:cs typeface="Arial" charset="0"/>
              </a:rPr>
              <a:t>Universal (final de presentación)</a:t>
            </a:r>
            <a:r>
              <a:rPr lang="es-ES" altLang="es-ES" sz="3200" dirty="0" smtClean="0">
                <a:solidFill>
                  <a:schemeClr val="tx1"/>
                </a:solidFill>
                <a:ea typeface="ＭＳ Ｐゴシック" pitchFamily="34" charset="-128"/>
              </a:rPr>
              <a:t/>
            </a:r>
            <a:br>
              <a:rPr lang="es-ES" altLang="es-ES" sz="3200" dirty="0" smtClean="0">
                <a:solidFill>
                  <a:schemeClr val="tx1"/>
                </a:solidFill>
                <a:ea typeface="ＭＳ Ｐゴシック" pitchFamily="34" charset="-128"/>
              </a:rPr>
            </a:br>
            <a:endParaRPr lang="es-ES" altLang="es-ES" sz="3200" dirty="0" smtClean="0">
              <a:solidFill>
                <a:schemeClr val="tx1"/>
              </a:solidFill>
              <a:ea typeface="ＭＳ Ｐゴシック" pitchFamily="34" charset="-128"/>
            </a:endParaRPr>
          </a:p>
        </p:txBody>
      </p:sp>
      <p:sp>
        <p:nvSpPr>
          <p:cNvPr id="31747" name="2 Subtítulo"/>
          <p:cNvSpPr>
            <a:spLocks noGrp="1"/>
          </p:cNvSpPr>
          <p:nvPr>
            <p:ph type="subTitle" idx="1"/>
          </p:nvPr>
        </p:nvSpPr>
        <p:spPr>
          <a:xfrm>
            <a:off x="2051050" y="2819400"/>
            <a:ext cx="5033963" cy="1584325"/>
          </a:xfrm>
        </p:spPr>
        <p:txBody>
          <a:bodyPr/>
          <a:lstStyle/>
          <a:p>
            <a:pPr eaLnBrk="1" hangingPunct="1">
              <a:lnSpc>
                <a:spcPct val="80000"/>
              </a:lnSpc>
            </a:pPr>
            <a:endParaRPr lang="es-ES" altLang="es-ES" sz="1300" smtClean="0">
              <a:solidFill>
                <a:srgbClr val="EFF1F7"/>
              </a:solidFill>
              <a:latin typeface="Arial" charset="0"/>
              <a:ea typeface="ＭＳ Ｐゴシック" pitchFamily="34" charset="-128"/>
              <a:cs typeface="Arial" charset="0"/>
            </a:endParaRPr>
          </a:p>
          <a:p>
            <a:pPr eaLnBrk="1" hangingPunct="1">
              <a:lnSpc>
                <a:spcPct val="80000"/>
              </a:lnSpc>
            </a:pPr>
            <a:r>
              <a:rPr lang="es-ES" altLang="es-ES" sz="2400" smtClean="0">
                <a:solidFill>
                  <a:schemeClr val="tx1"/>
                </a:solidFill>
                <a:latin typeface="Arial" charset="0"/>
                <a:ea typeface="ＭＳ Ｐゴシック" pitchFamily="34" charset="-128"/>
                <a:cs typeface="Arial" charset="0"/>
              </a:rPr>
              <a:t>Lourdes Moreno, Paloma Martínez</a:t>
            </a:r>
          </a:p>
          <a:p>
            <a:pPr eaLnBrk="1" hangingPunct="1">
              <a:lnSpc>
                <a:spcPct val="80000"/>
              </a:lnSpc>
            </a:pPr>
            <a:r>
              <a:rPr lang="es-ES" altLang="es-ES" sz="2100" smtClean="0">
                <a:solidFill>
                  <a:schemeClr val="tx1"/>
                </a:solidFill>
                <a:latin typeface="Arial" charset="0"/>
                <a:ea typeface="ＭＳ Ｐゴシック" pitchFamily="34" charset="-128"/>
                <a:cs typeface="Arial" charset="0"/>
              </a:rPr>
              <a:t>Universidad Carlos III de Madrid</a:t>
            </a:r>
          </a:p>
          <a:p>
            <a:pPr eaLnBrk="1" hangingPunct="1">
              <a:lnSpc>
                <a:spcPct val="80000"/>
              </a:lnSpc>
            </a:pPr>
            <a:r>
              <a:rPr lang="es-ES" altLang="es-ES" sz="2100" smtClean="0">
                <a:solidFill>
                  <a:schemeClr val="tx1"/>
                </a:solidFill>
                <a:latin typeface="Arial" charset="0"/>
                <a:ea typeface="ＭＳ Ｐゴシック" pitchFamily="34" charset="-128"/>
                <a:cs typeface="Arial" charset="0"/>
              </a:rPr>
              <a:t>{lmoreno,pmf}@inf.uc3m.es </a:t>
            </a:r>
            <a:endParaRPr lang="es-ES" altLang="es-ES" sz="1800" smtClean="0">
              <a:solidFill>
                <a:schemeClr val="tx1"/>
              </a:solidFill>
              <a:latin typeface="Arial" charset="0"/>
              <a:ea typeface="ＭＳ Ｐゴシック" pitchFamily="34" charset="-128"/>
              <a:cs typeface="Arial" charset="0"/>
            </a:endParaRPr>
          </a:p>
        </p:txBody>
      </p:sp>
      <p:sp>
        <p:nvSpPr>
          <p:cNvPr id="31748" name="3 Subtítulo"/>
          <p:cNvSpPr txBox="1">
            <a:spLocks/>
          </p:cNvSpPr>
          <p:nvPr/>
        </p:nvSpPr>
        <p:spPr bwMode="auto">
          <a:xfrm>
            <a:off x="179388" y="5229225"/>
            <a:ext cx="86407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800"/>
              <a:t>Asignatura Humanidades:</a:t>
            </a:r>
            <a:endParaRPr lang="es-ES_tradnl" altLang="ja-JP" sz="1800"/>
          </a:p>
          <a:p>
            <a:pPr eaLnBrk="1" hangingPunct="1">
              <a:spcBef>
                <a:spcPct val="0"/>
              </a:spcBef>
              <a:buClrTx/>
              <a:buSzTx/>
              <a:buFontTx/>
              <a:buNone/>
            </a:pPr>
            <a:r>
              <a:rPr lang="ja-JP" altLang="es-ES" sz="1800"/>
              <a:t>“</a:t>
            </a:r>
            <a:r>
              <a:rPr lang="es-ES" altLang="ja-JP" sz="1800"/>
              <a:t>Evitando la barreras de accesibilidad en la Sociedad de la Información</a:t>
            </a:r>
            <a:r>
              <a:rPr lang="ja-JP" altLang="es-ES" sz="1800"/>
              <a:t>”</a:t>
            </a:r>
            <a:endParaRPr lang="es-ES_tradnl" altLang="ja-JP" sz="1800"/>
          </a:p>
          <a:p>
            <a:pPr eaLnBrk="1" hangingPunct="1">
              <a:spcBef>
                <a:spcPct val="0"/>
              </a:spcBef>
              <a:buClrTx/>
              <a:buSzTx/>
              <a:buFontTx/>
              <a:buNone/>
            </a:pPr>
            <a:endParaRPr lang="es-ES_tradnl" altLang="ja-JP" sz="1800"/>
          </a:p>
          <a:p>
            <a:pPr algn="ctr" eaLnBrk="1" hangingPunct="1">
              <a:spcBef>
                <a:spcPct val="0"/>
              </a:spcBef>
              <a:buClrTx/>
              <a:buSzTx/>
              <a:buFontTx/>
              <a:buNone/>
            </a:pPr>
            <a:r>
              <a:rPr lang="es-ES_tradnl" altLang="es-ES" sz="1800"/>
              <a:t>OpenCourseWare de la Universidad Carlos III de Madrid </a:t>
            </a:r>
          </a:p>
          <a:p>
            <a:pPr eaLnBrk="1" hangingPunct="1">
              <a:spcBef>
                <a:spcPct val="0"/>
              </a:spcBef>
              <a:buClrTx/>
              <a:buSzTx/>
              <a:buFontTx/>
              <a:buNone/>
            </a:pPr>
            <a:endParaRPr lang="es-ES" altLang="es-ES" sz="2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title"/>
          </p:nvPr>
        </p:nvSpPr>
        <p:spPr>
          <a:xfrm>
            <a:off x="457200" y="142875"/>
            <a:ext cx="8229600" cy="857250"/>
          </a:xfrm>
        </p:spPr>
        <p:txBody>
          <a:bodyPr/>
          <a:lstStyle/>
          <a:p>
            <a:pPr eaLnBrk="1" hangingPunct="1"/>
            <a:r>
              <a:rPr lang="es-ES_tradnl" altLang="es-ES" smtClean="0">
                <a:latin typeface="Arial" charset="0"/>
                <a:ea typeface="ＭＳ Ｐゴシック" pitchFamily="34" charset="-128"/>
                <a:cs typeface="Arial" charset="0"/>
              </a:rPr>
              <a:t>Objetivos</a:t>
            </a:r>
          </a:p>
        </p:txBody>
      </p:sp>
      <p:sp>
        <p:nvSpPr>
          <p:cNvPr id="6147" name="Marcador de contenido 2"/>
          <p:cNvSpPr>
            <a:spLocks noGrp="1"/>
          </p:cNvSpPr>
          <p:nvPr>
            <p:ph idx="1"/>
          </p:nvPr>
        </p:nvSpPr>
        <p:spPr>
          <a:xfrm>
            <a:off x="457200" y="1357313"/>
            <a:ext cx="8229600" cy="4929187"/>
          </a:xfrm>
        </p:spPr>
        <p:txBody>
          <a:bodyPr/>
          <a:lstStyle/>
          <a:p>
            <a:pPr eaLnBrk="1" hangingPunct="1">
              <a:buClr>
                <a:srgbClr val="42557F"/>
              </a:buClr>
            </a:pPr>
            <a:r>
              <a:rPr lang="es-ES" altLang="es-ES" dirty="0" smtClean="0">
                <a:latin typeface="Arial" charset="0"/>
                <a:ea typeface="ＭＳ Ｐゴシック" pitchFamily="34" charset="-128"/>
                <a:cs typeface="Arial" charset="0"/>
              </a:rPr>
              <a:t>Introducción Diseño Universal</a:t>
            </a:r>
          </a:p>
          <a:p>
            <a:pPr eaLnBrk="1" hangingPunct="1">
              <a:buClr>
                <a:srgbClr val="42557F"/>
              </a:buClr>
            </a:pPr>
            <a:r>
              <a:rPr lang="es-ES" altLang="es-ES" dirty="0" smtClean="0">
                <a:latin typeface="Arial" charset="0"/>
                <a:ea typeface="ＭＳ Ｐゴシック" pitchFamily="34" charset="-128"/>
                <a:cs typeface="Arial" charset="0"/>
              </a:rPr>
              <a:t>Principios del Diseño Universal</a:t>
            </a:r>
          </a:p>
          <a:p>
            <a:pPr eaLnBrk="1" hangingPunct="1">
              <a:buClr>
                <a:srgbClr val="42557F"/>
              </a:buClr>
            </a:pPr>
            <a:r>
              <a:rPr lang="es-ES" altLang="es-ES" dirty="0" smtClean="0">
                <a:latin typeface="Arial" charset="0"/>
                <a:ea typeface="ＭＳ Ｐゴシック" pitchFamily="34" charset="-128"/>
                <a:cs typeface="Arial" charset="0"/>
              </a:rPr>
              <a:t>Actividad 2</a:t>
            </a:r>
            <a:endParaRPr lang="es-ES_tradnl" altLang="es-ES" dirty="0" smtClean="0">
              <a:latin typeface="Arial" charset="0"/>
              <a:ea typeface="ＭＳ Ｐゴシック" pitchFamily="34" charset="-128"/>
              <a:cs typeface="Arial" charset="0"/>
            </a:endParaRPr>
          </a:p>
        </p:txBody>
      </p:sp>
      <p:pic>
        <p:nvPicPr>
          <p:cNvPr id="2" name="1 Imagen" descr="imagen con las manos de un niño cogiendo una bola del mun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2852936"/>
            <a:ext cx="4464496" cy="2974470"/>
          </a:xfrm>
          <a:prstGeom prst="rect">
            <a:avLst/>
          </a:prstGeom>
        </p:spPr>
      </p:pic>
      <p:sp>
        <p:nvSpPr>
          <p:cNvPr id="7" name="6 CuadroTexto"/>
          <p:cNvSpPr txBox="1"/>
          <p:nvPr/>
        </p:nvSpPr>
        <p:spPr>
          <a:xfrm>
            <a:off x="5076056" y="5877272"/>
            <a:ext cx="3312368" cy="230832"/>
          </a:xfrm>
          <a:prstGeom prst="rect">
            <a:avLst/>
          </a:prstGeom>
          <a:noFill/>
        </p:spPr>
        <p:txBody>
          <a:bodyPr wrap="square" rtlCol="0">
            <a:spAutoFit/>
          </a:bodyPr>
          <a:lstStyle/>
          <a:p>
            <a:r>
              <a:rPr lang="es-ES" sz="900" dirty="0" smtClean="0"/>
              <a:t>Autora </a:t>
            </a:r>
            <a:r>
              <a:rPr lang="es-ES" sz="900" dirty="0" smtClean="0">
                <a:hlinkClick r:id="rId4" tooltip="Enlace a la página de flickr en la que está ubicada la fotografía"/>
              </a:rPr>
              <a:t>bies</a:t>
            </a:r>
            <a:r>
              <a:rPr lang="es-ES" sz="900" dirty="0" smtClean="0"/>
              <a:t> bajo licencia </a:t>
            </a:r>
            <a:r>
              <a:rPr lang="es-ES" sz="900" dirty="0" err="1" smtClean="0"/>
              <a:t>Creative</a:t>
            </a:r>
            <a:r>
              <a:rPr lang="es-ES" sz="900" dirty="0" smtClean="0"/>
              <a:t> </a:t>
            </a:r>
            <a:r>
              <a:rPr lang="es-ES" sz="900" dirty="0" err="1" smtClean="0"/>
              <a:t>Commons</a:t>
            </a:r>
            <a:endParaRPr lang="es-ES" sz="900" dirty="0"/>
          </a:p>
        </p:txBody>
      </p:sp>
      <p:sp>
        <p:nvSpPr>
          <p:cNvPr id="6148"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457200" y="339725"/>
            <a:ext cx="8229600" cy="857250"/>
          </a:xfrm>
        </p:spPr>
        <p:txBody>
          <a:bodyPr/>
          <a:lstStyle/>
          <a:p>
            <a:pPr eaLnBrk="1" hangingPunct="1"/>
            <a:r>
              <a:rPr lang="es-ES" altLang="es-ES" smtClean="0">
                <a:latin typeface="Arial" charset="0"/>
                <a:ea typeface="ＭＳ Ｐゴシック" pitchFamily="34" charset="-128"/>
                <a:cs typeface="Arial" charset="0"/>
              </a:rPr>
              <a:t>Introducción Diseño Universal (I)</a:t>
            </a:r>
            <a:br>
              <a:rPr lang="es-ES" altLang="es-ES" smtClean="0">
                <a:latin typeface="Arial" charset="0"/>
                <a:ea typeface="ＭＳ Ｐゴシック" pitchFamily="34" charset="-128"/>
                <a:cs typeface="Arial" charset="0"/>
              </a:rPr>
            </a:br>
            <a:endParaRPr lang="es-ES" altLang="es-ES" smtClean="0">
              <a:latin typeface="Arial" charset="0"/>
              <a:ea typeface="ＭＳ Ｐゴシック" pitchFamily="34" charset="-128"/>
              <a:cs typeface="Arial" charset="0"/>
            </a:endParaRPr>
          </a:p>
        </p:txBody>
      </p:sp>
      <p:sp>
        <p:nvSpPr>
          <p:cNvPr id="7171" name="2 Marcador de contenido"/>
          <p:cNvSpPr>
            <a:spLocks noGrp="1"/>
          </p:cNvSpPr>
          <p:nvPr>
            <p:ph idx="1"/>
          </p:nvPr>
        </p:nvSpPr>
        <p:spPr>
          <a:xfrm>
            <a:off x="457200" y="1357313"/>
            <a:ext cx="8229600" cy="4929187"/>
          </a:xfrm>
        </p:spPr>
        <p:txBody>
          <a:bodyPr/>
          <a:lstStyle/>
          <a:p>
            <a:pPr eaLnBrk="1" hangingPunct="1">
              <a:spcBef>
                <a:spcPts val="600"/>
              </a:spcBef>
              <a:spcAft>
                <a:spcPts val="1000"/>
              </a:spcAft>
              <a:buClr>
                <a:srgbClr val="42557F"/>
              </a:buClr>
            </a:pPr>
            <a:r>
              <a:rPr lang="ja-JP" altLang="es-ES" sz="2400" smtClean="0">
                <a:latin typeface="Arial" charset="0"/>
                <a:ea typeface="ＭＳ Ｐゴシック" pitchFamily="34" charset="-128"/>
                <a:cs typeface="Arial" charset="0"/>
              </a:rPr>
              <a:t>“</a:t>
            </a:r>
            <a:r>
              <a:rPr lang="es-ES" altLang="ja-JP" sz="2400" smtClean="0">
                <a:latin typeface="Arial" charset="0"/>
                <a:ea typeface="ＭＳ Ｐゴシック" pitchFamily="34" charset="-128"/>
                <a:cs typeface="Arial" charset="0"/>
              </a:rPr>
              <a:t> ..un buen diseño capacita, y un mal diseño discapacita..</a:t>
            </a:r>
            <a:r>
              <a:rPr lang="ja-JP" altLang="es-ES" sz="2400" smtClean="0">
                <a:latin typeface="Arial" charset="0"/>
                <a:ea typeface="ＭＳ Ｐゴシック" pitchFamily="34" charset="-128"/>
                <a:cs typeface="Arial" charset="0"/>
              </a:rPr>
              <a:t>”</a:t>
            </a:r>
            <a:endParaRPr lang="es-ES" altLang="ja-JP" sz="2400" smtClean="0">
              <a:latin typeface="Arial" charset="0"/>
              <a:ea typeface="ＭＳ Ｐゴシック" pitchFamily="34" charset="-128"/>
              <a:cs typeface="Arial" charset="0"/>
            </a:endParaRPr>
          </a:p>
          <a:p>
            <a:pPr eaLnBrk="1" hangingPunct="1">
              <a:spcBef>
                <a:spcPts val="600"/>
              </a:spcBef>
              <a:spcAft>
                <a:spcPts val="1000"/>
              </a:spcAft>
              <a:buClr>
                <a:srgbClr val="42557F"/>
              </a:buClr>
            </a:pPr>
            <a:r>
              <a:rPr lang="es-ES" altLang="es-ES" sz="2400" smtClean="0">
                <a:latin typeface="Arial" charset="0"/>
                <a:ea typeface="ＭＳ Ｐゴシック" pitchFamily="34" charset="-128"/>
                <a:cs typeface="Arial" charset="0"/>
              </a:rPr>
              <a:t>El Diseño para Todos, o Diseño universal, consiste en la percepción y creación de diversos productos, entornos y servicios de manera que puedan ser utilizados por el mayor número posible de personas, sin necesidad de adaptaciones o de proyectos especializados. </a:t>
            </a:r>
          </a:p>
          <a:p>
            <a:pPr eaLnBrk="1" hangingPunct="1">
              <a:spcBef>
                <a:spcPts val="600"/>
              </a:spcBef>
              <a:spcAft>
                <a:spcPts val="1000"/>
              </a:spcAft>
              <a:buClr>
                <a:srgbClr val="42557F"/>
              </a:buClr>
            </a:pPr>
            <a:r>
              <a:rPr lang="es-ES" altLang="es-ES" sz="2400" smtClean="0">
                <a:latin typeface="Arial" charset="0"/>
                <a:ea typeface="ＭＳ Ｐゴシック" pitchFamily="34" charset="-128"/>
                <a:cs typeface="Arial" charset="0"/>
              </a:rPr>
              <a:t>El Diseño universal beneficia a personas de todas las edades y capacidades. No hace separación entre las personas sino que busca la adecuación para todos, en todo momento con el mismo diseño o bien ofreciendo elecciones para diferentes necesidades.</a:t>
            </a:r>
          </a:p>
        </p:txBody>
      </p:sp>
      <p:sp>
        <p:nvSpPr>
          <p:cNvPr id="7172"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2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2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57200" y="411163"/>
            <a:ext cx="8229600" cy="857250"/>
          </a:xfrm>
        </p:spPr>
        <p:txBody>
          <a:bodyPr/>
          <a:lstStyle/>
          <a:p>
            <a:pPr eaLnBrk="1" hangingPunct="1"/>
            <a:r>
              <a:rPr lang="es-ES" altLang="es-ES" smtClean="0">
                <a:latin typeface="Arial" charset="0"/>
                <a:ea typeface="ＭＳ Ｐゴシック" pitchFamily="34" charset="-128"/>
                <a:cs typeface="Arial" charset="0"/>
              </a:rPr>
              <a:t>Introducción Diseño Universal (II)</a:t>
            </a:r>
            <a:br>
              <a:rPr lang="es-ES" altLang="es-ES" smtClean="0">
                <a:latin typeface="Arial" charset="0"/>
                <a:ea typeface="ＭＳ Ｐゴシック" pitchFamily="34" charset="-128"/>
                <a:cs typeface="Arial" charset="0"/>
              </a:rPr>
            </a:br>
            <a:endParaRPr lang="es-ES" altLang="es-ES" smtClean="0">
              <a:latin typeface="Arial" charset="0"/>
              <a:ea typeface="ＭＳ Ｐゴシック" pitchFamily="34" charset="-128"/>
              <a:cs typeface="Arial" charset="0"/>
            </a:endParaRPr>
          </a:p>
        </p:txBody>
      </p:sp>
      <p:sp>
        <p:nvSpPr>
          <p:cNvPr id="8195" name="2 Marcador de contenido"/>
          <p:cNvSpPr>
            <a:spLocks noGrp="1"/>
          </p:cNvSpPr>
          <p:nvPr>
            <p:ph idx="1"/>
          </p:nvPr>
        </p:nvSpPr>
        <p:spPr>
          <a:xfrm>
            <a:off x="457200" y="1357313"/>
            <a:ext cx="8229600" cy="4929187"/>
          </a:xfrm>
        </p:spPr>
        <p:txBody>
          <a:bodyPr/>
          <a:lstStyle/>
          <a:p>
            <a:pPr eaLnBrk="1" hangingPunct="1">
              <a:spcBef>
                <a:spcPts val="600"/>
              </a:spcBef>
              <a:spcAft>
                <a:spcPts val="1000"/>
              </a:spcAft>
              <a:buClr>
                <a:srgbClr val="42557F"/>
              </a:buClr>
            </a:pPr>
            <a:r>
              <a:rPr lang="es-ES" altLang="es-ES" sz="2400" smtClean="0">
                <a:latin typeface="Arial" charset="0"/>
                <a:ea typeface="ＭＳ Ｐゴシック" pitchFamily="34" charset="-128"/>
                <a:cs typeface="Arial" charset="0"/>
              </a:rPr>
              <a:t>El diseño para todos se centraba en que edificios, entornos y productos se ajustaran a la personas a través de las investigaciones antropométricas. Pero el enorme impacto de las Nuevas tecnologías ha supuesto un cambio en los profesionales del Diseño. En la actualidad se ofrecen servicios a la Sociedad de la Información con rápidos cambios.</a:t>
            </a:r>
          </a:p>
          <a:p>
            <a:pPr eaLnBrk="1" hangingPunct="1">
              <a:spcBef>
                <a:spcPts val="600"/>
              </a:spcBef>
              <a:spcAft>
                <a:spcPts val="1000"/>
              </a:spcAft>
              <a:buClr>
                <a:srgbClr val="42557F"/>
              </a:buClr>
            </a:pPr>
            <a:r>
              <a:rPr lang="es-ES" altLang="es-ES" sz="2400" b="1" smtClean="0">
                <a:latin typeface="Arial" charset="0"/>
                <a:ea typeface="ＭＳ Ｐゴシック" pitchFamily="34" charset="-128"/>
                <a:cs typeface="Arial" charset="0"/>
              </a:rPr>
              <a:t>Nuevas estrategias</a:t>
            </a:r>
          </a:p>
          <a:p>
            <a:pPr eaLnBrk="1" hangingPunct="1">
              <a:spcBef>
                <a:spcPts val="600"/>
              </a:spcBef>
              <a:spcAft>
                <a:spcPts val="1000"/>
              </a:spcAft>
              <a:buClr>
                <a:srgbClr val="42557F"/>
              </a:buClr>
            </a:pPr>
            <a:r>
              <a:rPr lang="es-ES" altLang="es-ES" sz="2400" smtClean="0">
                <a:latin typeface="Arial" charset="0"/>
                <a:ea typeface="ＭＳ Ｐゴシック" pitchFamily="34" charset="-128"/>
                <a:cs typeface="Arial" charset="0"/>
              </a:rPr>
              <a:t>Conell (1997): diseño para todos: </a:t>
            </a:r>
            <a:r>
              <a:rPr lang="es-ES" altLang="es-ES" sz="2400" i="1" smtClean="0">
                <a:latin typeface="Arial" charset="0"/>
                <a:ea typeface="ＭＳ Ｐゴシック" pitchFamily="34" charset="-128"/>
                <a:cs typeface="Arial" charset="0"/>
              </a:rPr>
              <a:t>"el diseño de productos y entornos con el fin de que sean usables por el máximo número de personas posibles, sin necesidad de adaptación o diseño especializado"</a:t>
            </a:r>
          </a:p>
          <a:p>
            <a:pPr eaLnBrk="1" hangingPunct="1">
              <a:lnSpc>
                <a:spcPct val="80000"/>
              </a:lnSpc>
              <a:spcBef>
                <a:spcPts val="600"/>
              </a:spcBef>
              <a:spcAft>
                <a:spcPts val="1000"/>
              </a:spcAft>
              <a:buClr>
                <a:srgbClr val="42557F"/>
              </a:buClr>
            </a:pPr>
            <a:endParaRPr lang="es-ES" altLang="es-ES" sz="2400" b="1" smtClean="0">
              <a:latin typeface="Arial" charset="0"/>
              <a:ea typeface="ＭＳ Ｐゴシック" pitchFamily="34" charset="-128"/>
              <a:cs typeface="Arial" charset="0"/>
            </a:endParaRPr>
          </a:p>
        </p:txBody>
      </p:sp>
      <p:sp>
        <p:nvSpPr>
          <p:cNvPr id="8196"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323850" y="411163"/>
            <a:ext cx="8229600" cy="857250"/>
          </a:xfrm>
        </p:spPr>
        <p:txBody>
          <a:bodyPr/>
          <a:lstStyle/>
          <a:p>
            <a:pPr eaLnBrk="1" hangingPunct="1"/>
            <a:r>
              <a:rPr lang="es-ES" altLang="es-ES" sz="3700" smtClean="0">
                <a:latin typeface="Arial" charset="0"/>
                <a:ea typeface="ＭＳ Ｐゴシック" pitchFamily="34" charset="-128"/>
                <a:cs typeface="Arial" charset="0"/>
              </a:rPr>
              <a:t>Introducción Diseño Universal (III)</a:t>
            </a:r>
            <a:r>
              <a:rPr lang="es-ES" altLang="es-ES" smtClean="0">
                <a:latin typeface="Arial" charset="0"/>
                <a:ea typeface="ＭＳ Ｐゴシック" pitchFamily="34" charset="-128"/>
                <a:cs typeface="Arial" charset="0"/>
              </a:rPr>
              <a:t/>
            </a:r>
            <a:br>
              <a:rPr lang="es-ES" altLang="es-ES" smtClean="0">
                <a:latin typeface="Arial" charset="0"/>
                <a:ea typeface="ＭＳ Ｐゴシック" pitchFamily="34" charset="-128"/>
                <a:cs typeface="Arial" charset="0"/>
              </a:rPr>
            </a:br>
            <a:endParaRPr lang="es-ES" altLang="es-ES" smtClean="0">
              <a:latin typeface="Arial" charset="0"/>
              <a:ea typeface="ＭＳ Ｐゴシック" pitchFamily="34" charset="-128"/>
              <a:cs typeface="Arial" charset="0"/>
            </a:endParaRPr>
          </a:p>
        </p:txBody>
      </p:sp>
      <p:sp>
        <p:nvSpPr>
          <p:cNvPr id="9219" name="2 Marcador de contenido"/>
          <p:cNvSpPr>
            <a:spLocks noGrp="1"/>
          </p:cNvSpPr>
          <p:nvPr>
            <p:ph idx="1"/>
          </p:nvPr>
        </p:nvSpPr>
        <p:spPr>
          <a:xfrm>
            <a:off x="457200" y="1357313"/>
            <a:ext cx="8229600" cy="4929187"/>
          </a:xfrm>
        </p:spPr>
        <p:txBody>
          <a:bodyPr/>
          <a:lstStyle/>
          <a:p>
            <a:pPr eaLnBrk="1" hangingPunct="1">
              <a:spcBef>
                <a:spcPct val="40000"/>
              </a:spcBef>
              <a:spcAft>
                <a:spcPct val="40000"/>
              </a:spcAft>
              <a:buClr>
                <a:srgbClr val="42557F"/>
              </a:buClr>
            </a:pPr>
            <a:r>
              <a:rPr lang="es-ES" altLang="es-ES" sz="2400" smtClean="0">
                <a:latin typeface="Arial" charset="0"/>
                <a:ea typeface="ＭＳ Ｐゴシック" pitchFamily="34" charset="-128"/>
                <a:cs typeface="Arial" charset="0"/>
              </a:rPr>
              <a:t>Newell y Gregor (2000): </a:t>
            </a:r>
            <a:r>
              <a:rPr lang="es-ES" altLang="es-ES" sz="2400" i="1" smtClean="0">
                <a:latin typeface="Arial" charset="0"/>
                <a:ea typeface="ＭＳ Ｐゴシック" pitchFamily="34" charset="-128"/>
                <a:cs typeface="Arial" charset="0"/>
              </a:rPr>
              <a:t>"proporcionar acceso a personas con cierto tipo de discapacidad puede hacer el producto significativamente más difícil de usar por personas sin discapacidad, y con frecuencia imposible de usar por personas con diferente tipo de discapacidad" </a:t>
            </a:r>
          </a:p>
          <a:p>
            <a:pPr eaLnBrk="1" hangingPunct="1">
              <a:spcBef>
                <a:spcPct val="40000"/>
              </a:spcBef>
              <a:spcAft>
                <a:spcPct val="40000"/>
              </a:spcAft>
              <a:buClr>
                <a:srgbClr val="42557F"/>
              </a:buClr>
            </a:pPr>
            <a:r>
              <a:rPr lang="es-ES" altLang="es-ES" sz="2400" smtClean="0">
                <a:latin typeface="Arial" charset="0"/>
                <a:ea typeface="ＭＳ Ｐゴシック" pitchFamily="34" charset="-128"/>
                <a:cs typeface="Arial" charset="0"/>
              </a:rPr>
              <a:t>Nielsen (1999; 2003) pone en duda que en sitios Web un diseño único sea la decisión óptima para acabar con las barreras de accesibilidad, ya que resultaría más eficaz la adaptación dinámica del interfaz al usuario según sus propias necesidades y características.</a:t>
            </a:r>
          </a:p>
        </p:txBody>
      </p:sp>
      <p:sp>
        <p:nvSpPr>
          <p:cNvPr id="9220"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395288" y="339725"/>
            <a:ext cx="8229600" cy="857250"/>
          </a:xfrm>
        </p:spPr>
        <p:txBody>
          <a:bodyPr/>
          <a:lstStyle/>
          <a:p>
            <a:pPr eaLnBrk="1" hangingPunct="1"/>
            <a:r>
              <a:rPr lang="es-ES" altLang="es-ES" sz="3700" smtClean="0">
                <a:latin typeface="Arial" charset="0"/>
                <a:ea typeface="ＭＳ Ｐゴシック" pitchFamily="34" charset="-128"/>
                <a:cs typeface="Arial" charset="0"/>
              </a:rPr>
              <a:t>Introducción Diseño Universal (IV)</a:t>
            </a:r>
            <a:r>
              <a:rPr lang="es-ES" altLang="es-ES" smtClean="0">
                <a:latin typeface="Arial" charset="0"/>
                <a:ea typeface="ＭＳ Ｐゴシック" pitchFamily="34" charset="-128"/>
                <a:cs typeface="Arial" charset="0"/>
              </a:rPr>
              <a:t/>
            </a:r>
            <a:br>
              <a:rPr lang="es-ES" altLang="es-ES" smtClean="0">
                <a:latin typeface="Arial" charset="0"/>
                <a:ea typeface="ＭＳ Ｐゴシック" pitchFamily="34" charset="-128"/>
                <a:cs typeface="Arial" charset="0"/>
              </a:rPr>
            </a:br>
            <a:endParaRPr lang="es-ES" altLang="es-ES" smtClean="0">
              <a:latin typeface="Arial" charset="0"/>
              <a:ea typeface="ＭＳ Ｐゴシック" pitchFamily="34" charset="-128"/>
              <a:cs typeface="Arial" charset="0"/>
            </a:endParaRPr>
          </a:p>
        </p:txBody>
      </p:sp>
      <p:sp>
        <p:nvSpPr>
          <p:cNvPr id="8195" name="2 Marcador de contenido"/>
          <p:cNvSpPr>
            <a:spLocks noGrp="1"/>
          </p:cNvSpPr>
          <p:nvPr>
            <p:ph idx="1"/>
          </p:nvPr>
        </p:nvSpPr>
        <p:spPr>
          <a:xfrm>
            <a:off x="457200" y="1357313"/>
            <a:ext cx="8229600" cy="4929187"/>
          </a:xfrm>
        </p:spPr>
        <p:txBody>
          <a:bodyPr/>
          <a:lstStyle/>
          <a:p>
            <a:pPr eaLnBrk="1" hangingPunct="1">
              <a:spcBef>
                <a:spcPts val="400"/>
              </a:spcBef>
              <a:spcAft>
                <a:spcPts val="400"/>
              </a:spcAft>
              <a:buClr>
                <a:srgbClr val="42557F"/>
              </a:buClr>
              <a:defRPr/>
            </a:pPr>
            <a:r>
              <a:rPr lang="es-ES" altLang="es-ES" sz="2350" dirty="0">
                <a:latin typeface="Arial" charset="0"/>
                <a:ea typeface="ＭＳ Ｐゴシック" pitchFamily="34" charset="-128"/>
                <a:cs typeface="Arial" charset="0"/>
              </a:rPr>
              <a:t>Esto tecnológicamente a día de hoy es viable, como demuestra </a:t>
            </a:r>
            <a:r>
              <a:rPr lang="es-ES" altLang="es-ES" sz="2350" dirty="0" err="1">
                <a:latin typeface="Arial" charset="0"/>
                <a:ea typeface="ＭＳ Ｐゴシック" pitchFamily="34" charset="-128"/>
                <a:cs typeface="Arial" charset="0"/>
              </a:rPr>
              <a:t>Perlman</a:t>
            </a:r>
            <a:r>
              <a:rPr lang="es-ES" altLang="es-ES" sz="2350" dirty="0">
                <a:latin typeface="Arial" charset="0"/>
                <a:ea typeface="ＭＳ Ｐゴシック" pitchFamily="34" charset="-128"/>
                <a:cs typeface="Arial" charset="0"/>
              </a:rPr>
              <a:t> (2000) en la implementación de una interfaz de usuario </a:t>
            </a:r>
            <a:r>
              <a:rPr lang="es-ES" altLang="es-ES" sz="2350" dirty="0" err="1">
                <a:latin typeface="Arial" charset="0"/>
                <a:ea typeface="ＭＳ Ｐゴシック" pitchFamily="34" charset="-128"/>
                <a:cs typeface="Arial" charset="0"/>
              </a:rPr>
              <a:t>multi</a:t>
            </a:r>
            <a:r>
              <a:rPr lang="es-ES" altLang="es-ES" sz="2350" dirty="0">
                <a:latin typeface="Arial" charset="0"/>
                <a:ea typeface="ＭＳ Ｐゴシック" pitchFamily="34" charset="-128"/>
                <a:cs typeface="Arial" charset="0"/>
              </a:rPr>
              <a:t>-plataforma, </a:t>
            </a:r>
            <a:r>
              <a:rPr lang="es-ES" altLang="es-ES" sz="2350" dirty="0" err="1">
                <a:latin typeface="Arial" charset="0"/>
                <a:ea typeface="ＭＳ Ｐゴシック" pitchFamily="34" charset="-128"/>
                <a:cs typeface="Arial" charset="0"/>
              </a:rPr>
              <a:t>multi</a:t>
            </a:r>
            <a:r>
              <a:rPr lang="es-ES" altLang="es-ES" sz="2350" dirty="0">
                <a:latin typeface="Arial" charset="0"/>
                <a:ea typeface="ＭＳ Ｐゴシック" pitchFamily="34" charset="-128"/>
                <a:cs typeface="Arial" charset="0"/>
              </a:rPr>
              <a:t>-idioma y adaptable dinámicamente a los requerimientos de los usuarios</a:t>
            </a:r>
            <a:r>
              <a:rPr lang="es-ES" altLang="es-ES" sz="2350" dirty="0" smtClean="0">
                <a:latin typeface="Arial" charset="0"/>
                <a:ea typeface="ＭＳ Ｐゴシック" pitchFamily="34" charset="-128"/>
                <a:cs typeface="Arial" charset="0"/>
              </a:rPr>
              <a:t>.</a:t>
            </a:r>
          </a:p>
          <a:p>
            <a:pPr eaLnBrk="1" hangingPunct="1">
              <a:spcBef>
                <a:spcPts val="400"/>
              </a:spcBef>
              <a:spcAft>
                <a:spcPts val="400"/>
              </a:spcAft>
              <a:buClr>
                <a:srgbClr val="42557F"/>
              </a:buClr>
              <a:defRPr/>
            </a:pPr>
            <a:r>
              <a:rPr lang="es-ES" altLang="es-ES" sz="2350" dirty="0" smtClean="0">
                <a:latin typeface="Arial" charset="0"/>
                <a:ea typeface="ＭＳ Ｐゴシック" pitchFamily="34" charset="-128"/>
                <a:cs typeface="Arial" charset="0"/>
              </a:rPr>
              <a:t>Stephanidis (2001) resuelve esta discusión aclarando que el concepto de Diseño Universal no implica necesariamente que un único diseño deba ser adecuado para todos los usuarios, sino que debe ser entendido como una nueva "filosofía" de diseño que intenta satisfacer las necesidades de acceso del mayor número de usuarios posibles. </a:t>
            </a:r>
          </a:p>
          <a:p>
            <a:pPr eaLnBrk="1" hangingPunct="1">
              <a:spcBef>
                <a:spcPts val="400"/>
              </a:spcBef>
              <a:spcAft>
                <a:spcPts val="400"/>
              </a:spcAft>
              <a:buClr>
                <a:srgbClr val="42557F"/>
              </a:buClr>
              <a:defRPr/>
            </a:pPr>
            <a:r>
              <a:rPr lang="es-ES" altLang="es-ES" sz="2350" dirty="0" smtClean="0">
                <a:latin typeface="Arial" charset="0"/>
                <a:ea typeface="ＭＳ Ｐゴシック" pitchFamily="34" charset="-128"/>
                <a:cs typeface="Arial" charset="0"/>
              </a:rPr>
              <a:t>…más aproximaciones.</a:t>
            </a:r>
          </a:p>
          <a:p>
            <a:pPr eaLnBrk="1" hangingPunct="1">
              <a:buClr>
                <a:srgbClr val="42557F"/>
              </a:buClr>
              <a:defRPr/>
            </a:pPr>
            <a:endParaRPr lang="es-ES" altLang="es-ES" sz="2400" dirty="0" smtClean="0">
              <a:latin typeface="Arial" charset="0"/>
              <a:ea typeface="ＭＳ Ｐゴシック" pitchFamily="34" charset="-128"/>
              <a:cs typeface="Arial" charset="0"/>
            </a:endParaRPr>
          </a:p>
        </p:txBody>
      </p:sp>
      <p:sp>
        <p:nvSpPr>
          <p:cNvPr id="10244" name="3 Marcador de pie de página"/>
          <p:cNvSpPr>
            <a:spLocks noGrp="1"/>
          </p:cNvSpPr>
          <p:nvPr>
            <p:ph type="ftr" sz="quarter" idx="10"/>
          </p:nvPr>
        </p:nvSpPr>
        <p:spPr bwMode="auto">
          <a:xfrm>
            <a:off x="468313" y="6400800"/>
            <a:ext cx="8351837"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457200" y="339725"/>
            <a:ext cx="8229600" cy="857250"/>
          </a:xfrm>
        </p:spPr>
        <p:txBody>
          <a:bodyPr/>
          <a:lstStyle/>
          <a:p>
            <a:pPr eaLnBrk="1" hangingPunct="1"/>
            <a:r>
              <a:rPr lang="es-ES" altLang="es-ES" sz="3700" smtClean="0">
                <a:latin typeface="Arial" charset="0"/>
                <a:ea typeface="ＭＳ Ｐゴシック" pitchFamily="34" charset="-128"/>
                <a:cs typeface="Arial" charset="0"/>
              </a:rPr>
              <a:t>Introducción Diseño Universal (V)</a:t>
            </a:r>
            <a:r>
              <a:rPr lang="es-ES" altLang="es-ES" smtClean="0">
                <a:latin typeface="Arial" charset="0"/>
                <a:ea typeface="ＭＳ Ｐゴシック" pitchFamily="34" charset="-128"/>
                <a:cs typeface="Arial" charset="0"/>
              </a:rPr>
              <a:t/>
            </a:r>
            <a:br>
              <a:rPr lang="es-ES" altLang="es-ES" smtClean="0">
                <a:latin typeface="Arial" charset="0"/>
                <a:ea typeface="ＭＳ Ｐゴシック" pitchFamily="34" charset="-128"/>
                <a:cs typeface="Arial" charset="0"/>
              </a:rPr>
            </a:br>
            <a:endParaRPr lang="es-ES" altLang="es-ES" smtClean="0">
              <a:latin typeface="Arial" charset="0"/>
              <a:ea typeface="ＭＳ Ｐゴシック" pitchFamily="34" charset="-128"/>
              <a:cs typeface="Arial" charset="0"/>
            </a:endParaRPr>
          </a:p>
        </p:txBody>
      </p:sp>
      <p:sp>
        <p:nvSpPr>
          <p:cNvPr id="11267" name="2 Marcador de contenido"/>
          <p:cNvSpPr>
            <a:spLocks noGrp="1"/>
          </p:cNvSpPr>
          <p:nvPr>
            <p:ph idx="1"/>
          </p:nvPr>
        </p:nvSpPr>
        <p:spPr>
          <a:xfrm>
            <a:off x="457200" y="1357313"/>
            <a:ext cx="8229600" cy="4929187"/>
          </a:xfrm>
        </p:spPr>
        <p:txBody>
          <a:bodyPr/>
          <a:lstStyle/>
          <a:p>
            <a:pPr eaLnBrk="1" hangingPunct="1">
              <a:lnSpc>
                <a:spcPct val="80000"/>
              </a:lnSpc>
              <a:spcBef>
                <a:spcPct val="40000"/>
              </a:spcBef>
              <a:spcAft>
                <a:spcPct val="40000"/>
              </a:spcAft>
              <a:buClr>
                <a:srgbClr val="42557F"/>
              </a:buClr>
            </a:pPr>
            <a:r>
              <a:rPr lang="es-ES" altLang="es-ES" smtClean="0">
                <a:latin typeface="Arial" charset="0"/>
                <a:ea typeface="ＭＳ Ｐゴシック" pitchFamily="34" charset="-128"/>
                <a:cs typeface="Arial" charset="0"/>
              </a:rPr>
              <a:t>Es decir, que el término Diseño Universal debe ser interpretado como el esfuerzo de diseñar productos para que sean accesibles por el mayor número posible de usuarios, y no como la imposición de que esto se deba conseguir a través de un único diseño final.</a:t>
            </a:r>
          </a:p>
          <a:p>
            <a:pPr eaLnBrk="1" hangingPunct="1">
              <a:lnSpc>
                <a:spcPct val="80000"/>
              </a:lnSpc>
              <a:spcBef>
                <a:spcPct val="40000"/>
              </a:spcBef>
              <a:spcAft>
                <a:spcPct val="40000"/>
              </a:spcAft>
              <a:buClr>
                <a:srgbClr val="42557F"/>
              </a:buClr>
            </a:pPr>
            <a:r>
              <a:rPr lang="es-ES" altLang="es-ES" smtClean="0">
                <a:latin typeface="Arial" charset="0"/>
                <a:ea typeface="ＭＳ Ｐゴシック" pitchFamily="34" charset="-128"/>
                <a:cs typeface="Arial" charset="0"/>
              </a:rPr>
              <a:t>Diseño Accesible, no tiene porque conllevar un diseño universal.</a:t>
            </a:r>
          </a:p>
          <a:p>
            <a:pPr eaLnBrk="1" hangingPunct="1">
              <a:lnSpc>
                <a:spcPct val="80000"/>
              </a:lnSpc>
              <a:spcBef>
                <a:spcPct val="40000"/>
              </a:spcBef>
              <a:spcAft>
                <a:spcPct val="40000"/>
              </a:spcAft>
              <a:buClr>
                <a:srgbClr val="42557F"/>
              </a:buClr>
            </a:pPr>
            <a:r>
              <a:rPr lang="es-ES" altLang="es-ES" smtClean="0">
                <a:latin typeface="Arial" charset="0"/>
                <a:ea typeface="ＭＳ Ｐゴシック" pitchFamily="34" charset="-128"/>
                <a:cs typeface="Arial" charset="0"/>
              </a:rPr>
              <a:t>Diseño Universal, sí conlleva un diseño accesible</a:t>
            </a:r>
          </a:p>
          <a:p>
            <a:pPr eaLnBrk="1" hangingPunct="1">
              <a:lnSpc>
                <a:spcPct val="80000"/>
              </a:lnSpc>
              <a:buClr>
                <a:srgbClr val="42557F"/>
              </a:buClr>
            </a:pPr>
            <a:endParaRPr lang="es-ES" altLang="es-ES" smtClean="0">
              <a:latin typeface="Arial" charset="0"/>
              <a:ea typeface="ＭＳ Ｐゴシック" pitchFamily="34" charset="-128"/>
              <a:cs typeface="Arial" charset="0"/>
            </a:endParaRPr>
          </a:p>
        </p:txBody>
      </p:sp>
      <p:sp>
        <p:nvSpPr>
          <p:cNvPr id="11268"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339725"/>
            <a:ext cx="8229600" cy="857250"/>
          </a:xfrm>
        </p:spPr>
        <p:txBody>
          <a:bodyPr/>
          <a:lstStyle/>
          <a:p>
            <a:pPr eaLnBrk="1" hangingPunct="1"/>
            <a:r>
              <a:rPr lang="es-ES" altLang="es-ES" smtClean="0">
                <a:latin typeface="Arial" charset="0"/>
                <a:ea typeface="ＭＳ Ｐゴシック" pitchFamily="34" charset="-128"/>
                <a:cs typeface="Arial" charset="0"/>
              </a:rPr>
              <a:t>Principios de Diseño Universal (I)</a:t>
            </a:r>
          </a:p>
        </p:txBody>
      </p:sp>
      <p:sp>
        <p:nvSpPr>
          <p:cNvPr id="12291" name="2 Marcador de contenido"/>
          <p:cNvSpPr>
            <a:spLocks noGrp="1"/>
          </p:cNvSpPr>
          <p:nvPr>
            <p:ph idx="1"/>
          </p:nvPr>
        </p:nvSpPr>
        <p:spPr>
          <a:xfrm>
            <a:off x="457200" y="1357313"/>
            <a:ext cx="8229600" cy="4929187"/>
          </a:xfrm>
        </p:spPr>
        <p:txBody>
          <a:bodyPr/>
          <a:lstStyle/>
          <a:p>
            <a:pPr eaLnBrk="1" hangingPunct="1">
              <a:lnSpc>
                <a:spcPct val="90000"/>
              </a:lnSpc>
              <a:buClr>
                <a:srgbClr val="42557F"/>
              </a:buClr>
            </a:pPr>
            <a:r>
              <a:rPr lang="es-ES" altLang="es-ES" sz="2400" smtClean="0">
                <a:latin typeface="Arial" charset="0"/>
                <a:ea typeface="ＭＳ Ｐゴシック" pitchFamily="34" charset="-128"/>
                <a:cs typeface="Arial" charset="0"/>
              </a:rPr>
              <a:t>Estos principios ofrecen a los diseñadores una guía para integrar mejor las características que resuelven las necesidades de tantos usuarios como sea posible </a:t>
            </a:r>
          </a:p>
          <a:p>
            <a:pPr lvl="1" eaLnBrk="1" hangingPunct="1">
              <a:lnSpc>
                <a:spcPct val="90000"/>
              </a:lnSpc>
              <a:buClr>
                <a:srgbClr val="6E84B4"/>
              </a:buClr>
            </a:pPr>
            <a:r>
              <a:rPr lang="es-ES" altLang="es-ES" sz="2000" smtClean="0">
                <a:latin typeface="Arial" charset="0"/>
                <a:ea typeface="ＭＳ Ｐゴシック" pitchFamily="34" charset="-128"/>
                <a:cs typeface="Arial" charset="0"/>
              </a:rPr>
              <a:t>Principio 1: Uso Equitativo</a:t>
            </a:r>
          </a:p>
          <a:p>
            <a:pPr lvl="1" eaLnBrk="1" hangingPunct="1">
              <a:lnSpc>
                <a:spcPct val="90000"/>
              </a:lnSpc>
              <a:buClr>
                <a:srgbClr val="6E84B4"/>
              </a:buClr>
            </a:pPr>
            <a:r>
              <a:rPr lang="es-ES" altLang="es-ES" sz="2000" smtClean="0">
                <a:latin typeface="Arial" charset="0"/>
                <a:ea typeface="ＭＳ Ｐゴシック" pitchFamily="34" charset="-128"/>
                <a:cs typeface="Arial" charset="0"/>
              </a:rPr>
              <a:t>Principio 2: Flexibilidad en el Uso</a:t>
            </a:r>
          </a:p>
          <a:p>
            <a:pPr lvl="1" eaLnBrk="1" hangingPunct="1">
              <a:lnSpc>
                <a:spcPct val="90000"/>
              </a:lnSpc>
              <a:buClr>
                <a:srgbClr val="6E84B4"/>
              </a:buClr>
            </a:pPr>
            <a:r>
              <a:rPr lang="es-ES" altLang="es-ES" sz="2000" smtClean="0">
                <a:latin typeface="Arial" charset="0"/>
                <a:ea typeface="ＭＳ Ｐゴシック" pitchFamily="34" charset="-128"/>
                <a:cs typeface="Arial" charset="0"/>
              </a:rPr>
              <a:t>Principio 3: Uso Simple e Intuitivo</a:t>
            </a:r>
          </a:p>
          <a:p>
            <a:pPr lvl="1" eaLnBrk="1" hangingPunct="1">
              <a:lnSpc>
                <a:spcPct val="90000"/>
              </a:lnSpc>
              <a:buClr>
                <a:srgbClr val="6E84B4"/>
              </a:buClr>
            </a:pPr>
            <a:r>
              <a:rPr lang="es-ES" altLang="es-ES" sz="2000" smtClean="0">
                <a:latin typeface="Arial" charset="0"/>
                <a:ea typeface="ＭＳ Ｐゴシック" pitchFamily="34" charset="-128"/>
                <a:cs typeface="Arial" charset="0"/>
              </a:rPr>
              <a:t>Principio 4: Información Perceptible</a:t>
            </a:r>
          </a:p>
          <a:p>
            <a:pPr lvl="1" eaLnBrk="1" hangingPunct="1">
              <a:lnSpc>
                <a:spcPct val="90000"/>
              </a:lnSpc>
              <a:buClr>
                <a:srgbClr val="6E84B4"/>
              </a:buClr>
            </a:pPr>
            <a:r>
              <a:rPr lang="es-ES" altLang="es-ES" sz="2000" smtClean="0">
                <a:latin typeface="Arial" charset="0"/>
                <a:ea typeface="ＭＳ Ｐゴシック" pitchFamily="34" charset="-128"/>
                <a:cs typeface="Arial" charset="0"/>
              </a:rPr>
              <a:t>Principio 5: Tolerancia al Error</a:t>
            </a:r>
          </a:p>
          <a:p>
            <a:pPr lvl="1" eaLnBrk="1" hangingPunct="1">
              <a:lnSpc>
                <a:spcPct val="90000"/>
              </a:lnSpc>
              <a:buClr>
                <a:srgbClr val="6E84B4"/>
              </a:buClr>
            </a:pPr>
            <a:r>
              <a:rPr lang="es-ES" altLang="es-ES" sz="2000" smtClean="0">
                <a:latin typeface="Arial" charset="0"/>
                <a:ea typeface="ＭＳ Ｐゴシック" pitchFamily="34" charset="-128"/>
                <a:cs typeface="Arial" charset="0"/>
              </a:rPr>
              <a:t>Principio 6: Esfuerzo Físico Bajo</a:t>
            </a:r>
          </a:p>
          <a:p>
            <a:pPr lvl="1" eaLnBrk="1" hangingPunct="1">
              <a:lnSpc>
                <a:spcPct val="90000"/>
              </a:lnSpc>
              <a:buClr>
                <a:srgbClr val="6E84B4"/>
              </a:buClr>
            </a:pPr>
            <a:r>
              <a:rPr lang="es-ES" altLang="es-ES" sz="2000" smtClean="0">
                <a:latin typeface="Arial" charset="0"/>
                <a:ea typeface="ＭＳ Ｐゴシック" pitchFamily="34" charset="-128"/>
                <a:cs typeface="Arial" charset="0"/>
              </a:rPr>
              <a:t>Principio 7: Tamaño y Espacio para el Acceso y el Uso</a:t>
            </a:r>
            <a:endParaRPr lang="es-ES" altLang="es-ES" sz="2000" smtClean="0">
              <a:latin typeface="Arial" charset="0"/>
              <a:ea typeface="ＭＳ Ｐゴシック" pitchFamily="34" charset="-128"/>
              <a:cs typeface="Arial" charset="0"/>
              <a:hlinkClick r:id="rId3"/>
            </a:endParaRPr>
          </a:p>
        </p:txBody>
      </p:sp>
      <p:sp>
        <p:nvSpPr>
          <p:cNvPr id="12292" name="3 Marcador de pie de página"/>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44583"/>
              </a:buClr>
              <a:buSzPct val="130000"/>
              <a:buFont typeface="Wingdings" pitchFamily="2" charset="2"/>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Clr>
                <a:srgbClr val="244583"/>
              </a:buClr>
              <a:buFont typeface="Arial" charset="0"/>
              <a:buChar char="»"/>
              <a:defRPr sz="20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rgbClr val="244583"/>
              </a:buClr>
              <a:buFont typeface="Arial" charset="0"/>
              <a:buChar char="»"/>
              <a:defRPr sz="2000">
                <a:solidFill>
                  <a:schemeClr val="tx1"/>
                </a:solidFill>
                <a:latin typeface="Arial" charset="0"/>
                <a:ea typeface="ＭＳ Ｐゴシック" pitchFamily="34" charset="-128"/>
                <a:cs typeface="Arial" charset="0"/>
              </a:defRPr>
            </a:lvl9pPr>
          </a:lstStyle>
          <a:p>
            <a:pPr eaLnBrk="1" hangingPunct="1">
              <a:spcBef>
                <a:spcPct val="0"/>
              </a:spcBef>
              <a:buClrTx/>
              <a:buSzTx/>
              <a:buFontTx/>
              <a:buNone/>
            </a:pPr>
            <a:r>
              <a:rPr lang="es-ES" altLang="es-ES" sz="1100" smtClean="0">
                <a:solidFill>
                  <a:srgbClr val="595959"/>
                </a:solidFill>
              </a:rPr>
              <a:t>Asignatura OCW-UC3M:  “Evitando la barreras de accesibilidad en la Sociedad de la Información", </a:t>
            </a:r>
          </a:p>
          <a:p>
            <a:pPr eaLnBrk="1" hangingPunct="1">
              <a:spcBef>
                <a:spcPct val="0"/>
              </a:spcBef>
              <a:buClrTx/>
              <a:buSzTx/>
              <a:buFontTx/>
              <a:buNone/>
            </a:pPr>
            <a:r>
              <a:rPr lang="es-ES" altLang="es-ES" sz="1100" smtClean="0">
                <a:solidFill>
                  <a:srgbClr val="595959"/>
                </a:solidFill>
              </a:rPr>
              <a:t>Lourdes Moreno y Paloma Martínez, Grupo Labda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0000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7014</TotalTime>
  <Words>3623</Words>
  <Application>Microsoft Office PowerPoint</Application>
  <PresentationFormat>Presentación en pantalla (4:3)</PresentationFormat>
  <Paragraphs>355</Paragraphs>
  <Slides>27</Slides>
  <Notes>27</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 Tema 2: Diseño Universal </vt:lpstr>
      <vt:lpstr>Diapositiva con imagen</vt:lpstr>
      <vt:lpstr>Objetivos</vt:lpstr>
      <vt:lpstr>Introducción Diseño Universal (I) </vt:lpstr>
      <vt:lpstr>Introducción Diseño Universal (II) </vt:lpstr>
      <vt:lpstr>Introducción Diseño Universal (III) </vt:lpstr>
      <vt:lpstr>Introducción Diseño Universal (IV) </vt:lpstr>
      <vt:lpstr>Introducción Diseño Universal (V) </vt:lpstr>
      <vt:lpstr>Principios de Diseño Universal (I)</vt:lpstr>
      <vt:lpstr>Principios de Diseño Universal (II)</vt:lpstr>
      <vt:lpstr>Principios de Diseño Universal 1er Principio: Uso equiparable (I) </vt:lpstr>
      <vt:lpstr>Principios de Diseño Universal 1er Principio: Uso equiparable (II)</vt:lpstr>
      <vt:lpstr>Principios de Diseño Universal 2º Principio: Uso flexible (I)</vt:lpstr>
      <vt:lpstr>Principios de Diseño Universal 2º Principio: Uso flexible (II)</vt:lpstr>
      <vt:lpstr>Principios de Diseño Universal 3º Principio: Simple e intuitivo (I)</vt:lpstr>
      <vt:lpstr>Principios de Diseño Universal 3º Principio: Simple e intuitivo (II)</vt:lpstr>
      <vt:lpstr>Principios de Diseño Universal 4º Principio: Información perceptible (I)</vt:lpstr>
      <vt:lpstr>Principios de Diseño Universal 4º Principio: Información perceptible (II) </vt:lpstr>
      <vt:lpstr>Principios de Diseño Universal 5º Principio: Con tolerancia al error (I)</vt:lpstr>
      <vt:lpstr>Principios de Diseño Universal 5º Principio: Con tolerancia al error (II)</vt:lpstr>
      <vt:lpstr>Principios de Diseño Universal 6º Principio: Que exija poco esfuerzo físico (I)</vt:lpstr>
      <vt:lpstr>Principios de Diseño Universal 6º Principio: Que exija poco esfuerzo físico (II)</vt:lpstr>
      <vt:lpstr>Principios de Diseño Universal 7º Principio: Tamaño y espacio para el acceso y uso (I) </vt:lpstr>
      <vt:lpstr>Principios de Diseño Universal 7º Principio: Tamaño y espacio para el acceso y uso (II) </vt:lpstr>
      <vt:lpstr>Actividad 2</vt:lpstr>
      <vt:lpstr>Referencias</vt:lpstr>
      <vt:lpstr> Tema 2: Diseño Universal (final de presentación)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2: Diseño Universal</dc:title>
  <dc:subject>- Asignatura Evitando la barreras de accesibilidad en la Sociedad de la Información</dc:subject>
  <dc:creator>Lourdes Moreno López (Universidad Carlos III de Madrid)</dc:creator>
  <cp:keywords>Diseño Universal, Principios de diseño universal, Accesiblidad</cp:keywords>
  <dc:description>OpenCourseWare de la Universidad Carlos III de Madrid</dc:description>
  <cp:lastModifiedBy>Yolanda</cp:lastModifiedBy>
  <cp:revision>771</cp:revision>
  <dcterms:created xsi:type="dcterms:W3CDTF">2010-10-27T17:55:10Z</dcterms:created>
  <dcterms:modified xsi:type="dcterms:W3CDTF">2014-12-22T11:45:23Z</dcterms:modified>
</cp:coreProperties>
</file>