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583" r:id="rId3"/>
    <p:sldId id="586" r:id="rId4"/>
    <p:sldId id="587" r:id="rId5"/>
    <p:sldId id="588" r:id="rId6"/>
    <p:sldId id="589" r:id="rId7"/>
    <p:sldId id="590" r:id="rId8"/>
    <p:sldId id="591" r:id="rId9"/>
    <p:sldId id="592" r:id="rId10"/>
    <p:sldId id="593" r:id="rId11"/>
    <p:sldId id="594" r:id="rId12"/>
    <p:sldId id="485" r:id="rId13"/>
    <p:sldId id="486" r:id="rId14"/>
    <p:sldId id="487" r:id="rId15"/>
    <p:sldId id="567" r:id="rId16"/>
    <p:sldId id="568" r:id="rId17"/>
    <p:sldId id="570" r:id="rId18"/>
    <p:sldId id="571" r:id="rId19"/>
    <p:sldId id="569" r:id="rId20"/>
    <p:sldId id="572" r:id="rId21"/>
    <p:sldId id="573" r:id="rId22"/>
    <p:sldId id="574" r:id="rId23"/>
    <p:sldId id="575" r:id="rId24"/>
    <p:sldId id="576" r:id="rId25"/>
    <p:sldId id="577" r:id="rId26"/>
    <p:sldId id="578" r:id="rId27"/>
    <p:sldId id="579" r:id="rId28"/>
    <p:sldId id="580" r:id="rId29"/>
    <p:sldId id="581" r:id="rId30"/>
    <p:sldId id="582" r:id="rId31"/>
    <p:sldId id="488" r:id="rId32"/>
    <p:sldId id="584" r:id="rId33"/>
    <p:sldId id="585" r:id="rId34"/>
  </p:sldIdLst>
  <p:sldSz cx="9144000" cy="6858000" type="screen4x3"/>
  <p:notesSz cx="7099300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92352E"/>
    <a:srgbClr val="8045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79" autoAdjust="0"/>
    <p:restoredTop sz="76691" autoAdjust="0"/>
  </p:normalViewPr>
  <p:slideViewPr>
    <p:cSldViewPr showGuides="1">
      <p:cViewPr>
        <p:scale>
          <a:sx n="60" d="100"/>
          <a:sy n="60" d="100"/>
        </p:scale>
        <p:origin x="-1740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-2838" y="-72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wrap="square" lIns="94576" tIns="47288" rIns="94576" bIns="4728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5" charset="0"/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wrap="square" lIns="94576" tIns="47288" rIns="94576" bIns="4728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AD7ED17-6E95-4B0F-A915-4498715210BF}" type="datetime1">
              <a:rPr lang="es-ES"/>
              <a:pPr>
                <a:defRPr/>
              </a:pPr>
              <a:t>02/12/2014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wrap="square" lIns="94576" tIns="47288" rIns="94576" bIns="4728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5" charset="0"/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1138" y="9720263"/>
            <a:ext cx="3076575" cy="512762"/>
          </a:xfrm>
          <a:prstGeom prst="rect">
            <a:avLst/>
          </a:prstGeom>
        </p:spPr>
        <p:txBody>
          <a:bodyPr vert="horz" wrap="square" lIns="94576" tIns="47288" rIns="94576" bIns="4728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D1E5E24-54A2-4D4D-A156-228805E4408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0150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wrap="square" lIns="98972" tIns="49486" rIns="98972" bIns="49486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-105" charset="0"/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wrap="square" lIns="98972" tIns="49486" rIns="98972" bIns="49486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E6251286-EB4C-4BFB-9B88-42F0E62BAED9}" type="datetime1">
              <a:rPr lang="es-ES"/>
              <a:pPr>
                <a:defRPr/>
              </a:pPr>
              <a:t>02/12/2014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9938"/>
            <a:ext cx="5114925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8972" tIns="49486" rIns="98972" bIns="49486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wrap="square" lIns="98972" tIns="49486" rIns="98972" bIns="49486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 dirty="0" smtClean="0"/>
              <a:t>Haga clic para modificar el estilo de texto del patrón</a:t>
            </a:r>
          </a:p>
          <a:p>
            <a:pPr lvl="1"/>
            <a:r>
              <a:rPr lang="es-ES" noProof="0" dirty="0" smtClean="0"/>
              <a:t>Segundo nivel</a:t>
            </a:r>
          </a:p>
          <a:p>
            <a:pPr lvl="2"/>
            <a:r>
              <a:rPr lang="es-ES" noProof="0" dirty="0" smtClean="0"/>
              <a:t>Tercer nivel</a:t>
            </a:r>
          </a:p>
          <a:p>
            <a:pPr lvl="3"/>
            <a:r>
              <a:rPr lang="es-ES" noProof="0" dirty="0" smtClean="0"/>
              <a:t>Cuarto nivel</a:t>
            </a:r>
          </a:p>
          <a:p>
            <a:pPr lvl="4"/>
            <a:r>
              <a:rPr lang="es-ES" noProof="0" dirty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8972" tIns="49486" rIns="98972" bIns="49486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-105" charset="0"/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8972" tIns="49486" rIns="98972" bIns="49486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34132ECF-E184-42A9-A39B-6259C09A073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61045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105" charset="-128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105" charset="-128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105" charset="-128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105" charset="-128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105" charset="-128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ya.es/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89013" eaLnBrk="1" hangingPunct="1">
              <a:spcBef>
                <a:spcPct val="0"/>
              </a:spcBef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Portada:</a:t>
            </a:r>
          </a:p>
          <a:p>
            <a:pPr defTabSz="989013" eaLnBrk="1" hangingPunct="1">
              <a:spcBef>
                <a:spcPct val="0"/>
              </a:spcBef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Tema 3: Principios de diseño web accesibles</a:t>
            </a:r>
          </a:p>
          <a:p>
            <a:pPr defTabSz="989013" eaLnBrk="1" hangingPunct="1">
              <a:spcBef>
                <a:spcPct val="0"/>
              </a:spcBef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Lourdes Moreno, Paloma Martínez</a:t>
            </a:r>
          </a:p>
          <a:p>
            <a:pPr defTabSz="989013" eaLnBrk="1" hangingPunct="1"/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Universidad Carlos III de Madrid</a:t>
            </a:r>
          </a:p>
          <a:p>
            <a:pPr defTabSz="989013" eaLnBrk="1" hangingPunct="1"/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{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lmoreno,pmf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}@inf.uc3m.es </a:t>
            </a:r>
          </a:p>
          <a:p>
            <a:pPr defTabSz="989013" eaLnBrk="1" hangingPunct="1"/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Asignatura Humanidades</a:t>
            </a:r>
          </a:p>
          <a:p>
            <a:pPr defTabSz="989013" eaLnBrk="1" hangingPunct="1"/>
            <a:r>
              <a:rPr lang="ja-JP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“</a:t>
            </a:r>
            <a:r>
              <a:rPr lang="es-ES" altLang="ja-JP" dirty="0" smtClean="0">
                <a:latin typeface="Arial" charset="0"/>
                <a:ea typeface="ＭＳ Ｐゴシック" pitchFamily="34" charset="-128"/>
                <a:cs typeface="Arial" charset="0"/>
              </a:rPr>
              <a:t>Evitando </a:t>
            </a:r>
            <a:r>
              <a:rPr lang="es-ES" altLang="ja-JP" dirty="0" smtClean="0">
                <a:latin typeface="Arial" charset="0"/>
                <a:ea typeface="ＭＳ Ｐゴシック" pitchFamily="34" charset="-128"/>
                <a:cs typeface="Arial" charset="0"/>
              </a:rPr>
              <a:t>las </a:t>
            </a:r>
            <a:r>
              <a:rPr lang="es-ES" altLang="ja-JP" dirty="0" smtClean="0">
                <a:latin typeface="Arial" charset="0"/>
                <a:ea typeface="ＭＳ Ｐゴシック" pitchFamily="34" charset="-128"/>
                <a:cs typeface="Arial" charset="0"/>
              </a:rPr>
              <a:t>barreras de accesibilidad en la Sociedad de la Información</a:t>
            </a:r>
            <a:r>
              <a:rPr lang="ja-JP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”</a:t>
            </a:r>
            <a:endParaRPr lang="es-ES_tradnl" altLang="ja-JP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defTabSz="989013" eaLnBrk="1" hangingPunct="1"/>
            <a:r>
              <a:rPr lang="es-ES_tradnl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OpenCourseWare</a:t>
            </a: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de la Universidad Carlos III de Madrid </a:t>
            </a:r>
            <a:endParaRPr lang="es-ES_tradnl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defTabSz="989013" eaLnBrk="1" hangingPunct="1"/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Esta obra está bajo una licencia de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Creative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Commons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Reconocimiento-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NoComercial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-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Compartirigual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3.0 España (http://creativecommons.org/licenses/by-nc-sa/3.0/es/deed.es)</a:t>
            </a:r>
            <a:endParaRPr lang="es-ES_tradnl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0" marR="0" indent="0" algn="l" defTabSz="989013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altLang="es-ES" sz="1200" dirty="0" smtClean="0"/>
              <a:t>Logo licencia </a:t>
            </a:r>
            <a:r>
              <a:rPr lang="es-ES" altLang="es-ES" sz="1200" dirty="0" err="1" smtClean="0"/>
              <a:t>Creative</a:t>
            </a:r>
            <a:r>
              <a:rPr lang="es-ES" altLang="es-ES" sz="1200" dirty="0" smtClean="0"/>
              <a:t> </a:t>
            </a:r>
            <a:r>
              <a:rPr lang="es-ES" altLang="es-ES" sz="1200" dirty="0" err="1" smtClean="0"/>
              <a:t>Commons</a:t>
            </a:r>
            <a:r>
              <a:rPr lang="es-ES" altLang="es-ES" sz="1200" dirty="0" smtClean="0"/>
              <a:t> Reconocimiento-</a:t>
            </a:r>
            <a:r>
              <a:rPr lang="es-ES" altLang="es-ES" sz="1200" dirty="0" err="1" smtClean="0"/>
              <a:t>NoComercial</a:t>
            </a:r>
            <a:r>
              <a:rPr lang="es-ES" altLang="es-ES" sz="1200" dirty="0" smtClean="0"/>
              <a:t>-</a:t>
            </a:r>
            <a:r>
              <a:rPr lang="es-ES" altLang="es-ES" sz="1200" dirty="0" err="1" smtClean="0"/>
              <a:t>Compartirigual</a:t>
            </a:r>
            <a:endParaRPr lang="es-ES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defTabSz="989013" eaLnBrk="1" hangingPunct="1">
              <a:spcBef>
                <a:spcPct val="0"/>
              </a:spcBef>
            </a:pPr>
            <a:endParaRPr lang="es-ES" altLang="es-ES" sz="1050" dirty="0" smtClean="0">
              <a:solidFill>
                <a:srgbClr val="00009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defTabSz="989013" eaLnBrk="1" hangingPunct="1"/>
            <a:endParaRPr lang="es-ES_tradnl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defTabSz="989013" eaLnBrk="1" hangingPunct="1"/>
            <a:endParaRPr lang="es-ES" altLang="es-ES" sz="1000" dirty="0" smtClean="0">
              <a:solidFill>
                <a:srgbClr val="00009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defTabSz="989013" eaLnBrk="1" hangingPunct="1"/>
            <a:endParaRPr lang="es-ES" altLang="es-ES" sz="1000" dirty="0" smtClean="0">
              <a:solidFill>
                <a:schemeClr val="bg1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defTabSz="989013" eaLnBrk="1" hangingPunct="1"/>
            <a:endParaRPr lang="es-ES" altLang="es-ES" sz="10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defTabSz="989013" eaLnBrk="1" hangingPunct="1">
              <a:spcBef>
                <a:spcPct val="0"/>
              </a:spcBef>
            </a:pPr>
            <a:endParaRPr lang="es-ES_tradnl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419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2932312-2C06-4BB7-9E54-0AA06E23FB5C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Estándares de la Web. HTML (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HyperText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Markup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Language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) (II)</a:t>
            </a:r>
          </a:p>
          <a:p>
            <a:pP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Un documento está formado por elementos: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Títulos, párrafos, listas, tablas, ...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Para delimitar los elementos se utilizan etiquetas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&lt;nombre-etiqueta&gt; elemento &lt;/nombre-etiqueta&gt;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Ejemplo: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&lt;TITLE&gt;Un título&lt;/TITLE&gt;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Estas etiquetas son distintas dependiendo de que elemento se trata y tienen diferentes atributos específicos para cada una de ellas</a:t>
            </a:r>
          </a:p>
        </p:txBody>
      </p:sp>
      <p:sp>
        <p:nvSpPr>
          <p:cNvPr id="440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C19A5D-1A0C-459B-8068-A515F743056E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Estándares de la Web. HTML (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HyperText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Markup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Language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) (III)</a:t>
            </a:r>
          </a:p>
          <a:p>
            <a:pP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Ejemplo: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html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&gt;</a:t>
            </a:r>
          </a:p>
          <a:p>
            <a:pPr lvl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&lt;head&gt;</a:t>
            </a:r>
          </a:p>
          <a:p>
            <a:pPr lvl="2">
              <a:spcBef>
                <a:spcPts val="600"/>
              </a:spcBef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&lt;TITLE&gt;Mi primera página&lt;/TITLE&gt;</a:t>
            </a:r>
          </a:p>
          <a:p>
            <a:pPr lvl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&lt;/head&gt;</a:t>
            </a:r>
          </a:p>
          <a:p>
            <a:pPr lvl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body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&gt;</a:t>
            </a:r>
          </a:p>
          <a:p>
            <a:pPr lvl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……..</a:t>
            </a:r>
          </a:p>
          <a:p>
            <a:pPr lvl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&lt;/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body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&gt;</a:t>
            </a:r>
          </a:p>
          <a:p>
            <a:pPr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&lt;/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html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&gt;</a:t>
            </a:r>
          </a:p>
        </p:txBody>
      </p:sp>
      <p:sp>
        <p:nvSpPr>
          <p:cNvPr id="440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C19A5D-1A0C-459B-8068-A515F743056E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56E54E8-56E3-49BC-9846-7A3A8825CB71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es-ES" altLang="es-ES" sz="1300" smtClean="0">
              <a:latin typeface="Calibri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Estándares de la Web. HTML (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HyperText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Markup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Language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) (IV)</a:t>
            </a:r>
          </a:p>
          <a:p>
            <a:pP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Algunos elementos: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&lt;H1&gt;Encabezado &lt;/H1&gt;</a:t>
            </a:r>
          </a:p>
          <a:p>
            <a:pPr lvl="2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html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&gt;</a:t>
            </a:r>
          </a:p>
          <a:p>
            <a:pPr lvl="2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&lt;head&gt;&lt;TITLE&gt;Titulo&lt;/TITLE&gt;&lt;/head&gt;</a:t>
            </a:r>
          </a:p>
          <a:p>
            <a:pPr lvl="2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body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&gt;</a:t>
            </a:r>
          </a:p>
          <a:p>
            <a:pPr lvl="2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&lt;H1&gt;Titular de primer nivel&lt;/H1&gt;</a:t>
            </a:r>
          </a:p>
          <a:p>
            <a:pPr lvl="2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pt-BR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&lt;H2&gt;Titular de segundo </a:t>
            </a:r>
            <a:r>
              <a:rPr lang="pt-BR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nivel</a:t>
            </a:r>
            <a:r>
              <a:rPr lang="pt-BR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&lt;/H2&gt;</a:t>
            </a:r>
          </a:p>
          <a:p>
            <a:pPr lvl="2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pt-BR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&lt;H3&gt;Titular de </a:t>
            </a:r>
            <a:r>
              <a:rPr lang="pt-BR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tercer</a:t>
            </a:r>
            <a:r>
              <a:rPr lang="pt-BR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pt-BR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nivel</a:t>
            </a:r>
            <a:r>
              <a:rPr lang="pt-BR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&lt;/H3&gt;</a:t>
            </a:r>
            <a:endParaRPr lang="pt-BR" altLang="es-ES" sz="1800" b="1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2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s-ES" altLang="es-ES" sz="1800" dirty="0" smtClean="0">
                <a:latin typeface="Arial" charset="0"/>
                <a:ea typeface="ＭＳ Ｐゴシック" pitchFamily="34" charset="-128"/>
                <a:cs typeface="Arial" charset="0"/>
              </a:rPr>
              <a:t>&lt;/</a:t>
            </a:r>
            <a:r>
              <a:rPr lang="es-ES" altLang="es-ES" sz="1800" dirty="0" err="1" smtClean="0">
                <a:latin typeface="Arial" charset="0"/>
                <a:ea typeface="ＭＳ Ｐゴシック" pitchFamily="34" charset="-128"/>
                <a:cs typeface="Arial" charset="0"/>
              </a:rPr>
              <a:t>body</a:t>
            </a:r>
            <a:r>
              <a:rPr lang="es-ES" altLang="es-ES" sz="1800" dirty="0" smtClean="0">
                <a:latin typeface="Arial" charset="0"/>
                <a:ea typeface="ＭＳ Ｐゴシック" pitchFamily="34" charset="-128"/>
                <a:cs typeface="Arial" charset="0"/>
              </a:rPr>
              <a:t>&gt;</a:t>
            </a:r>
          </a:p>
          <a:p>
            <a:pPr lvl="2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s-ES" altLang="es-ES" sz="1800" dirty="0" smtClean="0">
                <a:latin typeface="Arial" charset="0"/>
                <a:ea typeface="ＭＳ Ｐゴシック" pitchFamily="34" charset="-128"/>
                <a:cs typeface="Arial" charset="0"/>
              </a:rPr>
              <a:t>&lt;/</a:t>
            </a:r>
            <a:r>
              <a:rPr lang="es-ES" altLang="es-ES" sz="1800" dirty="0" err="1" smtClean="0">
                <a:latin typeface="Arial" charset="0"/>
                <a:ea typeface="ＭＳ Ｐゴシック" pitchFamily="34" charset="-128"/>
                <a:cs typeface="Arial" charset="0"/>
              </a:rPr>
              <a:t>html</a:t>
            </a:r>
            <a:endParaRPr lang="es-ES" altLang="es-ES" sz="18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628650" lvl="1" indent="-1714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En la diapositiva se muestra cómo se verían en un navegador web el “Titular de primer nivel”, el “Titular de segundo nivel” y el “Titular de tercer nivel”.</a:t>
            </a:r>
          </a:p>
          <a:p>
            <a:pPr lvl="1"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2C09B36-767E-4E90-BD18-74B5A093CCDD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es-ES" altLang="es-ES" sz="1300" smtClean="0">
              <a:latin typeface="Calibri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Estándares de la Web. HTML (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HyperText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Markup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Language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) (V)</a:t>
            </a:r>
          </a:p>
          <a:p>
            <a:pP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Algunos elementos: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Enlaces</a:t>
            </a:r>
          </a:p>
          <a:p>
            <a:pPr marL="1085850" lvl="2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&lt;A HREF=</a:t>
            </a:r>
            <a:r>
              <a:rPr lang="ja-JP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“</a:t>
            </a:r>
            <a:r>
              <a:rPr lang="es-ES" altLang="ja-JP" sz="800" dirty="0" err="1" smtClean="0">
                <a:latin typeface="Arial" charset="0"/>
                <a:ea typeface="ＭＳ Ｐゴシック" pitchFamily="34" charset="-128"/>
                <a:cs typeface="Arial" charset="0"/>
              </a:rPr>
              <a:t>url_relativa_destino</a:t>
            </a:r>
            <a:r>
              <a:rPr lang="ja-JP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”</a:t>
            </a:r>
            <a:r>
              <a:rPr lang="es-ES" altLang="ja-JP" sz="8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ja-JP" sz="800" dirty="0" err="1" smtClean="0">
                <a:latin typeface="Arial" charset="0"/>
                <a:ea typeface="ＭＳ Ｐゴシック" pitchFamily="34" charset="-128"/>
                <a:cs typeface="Arial" charset="0"/>
              </a:rPr>
              <a:t>title</a:t>
            </a:r>
            <a:r>
              <a:rPr lang="es-ES" altLang="ja-JP" sz="800" dirty="0" smtClean="0">
                <a:latin typeface="Arial" charset="0"/>
                <a:ea typeface="ＭＳ Ｐゴシック" pitchFamily="34" charset="-128"/>
                <a:cs typeface="Arial" charset="0"/>
              </a:rPr>
              <a:t>=</a:t>
            </a:r>
            <a:r>
              <a:rPr lang="ja-JP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“</a:t>
            </a:r>
            <a:r>
              <a:rPr lang="es-ES" altLang="ja-JP" sz="800" dirty="0" err="1" smtClean="0">
                <a:latin typeface="Arial" charset="0"/>
                <a:ea typeface="ＭＳ Ｐゴシック" pitchFamily="34" charset="-128"/>
                <a:cs typeface="Arial" charset="0"/>
              </a:rPr>
              <a:t>información_adicional_importante</a:t>
            </a:r>
            <a:r>
              <a:rPr lang="ja-JP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”</a:t>
            </a:r>
            <a:r>
              <a:rPr lang="es-ES" altLang="ja-JP" sz="800" dirty="0" smtClean="0">
                <a:latin typeface="Arial" charset="0"/>
                <a:ea typeface="ＭＳ Ｐゴシック" pitchFamily="34" charset="-128"/>
                <a:cs typeface="Arial" charset="0"/>
              </a:rPr>
              <a:t> target=</a:t>
            </a:r>
            <a:r>
              <a:rPr lang="ja-JP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“</a:t>
            </a:r>
            <a:r>
              <a:rPr lang="es-ES" altLang="ja-JP" sz="800" dirty="0" smtClean="0">
                <a:latin typeface="Arial" charset="0"/>
                <a:ea typeface="ＭＳ Ｐゴシック" pitchFamily="34" charset="-128"/>
                <a:cs typeface="Arial" charset="0"/>
              </a:rPr>
              <a:t>comportamiento</a:t>
            </a:r>
            <a:r>
              <a:rPr lang="ja-JP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”</a:t>
            </a:r>
            <a:r>
              <a:rPr lang="es-ES" altLang="ja-JP" sz="800" dirty="0" smtClean="0">
                <a:latin typeface="Arial" charset="0"/>
                <a:ea typeface="ＭＳ Ｐゴシック" pitchFamily="34" charset="-128"/>
                <a:cs typeface="Arial" charset="0"/>
              </a:rPr>
              <a:t> &gt;texto del enlace&lt;/A&gt; Ejemplo:</a:t>
            </a:r>
          </a:p>
          <a:p>
            <a:pPr marL="1085850" lvl="2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&lt;A HREF=</a:t>
            </a: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  <a:hlinkClick r:id="rId3"/>
              </a:rPr>
              <a:t>http://www.cesya.es</a:t>
            </a: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  </a:t>
            </a:r>
            <a:r>
              <a:rPr lang="es-ES" altLang="es-ES" sz="800" dirty="0" err="1" smtClean="0">
                <a:latin typeface="Arial" charset="0"/>
                <a:ea typeface="ＭＳ Ｐゴシック" pitchFamily="34" charset="-128"/>
                <a:cs typeface="Arial" charset="0"/>
              </a:rPr>
              <a:t>title</a:t>
            </a: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=</a:t>
            </a:r>
            <a:r>
              <a:rPr lang="ja-JP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“</a:t>
            </a:r>
            <a:r>
              <a:rPr lang="es-ES" altLang="ja-JP" sz="800" dirty="0" smtClean="0">
                <a:latin typeface="Arial" charset="0"/>
                <a:ea typeface="ＭＳ Ｐゴシック" pitchFamily="34" charset="-128"/>
                <a:cs typeface="Arial" charset="0"/>
              </a:rPr>
              <a:t>ventana emergente a la página del </a:t>
            </a:r>
            <a:r>
              <a:rPr lang="es-ES" altLang="ja-JP" sz="800" dirty="0" err="1" smtClean="0">
                <a:latin typeface="Arial" charset="0"/>
                <a:ea typeface="ＭＳ Ｐゴシック" pitchFamily="34" charset="-128"/>
                <a:cs typeface="Arial" charset="0"/>
              </a:rPr>
              <a:t>cesya</a:t>
            </a:r>
            <a:r>
              <a:rPr lang="ja-JP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”</a:t>
            </a:r>
            <a:r>
              <a:rPr lang="es-ES" altLang="ja-JP" sz="800" dirty="0" smtClean="0">
                <a:latin typeface="Arial" charset="0"/>
                <a:ea typeface="ＭＳ Ｐゴシック" pitchFamily="34" charset="-128"/>
                <a:cs typeface="Arial" charset="0"/>
              </a:rPr>
              <a:t> target =</a:t>
            </a:r>
            <a:r>
              <a:rPr lang="ja-JP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“</a:t>
            </a:r>
            <a:r>
              <a:rPr lang="es-ES" altLang="ja-JP" sz="800" dirty="0" smtClean="0">
                <a:latin typeface="Arial" charset="0"/>
                <a:ea typeface="ＭＳ Ｐゴシック" pitchFamily="34" charset="-128"/>
                <a:cs typeface="Arial" charset="0"/>
              </a:rPr>
              <a:t>_</a:t>
            </a:r>
            <a:r>
              <a:rPr lang="es-ES" altLang="ja-JP" sz="800" dirty="0" err="1" smtClean="0">
                <a:latin typeface="Arial" charset="0"/>
                <a:ea typeface="ＭＳ Ｐゴシック" pitchFamily="34" charset="-128"/>
                <a:cs typeface="Arial" charset="0"/>
              </a:rPr>
              <a:t>blank</a:t>
            </a:r>
            <a:r>
              <a:rPr lang="ja-JP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”</a:t>
            </a:r>
            <a:r>
              <a:rPr lang="es-ES" altLang="ja-JP" sz="800" dirty="0" smtClean="0">
                <a:latin typeface="Arial" charset="0"/>
                <a:ea typeface="ＭＳ Ｐゴシック" pitchFamily="34" charset="-128"/>
                <a:cs typeface="Arial" charset="0"/>
              </a:rPr>
              <a:t>&gt;Enlace al </a:t>
            </a:r>
            <a:r>
              <a:rPr lang="es-ES" altLang="ja-JP" sz="800" dirty="0" err="1" smtClean="0">
                <a:latin typeface="Arial" charset="0"/>
                <a:ea typeface="ＭＳ Ｐゴシック" pitchFamily="34" charset="-128"/>
                <a:cs typeface="Arial" charset="0"/>
              </a:rPr>
              <a:t>CESyA</a:t>
            </a:r>
            <a:r>
              <a:rPr lang="es-ES" altLang="ja-JP" sz="800" dirty="0" smtClean="0">
                <a:latin typeface="Arial" charset="0"/>
                <a:ea typeface="ＭＳ Ｐゴシック" pitchFamily="34" charset="-128"/>
                <a:cs typeface="Arial" charset="0"/>
              </a:rPr>
              <a:t>&lt;/A&gt;</a:t>
            </a:r>
          </a:p>
          <a:p>
            <a:pPr marL="1085850" lvl="2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En la diapositiva se muestra cómo se verían en un navegador web el Enlace al </a:t>
            </a:r>
            <a:r>
              <a:rPr lang="es-ES" altLang="es-ES" sz="800" dirty="0" err="1" smtClean="0">
                <a:latin typeface="Arial" charset="0"/>
                <a:ea typeface="ＭＳ Ｐゴシック" pitchFamily="34" charset="-128"/>
                <a:cs typeface="Arial" charset="0"/>
              </a:rPr>
              <a:t>CESyA</a:t>
            </a: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. </a:t>
            </a:r>
            <a:endParaRPr lang="es-ES_tradnl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BC911E9-C92F-4D97-B6AC-B6AD6D45F773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es-ES" altLang="es-ES" sz="1300" smtClean="0">
              <a:latin typeface="Calibri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Estándares de la Web. HTML (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HyperText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Markup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Language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) (VI)</a:t>
            </a:r>
          </a:p>
          <a:p>
            <a:pP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Algunos elementos: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Imágenes</a:t>
            </a:r>
          </a:p>
          <a:p>
            <a:pPr marL="1085850" lvl="2" indent="-171450">
              <a:buFont typeface="Arial" panose="020B0604020202020204" pitchFamily="34" charset="0"/>
              <a:buChar char="•"/>
              <a:defRPr/>
            </a:pPr>
            <a:r>
              <a:rPr lang="en-U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&lt;</a:t>
            </a:r>
            <a:r>
              <a:rPr lang="en-US" altLang="es-ES" sz="800" dirty="0" err="1" smtClean="0">
                <a:latin typeface="Arial" charset="0"/>
                <a:ea typeface="ＭＳ Ｐゴシック" pitchFamily="34" charset="-128"/>
                <a:cs typeface="Arial" charset="0"/>
              </a:rPr>
              <a:t>img</a:t>
            </a:r>
            <a:r>
              <a:rPr lang="en-U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n-US" altLang="es-ES" sz="800" dirty="0" err="1" smtClean="0">
                <a:latin typeface="Arial" charset="0"/>
                <a:ea typeface="ＭＳ Ｐゴシック" pitchFamily="34" charset="-128"/>
                <a:cs typeface="Arial" charset="0"/>
              </a:rPr>
              <a:t>src</a:t>
            </a:r>
            <a:r>
              <a:rPr lang="en-U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=”</a:t>
            </a:r>
            <a:r>
              <a:rPr lang="en-US" altLang="es-ES" sz="800" dirty="0" err="1" smtClean="0">
                <a:latin typeface="Arial" charset="0"/>
                <a:ea typeface="ＭＳ Ｐゴシック" pitchFamily="34" charset="-128"/>
                <a:cs typeface="Arial" charset="0"/>
              </a:rPr>
              <a:t>Image.URI</a:t>
            </a:r>
            <a:r>
              <a:rPr lang="en-U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” alt=”</a:t>
            </a:r>
            <a:r>
              <a:rPr lang="en-US" altLang="es-ES" sz="800" dirty="0" err="1" smtClean="0">
                <a:latin typeface="Arial" charset="0"/>
                <a:ea typeface="ＭＳ Ｐゴシック" pitchFamily="34" charset="-128"/>
                <a:cs typeface="Arial" charset="0"/>
              </a:rPr>
              <a:t>texto</a:t>
            </a:r>
            <a:r>
              <a:rPr lang="en-U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 breve” </a:t>
            </a:r>
            <a:r>
              <a:rPr lang="en-US" altLang="es-ES" sz="800" dirty="0" err="1" smtClean="0">
                <a:latin typeface="Arial" charset="0"/>
                <a:ea typeface="ＭＳ Ｐゴシック" pitchFamily="34" charset="-128"/>
                <a:cs typeface="Arial" charset="0"/>
              </a:rPr>
              <a:t>longDesc</a:t>
            </a:r>
            <a:r>
              <a:rPr lang="en-U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=”</a:t>
            </a:r>
            <a:r>
              <a:rPr lang="en-US" altLang="es-ES" sz="800" dirty="0" err="1" smtClean="0">
                <a:latin typeface="Arial" charset="0"/>
                <a:ea typeface="ＭＳ Ｐゴシック" pitchFamily="34" charset="-128"/>
                <a:cs typeface="Arial" charset="0"/>
              </a:rPr>
              <a:t>descripción</a:t>
            </a:r>
            <a:r>
              <a:rPr lang="en-U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n-US" altLang="es-ES" sz="800" dirty="0" err="1" smtClean="0">
                <a:latin typeface="Arial" charset="0"/>
                <a:ea typeface="ＭＳ Ｐゴシック" pitchFamily="34" charset="-128"/>
                <a:cs typeface="Arial" charset="0"/>
              </a:rPr>
              <a:t>larga</a:t>
            </a:r>
            <a:r>
              <a:rPr lang="en-U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” /&gt;</a:t>
            </a:r>
            <a:endParaRPr lang="es-ES" altLang="es-ES" sz="8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marL="1085850" lvl="2" indent="-171450">
              <a:buFont typeface="Arial" panose="020B0604020202020204" pitchFamily="34" charset="0"/>
              <a:buChar char="•"/>
              <a:defRPr/>
            </a:pPr>
            <a:r>
              <a:rPr lang="es-E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Ejemplo:</a:t>
            </a:r>
          </a:p>
          <a:p>
            <a:pPr marL="1543050" lvl="3" indent="-171450">
              <a:buFont typeface="Arial" panose="020B0604020202020204" pitchFamily="34" charset="0"/>
              <a:buChar char="•"/>
              <a:defRPr/>
            </a:pPr>
            <a:r>
              <a:rPr lang="en-U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&lt;</a:t>
            </a:r>
            <a:r>
              <a:rPr lang="en-US" altLang="es-ES" sz="800" dirty="0" err="1" smtClean="0">
                <a:latin typeface="Arial" charset="0"/>
                <a:ea typeface="ＭＳ Ｐゴシック" pitchFamily="34" charset="-128"/>
                <a:cs typeface="Arial" charset="0"/>
              </a:rPr>
              <a:t>img</a:t>
            </a:r>
            <a:r>
              <a:rPr lang="en-U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n-US" altLang="es-ES" sz="800" dirty="0" err="1" smtClean="0">
                <a:latin typeface="Arial" charset="0"/>
                <a:ea typeface="ＭＳ Ｐゴシック" pitchFamily="34" charset="-128"/>
                <a:cs typeface="Arial" charset="0"/>
              </a:rPr>
              <a:t>src</a:t>
            </a:r>
            <a:r>
              <a:rPr lang="en-U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=”Lourdes.gif” alt=”</a:t>
            </a:r>
            <a:r>
              <a:rPr lang="en-US" altLang="es-ES" sz="800" dirty="0" err="1" smtClean="0">
                <a:latin typeface="Arial" charset="0"/>
                <a:ea typeface="ＭＳ Ｐゴシック" pitchFamily="34" charset="-128"/>
                <a:cs typeface="Arial" charset="0"/>
              </a:rPr>
              <a:t>Foto</a:t>
            </a:r>
            <a:r>
              <a:rPr lang="en-U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 de Lourdes”/&gt;</a:t>
            </a:r>
          </a:p>
          <a:p>
            <a:pPr marL="1543050" lvl="3" indent="-171450">
              <a:buFont typeface="Arial" panose="020B0604020202020204" pitchFamily="34" charset="0"/>
              <a:buChar char="•"/>
              <a:defRPr/>
            </a:pPr>
            <a:r>
              <a:rPr lang="en-US" altLang="es-ES" sz="800" dirty="0" err="1" smtClean="0">
                <a:latin typeface="Arial" charset="0"/>
                <a:ea typeface="ＭＳ Ｐゴシック" pitchFamily="34" charset="-128"/>
                <a:cs typeface="Arial" charset="0"/>
              </a:rPr>
              <a:t>En</a:t>
            </a:r>
            <a:r>
              <a:rPr lang="en-U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 la </a:t>
            </a:r>
            <a:r>
              <a:rPr lang="en-US" altLang="es-ES" sz="800" dirty="0" err="1" smtClean="0">
                <a:latin typeface="Arial" charset="0"/>
                <a:ea typeface="ＭＳ Ｐゴシック" pitchFamily="34" charset="-128"/>
                <a:cs typeface="Arial" charset="0"/>
              </a:rPr>
              <a:t>diapositiva</a:t>
            </a:r>
            <a:r>
              <a:rPr lang="en-U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 hay </a:t>
            </a:r>
            <a:r>
              <a:rPr lang="en-US" altLang="es-ES" sz="800" dirty="0" err="1" smtClean="0">
                <a:latin typeface="Arial" charset="0"/>
                <a:ea typeface="ＭＳ Ｐゴシック" pitchFamily="34" charset="-128"/>
                <a:cs typeface="Arial" charset="0"/>
              </a:rPr>
              <a:t>una</a:t>
            </a:r>
            <a:r>
              <a:rPr lang="en-U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n-US" altLang="es-ES" sz="800" dirty="0" err="1" smtClean="0">
                <a:latin typeface="Arial" charset="0"/>
                <a:ea typeface="ＭＳ Ｐゴシック" pitchFamily="34" charset="-128"/>
                <a:cs typeface="Arial" charset="0"/>
              </a:rPr>
              <a:t>foto</a:t>
            </a:r>
            <a:r>
              <a:rPr lang="en-US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 de Lourdes.</a:t>
            </a:r>
            <a:endParaRPr lang="es-ES" altLang="es-ES" sz="800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defRPr/>
            </a:pPr>
            <a:endParaRPr lang="es-ES_tradnl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Estándares de la Web. HTML 5.0 y CSS</a:t>
            </a:r>
          </a:p>
          <a:p>
            <a:pP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HTML 5.0: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Lenguaje de Marcado de Hipertexto (</a:t>
            </a:r>
            <a:r>
              <a:rPr lang="es-ES" dirty="0" err="1" smtClean="0"/>
              <a:t>HyperText</a:t>
            </a:r>
            <a:r>
              <a:rPr lang="es-ES" dirty="0" smtClean="0"/>
              <a:t> </a:t>
            </a:r>
            <a:r>
              <a:rPr lang="es-ES" dirty="0" err="1" smtClean="0"/>
              <a:t>Markup</a:t>
            </a:r>
            <a:r>
              <a:rPr lang="es-ES" dirty="0" smtClean="0"/>
              <a:t> </a:t>
            </a:r>
            <a:r>
              <a:rPr lang="es-ES" dirty="0" err="1" smtClean="0"/>
              <a:t>Language</a:t>
            </a:r>
            <a:r>
              <a:rPr lang="es-ES" dirty="0" smtClean="0"/>
              <a:t>)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HTML 5.0 es recomendación de la W3C desde el día 28 de octubre de 2014:</a:t>
            </a:r>
          </a:p>
          <a:p>
            <a:pPr marL="1085850" lvl="2" indent="-171450"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http://www.w3.org/blog/news/archives/4167</a:t>
            </a:r>
          </a:p>
          <a:p>
            <a:pPr marL="1085850" lvl="2" indent="-171450"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http://www.w3.org/TR/2014/REC-html5-20141028/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CSS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Hojas de estilo en cascada (</a:t>
            </a:r>
            <a:r>
              <a:rPr lang="es-ES" dirty="0" err="1" smtClean="0"/>
              <a:t>Cascading</a:t>
            </a:r>
            <a:r>
              <a:rPr lang="es-ES" dirty="0" smtClean="0"/>
              <a:t> Style </a:t>
            </a:r>
            <a:r>
              <a:rPr lang="es-ES" dirty="0" err="1" smtClean="0"/>
              <a:t>Sheets</a:t>
            </a:r>
            <a:r>
              <a:rPr lang="es-ES" dirty="0" smtClean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s-ES" dirty="0" smtClean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s-ES" dirty="0"/>
          </a:p>
        </p:txBody>
      </p:sp>
      <p:sp>
        <p:nvSpPr>
          <p:cNvPr id="563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785F977-F07D-4017-AF62-2827BEB7BD1A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Estándares de la Web. HTML 5.0 </a:t>
            </a:r>
          </a:p>
          <a:p>
            <a:pP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Es código HTML, así que, como hemos visto: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Es archivo de texto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Utiliza etiquetas: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Apertura &lt;etiqueta&gt;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Cierre &lt;/etiqueta&gt;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Extensión .</a:t>
            </a:r>
            <a:r>
              <a:rPr lang="es-ES" dirty="0" err="1" smtClean="0"/>
              <a:t>html</a:t>
            </a:r>
            <a:r>
              <a:rPr lang="es-ES" dirty="0" smtClean="0"/>
              <a:t>/.</a:t>
            </a:r>
            <a:r>
              <a:rPr lang="es-ES" dirty="0" err="1" smtClean="0"/>
              <a:t>htm</a:t>
            </a:r>
            <a:endParaRPr lang="es-ES" dirty="0" smtClean="0"/>
          </a:p>
          <a:p>
            <a:pPr>
              <a:defRPr/>
            </a:pPr>
            <a:endParaRPr lang="es-ES" dirty="0"/>
          </a:p>
        </p:txBody>
      </p:sp>
      <p:sp>
        <p:nvSpPr>
          <p:cNvPr id="573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F25FC81-6735-4A05-BAE1-87197BCAED13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HTML 5.0. Estructura del documento (I)</a:t>
            </a:r>
          </a:p>
          <a:p>
            <a:pP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En versiones anteriores a HTML 5.0 la estructura del documento era: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En esta diapositiva hay una imagen en la que se ve la estructura del documento HTML en versiones previas a HTML5. La estructura es:</a:t>
            </a:r>
          </a:p>
          <a:p>
            <a:pPr lvl="1">
              <a:defRPr/>
            </a:pPr>
            <a:r>
              <a:rPr lang="es-ES" dirty="0" smtClean="0"/>
              <a:t>&lt;div id:”</a:t>
            </a:r>
            <a:r>
              <a:rPr lang="es-ES" dirty="0" err="1" smtClean="0"/>
              <a:t>header</a:t>
            </a:r>
            <a:r>
              <a:rPr lang="es-ES" dirty="0" smtClean="0"/>
              <a:t>”&gt;</a:t>
            </a:r>
          </a:p>
          <a:p>
            <a:pPr lvl="1">
              <a:defRPr/>
            </a:pPr>
            <a:r>
              <a:rPr lang="es-ES" dirty="0" smtClean="0"/>
              <a:t>&lt;div id:”</a:t>
            </a:r>
            <a:r>
              <a:rPr lang="es-ES" dirty="0" err="1" smtClean="0"/>
              <a:t>navegation</a:t>
            </a:r>
            <a:r>
              <a:rPr lang="es-ES" dirty="0" smtClean="0"/>
              <a:t>”&gt;</a:t>
            </a:r>
          </a:p>
          <a:p>
            <a:pPr lvl="1">
              <a:defRPr/>
            </a:pPr>
            <a:r>
              <a:rPr lang="es-ES" dirty="0" smtClean="0"/>
              <a:t>&lt;div id:”</a:t>
            </a:r>
            <a:r>
              <a:rPr lang="es-ES" dirty="0" err="1" smtClean="0"/>
              <a:t>sidebar</a:t>
            </a:r>
            <a:r>
              <a:rPr lang="es-ES" dirty="0" smtClean="0"/>
              <a:t>”&gt;</a:t>
            </a:r>
          </a:p>
          <a:p>
            <a:pPr lvl="1">
              <a:defRPr/>
            </a:pPr>
            <a:r>
              <a:rPr lang="es-ES" dirty="0" smtClean="0"/>
              <a:t>&lt;div id= “</a:t>
            </a:r>
            <a:r>
              <a:rPr lang="es-ES" dirty="0" err="1" smtClean="0"/>
              <a:t>article</a:t>
            </a:r>
            <a:r>
              <a:rPr lang="es-ES" dirty="0" smtClean="0"/>
              <a:t>”&gt;</a:t>
            </a:r>
          </a:p>
          <a:p>
            <a:pPr lvl="1">
              <a:defRPr/>
            </a:pPr>
            <a:r>
              <a:rPr lang="es-ES" dirty="0" smtClean="0"/>
              <a:t>&lt;div id=“</a:t>
            </a:r>
            <a:r>
              <a:rPr lang="es-ES" dirty="0" err="1" smtClean="0"/>
              <a:t>section</a:t>
            </a:r>
            <a:r>
              <a:rPr lang="es-ES" dirty="0" smtClean="0"/>
              <a:t>”&gt;</a:t>
            </a:r>
          </a:p>
          <a:p>
            <a:pPr lvl="1">
              <a:defRPr/>
            </a:pPr>
            <a:r>
              <a:rPr lang="es-ES" dirty="0" smtClean="0"/>
              <a:t>&lt;div id=“</a:t>
            </a:r>
            <a:r>
              <a:rPr lang="es-ES" dirty="0" err="1" smtClean="0"/>
              <a:t>footer</a:t>
            </a:r>
            <a:r>
              <a:rPr lang="es-ES" dirty="0" smtClean="0"/>
              <a:t>”&gt;</a:t>
            </a:r>
          </a:p>
          <a:p>
            <a:pPr>
              <a:defRPr/>
            </a:pPr>
            <a:r>
              <a:rPr lang="es-ES" dirty="0" smtClean="0"/>
              <a:t>		</a:t>
            </a:r>
          </a:p>
          <a:p>
            <a:pPr>
              <a:defRPr/>
            </a:pPr>
            <a:endParaRPr lang="es-ES" dirty="0" smtClean="0"/>
          </a:p>
          <a:p>
            <a:pPr>
              <a:defRPr/>
            </a:pPr>
            <a:endParaRPr lang="es-ES" dirty="0"/>
          </a:p>
        </p:txBody>
      </p:sp>
      <p:sp>
        <p:nvSpPr>
          <p:cNvPr id="583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63C192D-1AE5-4D51-898E-B2243A5F9413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HTML 5.0. Estructura del documento (II)</a:t>
            </a:r>
          </a:p>
          <a:p>
            <a:pP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En HTML 5.0 la estructura del documento es: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El detalle de la información de la imagen es:</a:t>
            </a:r>
          </a:p>
          <a:p>
            <a:pPr lvl="1">
              <a:defRPr/>
            </a:pPr>
            <a:r>
              <a:rPr lang="es-ES" dirty="0" smtClean="0"/>
              <a:t>&lt;</a:t>
            </a:r>
            <a:r>
              <a:rPr lang="es-ES" dirty="0" err="1" smtClean="0"/>
              <a:t>header</a:t>
            </a:r>
            <a:r>
              <a:rPr lang="es-ES" dirty="0" smtClean="0"/>
              <a:t>&gt;</a:t>
            </a:r>
          </a:p>
          <a:p>
            <a:pPr lvl="1">
              <a:defRPr/>
            </a:pPr>
            <a:r>
              <a:rPr lang="es-ES" dirty="0" smtClean="0"/>
              <a:t>&lt;</a:t>
            </a:r>
            <a:r>
              <a:rPr lang="es-ES" dirty="0" err="1" smtClean="0"/>
              <a:t>nav</a:t>
            </a:r>
            <a:r>
              <a:rPr lang="es-ES" dirty="0" smtClean="0"/>
              <a:t>&gt;</a:t>
            </a:r>
          </a:p>
          <a:p>
            <a:pPr lvl="1">
              <a:defRPr/>
            </a:pPr>
            <a:r>
              <a:rPr lang="es-ES" dirty="0" smtClean="0"/>
              <a:t>&lt;</a:t>
            </a:r>
            <a:r>
              <a:rPr lang="es-ES" dirty="0" err="1" smtClean="0"/>
              <a:t>aside</a:t>
            </a:r>
            <a:r>
              <a:rPr lang="es-ES" dirty="0" smtClean="0"/>
              <a:t>&gt;</a:t>
            </a:r>
          </a:p>
          <a:p>
            <a:pPr lvl="1">
              <a:defRPr/>
            </a:pPr>
            <a:r>
              <a:rPr lang="es-ES" dirty="0" smtClean="0"/>
              <a:t>&lt;</a:t>
            </a:r>
            <a:r>
              <a:rPr lang="es-ES" dirty="0" err="1" smtClean="0"/>
              <a:t>article</a:t>
            </a:r>
            <a:r>
              <a:rPr lang="es-ES" dirty="0" smtClean="0"/>
              <a:t>&gt;</a:t>
            </a:r>
          </a:p>
          <a:p>
            <a:pPr lvl="1">
              <a:defRPr/>
            </a:pPr>
            <a:r>
              <a:rPr lang="es-ES" dirty="0" smtClean="0"/>
              <a:t>&lt;</a:t>
            </a:r>
            <a:r>
              <a:rPr lang="es-ES" dirty="0" err="1" smtClean="0"/>
              <a:t>section</a:t>
            </a:r>
            <a:r>
              <a:rPr lang="es-ES" dirty="0" smtClean="0"/>
              <a:t>&gt;</a:t>
            </a:r>
          </a:p>
          <a:p>
            <a:pPr lvl="1">
              <a:defRPr/>
            </a:pPr>
            <a:r>
              <a:rPr lang="es-ES" dirty="0" smtClean="0"/>
              <a:t>&lt;</a:t>
            </a:r>
            <a:r>
              <a:rPr lang="es-ES" dirty="0" err="1" smtClean="0"/>
              <a:t>footer</a:t>
            </a:r>
            <a:r>
              <a:rPr lang="es-ES" dirty="0" smtClean="0"/>
              <a:t>&gt;</a:t>
            </a:r>
          </a:p>
          <a:p>
            <a:pPr>
              <a:defRPr/>
            </a:pPr>
            <a:r>
              <a:rPr lang="es-ES" dirty="0" smtClean="0"/>
              <a:t>		</a:t>
            </a:r>
          </a:p>
          <a:p>
            <a:pPr>
              <a:defRPr/>
            </a:pPr>
            <a:endParaRPr lang="es-ES" dirty="0" smtClean="0"/>
          </a:p>
          <a:p>
            <a:pPr>
              <a:defRPr/>
            </a:pPr>
            <a:endParaRPr lang="es-ES" dirty="0"/>
          </a:p>
        </p:txBody>
      </p:sp>
      <p:sp>
        <p:nvSpPr>
          <p:cNvPr id="593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C23DE18-7CCE-4CB3-AF4C-D666AA3CD37C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HTML 5.0. Sintaxis (I)</a:t>
            </a:r>
          </a:p>
          <a:p>
            <a:pP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La sintaxis de la estructura básica del HTML 5 es:</a:t>
            </a:r>
          </a:p>
          <a:p>
            <a:pPr lvl="1">
              <a:defRPr/>
            </a:pPr>
            <a:r>
              <a:rPr lang="es-ES" dirty="0" smtClean="0"/>
              <a:t>&lt;!DOCTYPE </a:t>
            </a:r>
            <a:r>
              <a:rPr lang="es-ES" dirty="0" err="1" smtClean="0"/>
              <a:t>html</a:t>
            </a:r>
            <a:r>
              <a:rPr lang="es-ES" dirty="0" smtClean="0"/>
              <a:t>&gt;</a:t>
            </a:r>
          </a:p>
          <a:p>
            <a:pPr lvl="1">
              <a:defRPr/>
            </a:pPr>
            <a:r>
              <a:rPr lang="es-ES" dirty="0" smtClean="0"/>
              <a:t>&lt;</a:t>
            </a:r>
            <a:r>
              <a:rPr lang="es-ES" dirty="0" err="1" smtClean="0"/>
              <a:t>html</a:t>
            </a:r>
            <a:r>
              <a:rPr lang="es-ES" dirty="0" smtClean="0"/>
              <a:t> </a:t>
            </a:r>
            <a:r>
              <a:rPr lang="es-ES" dirty="0" err="1" smtClean="0"/>
              <a:t>lang</a:t>
            </a:r>
            <a:r>
              <a:rPr lang="es-ES" dirty="0" smtClean="0"/>
              <a:t>="es"&gt; </a:t>
            </a:r>
          </a:p>
          <a:p>
            <a:pPr lvl="1">
              <a:defRPr/>
            </a:pPr>
            <a:r>
              <a:rPr lang="es-ES" dirty="0" smtClean="0"/>
              <a:t>&lt;head&gt; </a:t>
            </a:r>
          </a:p>
          <a:p>
            <a:pPr lvl="1">
              <a:defRPr/>
            </a:pPr>
            <a:r>
              <a:rPr lang="es-ES" dirty="0" smtClean="0"/>
              <a:t>    &lt;!– Etiquetas meta--&gt; </a:t>
            </a:r>
          </a:p>
          <a:p>
            <a:pPr lvl="1">
              <a:defRPr/>
            </a:pPr>
            <a:r>
              <a:rPr lang="es-ES" dirty="0" smtClean="0"/>
              <a:t>   &lt;</a:t>
            </a:r>
            <a:r>
              <a:rPr lang="es-ES" dirty="0" err="1" smtClean="0"/>
              <a:t>title</a:t>
            </a:r>
            <a:r>
              <a:rPr lang="es-ES" dirty="0" smtClean="0"/>
              <a:t>&gt;Estructura básica de una pagina web en   HTML5&lt;/</a:t>
            </a:r>
            <a:r>
              <a:rPr lang="es-ES" dirty="0" err="1" smtClean="0"/>
              <a:t>title</a:t>
            </a:r>
            <a:r>
              <a:rPr lang="es-ES" dirty="0" smtClean="0"/>
              <a:t>&gt;</a:t>
            </a:r>
          </a:p>
          <a:p>
            <a:pPr lvl="1">
              <a:defRPr/>
            </a:pPr>
            <a:r>
              <a:rPr lang="es-ES" dirty="0" smtClean="0"/>
              <a:t>&lt;/head&gt; </a:t>
            </a:r>
          </a:p>
          <a:p>
            <a:pPr lvl="1">
              <a:defRPr/>
            </a:pPr>
            <a:r>
              <a:rPr lang="es-ES" dirty="0" smtClean="0"/>
              <a:t>&lt;</a:t>
            </a:r>
            <a:r>
              <a:rPr lang="es-ES" dirty="0" err="1" smtClean="0"/>
              <a:t>body</a:t>
            </a:r>
            <a:r>
              <a:rPr lang="es-ES" dirty="0" smtClean="0"/>
              <a:t>&gt; </a:t>
            </a:r>
          </a:p>
          <a:p>
            <a:pPr lvl="1">
              <a:defRPr/>
            </a:pPr>
            <a:r>
              <a:rPr lang="es-ES" dirty="0" smtClean="0"/>
              <a:t>&lt;/</a:t>
            </a:r>
            <a:r>
              <a:rPr lang="es-ES" dirty="0" err="1" smtClean="0"/>
              <a:t>body</a:t>
            </a:r>
            <a:r>
              <a:rPr lang="es-ES" dirty="0" smtClean="0"/>
              <a:t>&gt; </a:t>
            </a:r>
          </a:p>
          <a:p>
            <a:pPr lvl="1">
              <a:defRPr/>
            </a:pPr>
            <a:r>
              <a:rPr lang="es-ES" dirty="0" smtClean="0"/>
              <a:t>&lt;/</a:t>
            </a:r>
            <a:r>
              <a:rPr lang="es-ES" dirty="0" err="1" smtClean="0"/>
              <a:t>html</a:t>
            </a:r>
            <a:r>
              <a:rPr lang="es-ES" dirty="0" smtClean="0"/>
              <a:t>&gt;</a:t>
            </a:r>
          </a:p>
          <a:p>
            <a:pPr>
              <a:defRPr/>
            </a:pPr>
            <a:endParaRPr lang="es-ES" dirty="0"/>
          </a:p>
        </p:txBody>
      </p:sp>
      <p:sp>
        <p:nvSpPr>
          <p:cNvPr id="604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C0E446A-76AA-4CC2-8102-AB941BED019D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19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</a:t>
            </a: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La diapositiva tiene una imagen de una nube de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tags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utilizando palabras relativas ala accesibilidad y al desarrollo web.</a:t>
            </a:r>
          </a:p>
          <a:p>
            <a:pPr marL="171450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Créditos de la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image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:</a:t>
            </a:r>
          </a:p>
          <a:p>
            <a:pPr marL="628650" lvl="1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Autor de la imagen Jil Wright, </a:t>
            </a:r>
          </a:p>
          <a:p>
            <a:pPr marL="628650" lvl="1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Ubicada en: https://www.flickr.com/photos/sunraven0/5451897212/in/photolist-5QA243-5M6sBp-3TZx8E-71AcGb-6VeDjZ-5fpmGi-6Vf64i-hn8a2e-hn8Cfb-3vKqN-g5Uvfw-9iLp6N-8D8m59-6oAP29-Cb4jN-7UUgDa-psLkFz-tXjYc-7UUgyx-aPPeXp/ </a:t>
            </a:r>
          </a:p>
          <a:p>
            <a:pPr marL="628650" lvl="1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Bajo licencia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creative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commons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:  https://creativecommons.org/licenses/by/2.0/</a:t>
            </a:r>
            <a:endParaRPr lang="es-ES_tradnl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440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C19A5D-1A0C-459B-8068-A515F743056E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HTML 5.0. Sintaxis (II)</a:t>
            </a:r>
          </a:p>
          <a:p>
            <a:pP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La sintaxis de la documento es:</a:t>
            </a:r>
          </a:p>
          <a:p>
            <a:pPr lvl="1"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body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&gt; </a:t>
            </a:r>
          </a:p>
          <a:p>
            <a:pPr lvl="2"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header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&gt; &lt;!- - Cabecera de la pagina- - &gt;</a:t>
            </a:r>
          </a:p>
          <a:p>
            <a:pPr lvl="3"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nav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&gt; &lt;!- - Incluye la navegación del documento --&gt;   </a:t>
            </a:r>
          </a:p>
          <a:p>
            <a:pPr lvl="3"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&lt;/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nav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&gt; </a:t>
            </a:r>
          </a:p>
          <a:p>
            <a:pPr lvl="2"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&lt;/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header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&gt; </a:t>
            </a:r>
          </a:p>
          <a:p>
            <a:pPr lvl="1"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aside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&gt;  &lt;!- - Incluye información secundaria del documento-- &gt;  &lt;/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aside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&gt; </a:t>
            </a:r>
          </a:p>
          <a:p>
            <a:pPr lvl="1"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section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&gt;  &lt;!- - División por secciones --&gt;</a:t>
            </a:r>
          </a:p>
          <a:p>
            <a:pPr lvl="2"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article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&gt;  &lt;!- - Parte mas importante -- &gt;    &lt;/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article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&gt; </a:t>
            </a:r>
          </a:p>
          <a:p>
            <a:pPr lvl="1"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&lt;/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section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&gt; </a:t>
            </a:r>
          </a:p>
          <a:p>
            <a:pPr lvl="2"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footer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&gt;  &lt;!- - Otra información - -&gt;   &lt;/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footer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&gt; </a:t>
            </a:r>
          </a:p>
          <a:p>
            <a:pPr lvl="1"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&lt;/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body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&gt;</a:t>
            </a:r>
          </a:p>
          <a:p>
            <a:pPr>
              <a:defRPr/>
            </a:pPr>
            <a:endParaRPr lang="es-ES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defRPr/>
            </a:pPr>
            <a:endParaRPr lang="es-ES" dirty="0"/>
          </a:p>
        </p:txBody>
      </p:sp>
      <p:sp>
        <p:nvSpPr>
          <p:cNvPr id="614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5F35772-D8C1-41F7-AD7F-73AD467D525B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20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HTML 5.0: Etiquetas que dan formato al texto (I)</a:t>
            </a:r>
          </a:p>
          <a:p>
            <a:pP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pt-BR" dirty="0" err="1" smtClean="0"/>
              <a:t>Encabezados</a:t>
            </a:r>
            <a:r>
              <a:rPr lang="pt-BR" dirty="0" smtClean="0"/>
              <a:t>: &lt;h1&gt; &lt;/h1&gt; … &lt;h6&gt; &lt;/h6&gt;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la</a:t>
            </a:r>
            <a:r>
              <a:rPr lang="pt-BR" dirty="0" smtClean="0"/>
              <a:t> página </a:t>
            </a:r>
            <a:r>
              <a:rPr lang="pt-BR" dirty="0" err="1" smtClean="0"/>
              <a:t>hay</a:t>
            </a:r>
            <a:r>
              <a:rPr lang="pt-BR" dirty="0" smtClean="0"/>
              <a:t> uma </a:t>
            </a:r>
            <a:r>
              <a:rPr lang="pt-BR" dirty="0" err="1" smtClean="0"/>
              <a:t>imagen</a:t>
            </a:r>
            <a:r>
              <a:rPr lang="pt-BR" dirty="0" smtClean="0"/>
              <a:t> que </a:t>
            </a:r>
            <a:r>
              <a:rPr lang="es-ES" dirty="0" smtClean="0"/>
              <a:t>muestra la </a:t>
            </a:r>
            <a:r>
              <a:rPr lang="es-ES" dirty="0" err="1" smtClean="0"/>
              <a:t>estrucutra</a:t>
            </a:r>
            <a:r>
              <a:rPr lang="es-ES" dirty="0" smtClean="0"/>
              <a:t> de encabezados de una página web.</a:t>
            </a:r>
            <a:endParaRPr lang="pt-BR" dirty="0" smtClean="0"/>
          </a:p>
          <a:p>
            <a:pPr>
              <a:defRPr/>
            </a:pPr>
            <a:endParaRPr lang="es-ES" dirty="0"/>
          </a:p>
        </p:txBody>
      </p:sp>
      <p:sp>
        <p:nvSpPr>
          <p:cNvPr id="6246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26E1B26-873B-46E8-89C9-C91C7C8F3AC7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21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HTML 5.0: Etiquetas que dan formato al texto (II)</a:t>
            </a:r>
          </a:p>
          <a:p>
            <a:pP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Párrafo: &lt;p&gt; &lt;/p&gt;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Saltos de </a:t>
            </a:r>
            <a:r>
              <a:rPr lang="es-ES" dirty="0" err="1" smtClean="0"/>
              <a:t>línes</a:t>
            </a:r>
            <a:r>
              <a:rPr lang="es-ES" dirty="0" smtClean="0"/>
              <a:t>: &lt;</a:t>
            </a:r>
            <a:r>
              <a:rPr lang="es-ES" dirty="0" err="1" smtClean="0"/>
              <a:t>br</a:t>
            </a:r>
            <a:r>
              <a:rPr lang="es-ES" dirty="0" smtClean="0"/>
              <a:t> / &gt;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Comentarios: &lt; !--   -- &gt;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Línea horizontal: &lt;</a:t>
            </a:r>
            <a:r>
              <a:rPr lang="es-ES" dirty="0" err="1" smtClean="0"/>
              <a:t>hr</a:t>
            </a:r>
            <a:r>
              <a:rPr lang="es-ES" dirty="0" smtClean="0"/>
              <a:t> / &gt;</a:t>
            </a:r>
          </a:p>
          <a:p>
            <a:pPr>
              <a:defRPr/>
            </a:pPr>
            <a:endParaRPr lang="es-ES" dirty="0"/>
          </a:p>
        </p:txBody>
      </p:sp>
      <p:sp>
        <p:nvSpPr>
          <p:cNvPr id="634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542CCE9-E427-4C27-9AD8-E6AE0DD0E06E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22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HTML 5.0: Etiquetas que dan formato al texto (III)</a:t>
            </a:r>
          </a:p>
          <a:p>
            <a:pP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it-IT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Etiquetas para listas desordenadas: &lt;ul&gt;&lt;/ul&gt;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it-IT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Ejemplo:</a:t>
            </a:r>
          </a:p>
          <a:p>
            <a:pPr lvl="2">
              <a:defRPr/>
            </a:pPr>
            <a:r>
              <a:rPr lang="it-IT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&lt;ul&gt;</a:t>
            </a:r>
          </a:p>
          <a:p>
            <a:pPr lvl="2">
              <a:defRPr/>
            </a:pPr>
            <a:r>
              <a:rPr lang="it-IT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&lt;li&gt;Primera…&lt;/li&gt;</a:t>
            </a:r>
          </a:p>
          <a:p>
            <a:pPr lvl="2">
              <a:defRPr/>
            </a:pPr>
            <a:r>
              <a:rPr lang="it-IT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&lt;li&gt;Segunda…&lt;/li&gt;</a:t>
            </a:r>
          </a:p>
          <a:p>
            <a:pPr lvl="2">
              <a:defRPr/>
            </a:pPr>
            <a:r>
              <a:rPr lang="it-IT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&lt;li&gt;Tercera…&lt;/li&gt;</a:t>
            </a:r>
          </a:p>
          <a:p>
            <a:pPr lvl="2">
              <a:defRPr/>
            </a:pPr>
            <a:r>
              <a:rPr lang="it-IT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&lt;/ul&gt;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it-IT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Etiqueta para listas ordenadas: &lt;li&gt;&lt;/li&gt;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it-IT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Ejemplo:</a:t>
            </a:r>
          </a:p>
          <a:p>
            <a:pPr lvl="2">
              <a:defRPr/>
            </a:pPr>
            <a:r>
              <a:rPr lang="it-IT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&lt;ol&gt;</a:t>
            </a:r>
          </a:p>
          <a:p>
            <a:pPr lvl="2">
              <a:defRPr/>
            </a:pPr>
            <a:r>
              <a:rPr lang="it-IT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&lt;li&gt;Primera…&lt;/li&gt;</a:t>
            </a:r>
          </a:p>
          <a:p>
            <a:pPr lvl="2">
              <a:defRPr/>
            </a:pPr>
            <a:r>
              <a:rPr lang="it-IT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&lt;li&gt;Segunda…&lt;/li&gt;</a:t>
            </a:r>
          </a:p>
          <a:p>
            <a:pPr lvl="2">
              <a:defRPr/>
            </a:pPr>
            <a:r>
              <a:rPr lang="it-IT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&lt;li&gt;Tercera…&lt;/li&gt;</a:t>
            </a:r>
          </a:p>
          <a:p>
            <a:pPr lvl="2">
              <a:defRPr/>
            </a:pPr>
            <a:r>
              <a:rPr lang="it-IT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&lt;/ol&gt;</a:t>
            </a:r>
          </a:p>
          <a:p>
            <a:pPr lvl="2">
              <a:defRPr/>
            </a:pPr>
            <a:endParaRPr lang="it-IT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defRPr/>
            </a:pPr>
            <a:endParaRPr lang="es-ES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645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1E84B39-86C9-4A6C-BDAD-7BD8A1ADDE35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23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HTML 5.0: Etiquetas que dan formato al texto (IV)</a:t>
            </a:r>
          </a:p>
          <a:p>
            <a:pP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Etiquetas para listas de descripción: &lt;dl&gt;&lt;/dl&gt;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Ejemplo:</a:t>
            </a:r>
          </a:p>
          <a:p>
            <a:pPr lvl="2">
              <a:defRPr/>
            </a:pPr>
            <a:r>
              <a:rPr lang="es-ES" dirty="0" smtClean="0"/>
              <a:t>&lt;dl&gt;</a:t>
            </a:r>
          </a:p>
          <a:p>
            <a:pPr lvl="2">
              <a:defRPr/>
            </a:pPr>
            <a:r>
              <a:rPr lang="es-ES" dirty="0" smtClean="0"/>
              <a:t>&lt;</a:t>
            </a:r>
            <a:r>
              <a:rPr lang="es-ES" dirty="0" err="1" smtClean="0"/>
              <a:t>dt</a:t>
            </a:r>
            <a:r>
              <a:rPr lang="es-ES" dirty="0" smtClean="0"/>
              <a:t>&gt;Café&lt;/</a:t>
            </a:r>
            <a:r>
              <a:rPr lang="es-ES" dirty="0" err="1" smtClean="0"/>
              <a:t>dt</a:t>
            </a:r>
            <a:r>
              <a:rPr lang="es-ES" dirty="0" smtClean="0"/>
              <a:t>&gt;</a:t>
            </a:r>
          </a:p>
          <a:p>
            <a:pPr lvl="2">
              <a:defRPr/>
            </a:pPr>
            <a:r>
              <a:rPr lang="es-ES" dirty="0" smtClean="0"/>
              <a:t>&lt;</a:t>
            </a:r>
            <a:r>
              <a:rPr lang="es-ES" dirty="0" err="1" smtClean="0"/>
              <a:t>dd</a:t>
            </a:r>
            <a:r>
              <a:rPr lang="es-ES" dirty="0" smtClean="0"/>
              <a:t>&gt;Bebida negra caliente&lt;/</a:t>
            </a:r>
            <a:r>
              <a:rPr lang="es-ES" dirty="0" err="1" smtClean="0"/>
              <a:t>dd</a:t>
            </a:r>
            <a:r>
              <a:rPr lang="es-ES" dirty="0" smtClean="0"/>
              <a:t>&gt;</a:t>
            </a:r>
          </a:p>
          <a:p>
            <a:pPr lvl="2">
              <a:defRPr/>
            </a:pPr>
            <a:r>
              <a:rPr lang="es-ES" dirty="0" smtClean="0"/>
              <a:t>&lt;</a:t>
            </a:r>
            <a:r>
              <a:rPr lang="es-ES" dirty="0" err="1" smtClean="0"/>
              <a:t>dt</a:t>
            </a:r>
            <a:r>
              <a:rPr lang="es-ES" dirty="0" smtClean="0"/>
              <a:t>&gt;Leche&lt;/</a:t>
            </a:r>
            <a:r>
              <a:rPr lang="es-ES" dirty="0" err="1" smtClean="0"/>
              <a:t>dt</a:t>
            </a:r>
            <a:r>
              <a:rPr lang="es-ES" dirty="0" smtClean="0"/>
              <a:t>&gt;</a:t>
            </a:r>
          </a:p>
          <a:p>
            <a:pPr lvl="2">
              <a:defRPr/>
            </a:pPr>
            <a:r>
              <a:rPr lang="es-ES" dirty="0" smtClean="0"/>
              <a:t>&lt;</a:t>
            </a:r>
            <a:r>
              <a:rPr lang="es-ES" dirty="0" err="1" smtClean="0"/>
              <a:t>dd</a:t>
            </a:r>
            <a:r>
              <a:rPr lang="es-ES" dirty="0" smtClean="0"/>
              <a:t>&gt;Bebida blanca fría&lt;/</a:t>
            </a:r>
            <a:r>
              <a:rPr lang="es-ES" dirty="0" err="1" smtClean="0"/>
              <a:t>dd</a:t>
            </a:r>
            <a:r>
              <a:rPr lang="es-ES" dirty="0" smtClean="0"/>
              <a:t>&gt;</a:t>
            </a:r>
          </a:p>
          <a:p>
            <a:pPr lvl="2">
              <a:defRPr/>
            </a:pPr>
            <a:r>
              <a:rPr lang="es-ES" dirty="0" smtClean="0"/>
              <a:t>&lt;/dl&gt;</a:t>
            </a:r>
          </a:p>
          <a:p>
            <a:pPr>
              <a:defRPr/>
            </a:pPr>
            <a:endParaRPr lang="es-ES" dirty="0"/>
          </a:p>
        </p:txBody>
      </p:sp>
      <p:sp>
        <p:nvSpPr>
          <p:cNvPr id="655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EE5D124-D97E-451D-8144-643E48FCEA77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24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Título: 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HTML 5.0: Etiquetas que dan formato al texto (V)</a:t>
            </a:r>
          </a:p>
          <a:p>
            <a:pP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</a:t>
            </a:r>
          </a:p>
          <a:p>
            <a:pPr marL="171450" indent="-1714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dirty="0" smtClean="0"/>
              <a:t>Tablas &lt;</a:t>
            </a:r>
            <a:r>
              <a:rPr lang="pt-BR" dirty="0" err="1" smtClean="0"/>
              <a:t>table</a:t>
            </a:r>
            <a:r>
              <a:rPr lang="pt-BR" dirty="0" smtClean="0"/>
              <a:t>&gt;&lt;/</a:t>
            </a:r>
            <a:r>
              <a:rPr lang="pt-BR" dirty="0" err="1" smtClean="0"/>
              <a:t>table</a:t>
            </a:r>
            <a:r>
              <a:rPr lang="pt-BR" dirty="0" smtClean="0"/>
              <a:t>&gt;</a:t>
            </a:r>
          </a:p>
          <a:p>
            <a:pPr marL="171450" indent="-1714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dirty="0" smtClean="0"/>
              <a:t>Etiquetas de cada parte de </a:t>
            </a:r>
            <a:r>
              <a:rPr lang="pt-BR" dirty="0" err="1" smtClean="0"/>
              <a:t>las</a:t>
            </a:r>
            <a:r>
              <a:rPr lang="pt-BR" dirty="0" smtClean="0"/>
              <a:t> tablas</a:t>
            </a:r>
          </a:p>
          <a:p>
            <a:pPr lvl="1">
              <a:spcAft>
                <a:spcPts val="0"/>
              </a:spcAft>
              <a:defRPr/>
            </a:pPr>
            <a:r>
              <a:rPr lang="pt-BR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Caption</a:t>
            </a:r>
            <a:r>
              <a:rPr lang="pt-BR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de </a:t>
            </a:r>
            <a:r>
              <a:rPr lang="pt-BR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la</a:t>
            </a:r>
            <a:r>
              <a:rPr lang="pt-BR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tabla : </a:t>
            </a:r>
            <a:r>
              <a:rPr lang="pt-BR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Visitates</a:t>
            </a:r>
            <a:r>
              <a:rPr lang="pt-BR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de rrr.com por países</a:t>
            </a:r>
          </a:p>
          <a:p>
            <a:pPr lvl="1">
              <a:spcAft>
                <a:spcPts val="0"/>
              </a:spcAft>
              <a:defRPr/>
            </a:pPr>
            <a:r>
              <a:rPr lang="pt-BR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Header</a:t>
            </a:r>
          </a:p>
          <a:p>
            <a:pPr lvl="1" eaLnBrk="1" fontAlgn="ctr" hangingPunct="1">
              <a:defRPr/>
            </a:pPr>
            <a:r>
              <a:rPr lang="es-ES" dirty="0" smtClean="0"/>
              <a:t>Columna Mes</a:t>
            </a:r>
          </a:p>
          <a:p>
            <a:pPr lvl="1" eaLnBrk="1" fontAlgn="ctr" hangingPunct="1">
              <a:defRPr/>
            </a:pPr>
            <a:r>
              <a:rPr lang="es-ES" dirty="0" smtClean="0"/>
              <a:t>Columna España</a:t>
            </a:r>
          </a:p>
          <a:p>
            <a:pPr lvl="1" eaLnBrk="1" fontAlgn="ctr" hangingPunct="1">
              <a:defRPr/>
            </a:pPr>
            <a:r>
              <a:rPr lang="es-ES" dirty="0" smtClean="0"/>
              <a:t>Columna México</a:t>
            </a:r>
          </a:p>
          <a:p>
            <a:pPr lvl="1" eaLnBrk="1" fontAlgn="ctr" hangingPunct="1">
              <a:defRPr/>
            </a:pPr>
            <a:r>
              <a:rPr lang="es-ES" dirty="0" smtClean="0"/>
              <a:t>Columna Estado Unidos</a:t>
            </a:r>
          </a:p>
          <a:p>
            <a:pPr lvl="1" eaLnBrk="1" fontAlgn="ctr" hangingPunct="1">
              <a:defRPr/>
            </a:pPr>
            <a:r>
              <a:rPr lang="es-ES" dirty="0" err="1" smtClean="0"/>
              <a:t>Body</a:t>
            </a:r>
            <a:endParaRPr lang="es-ES" dirty="0" smtClean="0"/>
          </a:p>
          <a:p>
            <a:pPr lvl="1" eaLnBrk="1" fontAlgn="ctr" hangingPunct="1">
              <a:defRPr/>
            </a:pPr>
            <a:r>
              <a:rPr lang="es-ES" dirty="0" smtClean="0"/>
              <a:t>Enero</a:t>
            </a:r>
          </a:p>
          <a:p>
            <a:pPr eaLnBrk="1" fontAlgn="ctr" hangingPunct="1">
              <a:defRPr/>
            </a:pPr>
            <a:r>
              <a:rPr lang="es-ES" dirty="0" smtClean="0"/>
              <a:t>10</a:t>
            </a:r>
          </a:p>
          <a:p>
            <a:pPr eaLnBrk="1" fontAlgn="ctr" hangingPunct="1">
              <a:defRPr/>
            </a:pPr>
            <a:r>
              <a:rPr lang="es-ES" dirty="0" smtClean="0"/>
              <a:t>20</a:t>
            </a:r>
          </a:p>
          <a:p>
            <a:pPr eaLnBrk="1" fontAlgn="ctr" hangingPunct="1">
              <a:defRPr/>
            </a:pPr>
            <a:r>
              <a:rPr lang="es-ES" dirty="0" smtClean="0"/>
              <a:t>30</a:t>
            </a:r>
          </a:p>
          <a:p>
            <a:pPr eaLnBrk="1" fontAlgn="ctr" hangingPunct="1">
              <a:defRPr/>
            </a:pPr>
            <a:r>
              <a:rPr lang="es-ES" dirty="0" smtClean="0"/>
              <a:t>Febrero</a:t>
            </a:r>
          </a:p>
          <a:p>
            <a:pPr eaLnBrk="1" fontAlgn="ctr" hangingPunct="1">
              <a:defRPr/>
            </a:pPr>
            <a:r>
              <a:rPr lang="es-ES" dirty="0" smtClean="0"/>
              <a:t>11</a:t>
            </a:r>
          </a:p>
          <a:p>
            <a:pPr eaLnBrk="1" fontAlgn="ctr" hangingPunct="1">
              <a:defRPr/>
            </a:pPr>
            <a:r>
              <a:rPr lang="es-ES" dirty="0" smtClean="0"/>
              <a:t>22</a:t>
            </a:r>
          </a:p>
          <a:p>
            <a:pPr eaLnBrk="1" fontAlgn="ctr" hangingPunct="1">
              <a:defRPr/>
            </a:pPr>
            <a:r>
              <a:rPr lang="es-ES" dirty="0" smtClean="0"/>
              <a:t>33</a:t>
            </a:r>
          </a:p>
          <a:p>
            <a:pPr eaLnBrk="1" fontAlgn="ctr" hangingPunct="1">
              <a:defRPr/>
            </a:pPr>
            <a:r>
              <a:rPr lang="es-ES" dirty="0" smtClean="0"/>
              <a:t>Totales</a:t>
            </a:r>
          </a:p>
          <a:p>
            <a:pPr eaLnBrk="1" fontAlgn="ctr" hangingPunct="1">
              <a:defRPr/>
            </a:pPr>
            <a:r>
              <a:rPr lang="es-ES" dirty="0" smtClean="0"/>
              <a:t>21</a:t>
            </a:r>
          </a:p>
          <a:p>
            <a:pPr eaLnBrk="1" fontAlgn="ctr" hangingPunct="1">
              <a:defRPr/>
            </a:pPr>
            <a:r>
              <a:rPr lang="es-ES" dirty="0" smtClean="0"/>
              <a:t>42</a:t>
            </a:r>
          </a:p>
          <a:p>
            <a:pPr eaLnBrk="1" fontAlgn="ctr" hangingPunct="1">
              <a:defRPr/>
            </a:pPr>
            <a:r>
              <a:rPr lang="es-ES" dirty="0" smtClean="0"/>
              <a:t>63</a:t>
            </a:r>
          </a:p>
          <a:p>
            <a:pPr>
              <a:defRPr/>
            </a:pPr>
            <a:endParaRPr lang="es-ES" dirty="0"/>
          </a:p>
        </p:txBody>
      </p:sp>
      <p:sp>
        <p:nvSpPr>
          <p:cNvPr id="6656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988C1C9-E734-468D-BFE4-0FFEADBE90F3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25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HTML 5.0: Etiquetas que dan formato al texto (V)</a:t>
            </a:r>
          </a:p>
          <a:p>
            <a:pP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Sintaxis de la Tabla</a:t>
            </a:r>
          </a:p>
          <a:p>
            <a:pPr lvl="1">
              <a:defRPr/>
            </a:pPr>
            <a:r>
              <a:rPr lang="es-ES" dirty="0" smtClean="0"/>
              <a:t>&lt; </a:t>
            </a:r>
            <a:r>
              <a:rPr lang="es-ES" dirty="0" err="1" smtClean="0"/>
              <a:t>table</a:t>
            </a:r>
            <a:r>
              <a:rPr lang="es-ES" dirty="0" smtClean="0"/>
              <a:t> </a:t>
            </a:r>
            <a:r>
              <a:rPr lang="es-ES" dirty="0" err="1" smtClean="0"/>
              <a:t>summary</a:t>
            </a:r>
            <a:r>
              <a:rPr lang="es-ES" dirty="0" smtClean="0"/>
              <a:t>="Visitantes que …."&gt;</a:t>
            </a:r>
          </a:p>
          <a:p>
            <a:pPr lvl="1">
              <a:defRPr/>
            </a:pPr>
            <a:r>
              <a:rPr lang="es-ES" dirty="0" smtClean="0"/>
              <a:t>&lt;</a:t>
            </a:r>
            <a:r>
              <a:rPr lang="es-ES" dirty="0" err="1" smtClean="0"/>
              <a:t>caption</a:t>
            </a:r>
            <a:r>
              <a:rPr lang="es-ES" dirty="0" smtClean="0"/>
              <a:t>&gt;Visitantes de rrrr.com por países&lt;/</a:t>
            </a:r>
            <a:r>
              <a:rPr lang="es-ES" dirty="0" err="1" smtClean="0"/>
              <a:t>caption</a:t>
            </a:r>
            <a:r>
              <a:rPr lang="es-ES" dirty="0" smtClean="0"/>
              <a:t>&gt;</a:t>
            </a:r>
          </a:p>
          <a:p>
            <a:pPr lvl="1">
              <a:defRPr/>
            </a:pPr>
            <a:r>
              <a:rPr lang="es-ES" dirty="0" smtClean="0"/>
              <a:t>&lt;</a:t>
            </a:r>
            <a:r>
              <a:rPr lang="es-ES" dirty="0" err="1" smtClean="0"/>
              <a:t>thead</a:t>
            </a:r>
            <a:r>
              <a:rPr lang="es-ES" dirty="0" smtClean="0"/>
              <a:t>&gt;</a:t>
            </a:r>
          </a:p>
          <a:p>
            <a:pPr lvl="1">
              <a:defRPr/>
            </a:pPr>
            <a:r>
              <a:rPr lang="es-ES" dirty="0" smtClean="0"/>
              <a:t>&lt;</a:t>
            </a:r>
            <a:r>
              <a:rPr lang="es-ES" dirty="0" err="1" smtClean="0"/>
              <a:t>tr</a:t>
            </a:r>
            <a:r>
              <a:rPr lang="es-ES" dirty="0" smtClean="0"/>
              <a:t>&gt;</a:t>
            </a:r>
          </a:p>
          <a:p>
            <a:pPr lvl="1">
              <a:defRPr/>
            </a:pPr>
            <a:r>
              <a:rPr lang="es-ES" dirty="0" smtClean="0"/>
              <a:t>&lt;</a:t>
            </a:r>
            <a:r>
              <a:rPr lang="es-ES" dirty="0" err="1" smtClean="0"/>
              <a:t>th</a:t>
            </a:r>
            <a:r>
              <a:rPr lang="es-ES" dirty="0" smtClean="0"/>
              <a:t>&gt;Mes&lt;/</a:t>
            </a:r>
            <a:r>
              <a:rPr lang="es-ES" dirty="0" err="1" smtClean="0"/>
              <a:t>th</a:t>
            </a:r>
            <a:r>
              <a:rPr lang="es-ES" dirty="0" smtClean="0"/>
              <a:t>&gt; </a:t>
            </a:r>
          </a:p>
          <a:p>
            <a:pPr lvl="1">
              <a:defRPr/>
            </a:pPr>
            <a:r>
              <a:rPr lang="es-ES" dirty="0" smtClean="0"/>
              <a:t>…</a:t>
            </a:r>
          </a:p>
          <a:p>
            <a:pPr lvl="1">
              <a:defRPr/>
            </a:pPr>
            <a:r>
              <a:rPr lang="es-ES" dirty="0" smtClean="0"/>
              <a:t>&lt;</a:t>
            </a:r>
            <a:r>
              <a:rPr lang="es-ES" dirty="0" err="1" smtClean="0"/>
              <a:t>th</a:t>
            </a:r>
            <a:r>
              <a:rPr lang="es-ES" dirty="0" smtClean="0"/>
              <a:t>&gt;Estados Unidos&lt;/</a:t>
            </a:r>
            <a:r>
              <a:rPr lang="es-ES" dirty="0" err="1" smtClean="0"/>
              <a:t>th</a:t>
            </a:r>
            <a:r>
              <a:rPr lang="es-ES" dirty="0" smtClean="0"/>
              <a:t>&gt;</a:t>
            </a:r>
          </a:p>
          <a:p>
            <a:pPr lvl="1">
              <a:defRPr/>
            </a:pPr>
            <a:r>
              <a:rPr lang="es-ES" dirty="0" smtClean="0"/>
              <a:t>&lt;/</a:t>
            </a:r>
            <a:r>
              <a:rPr lang="es-ES" dirty="0" err="1" smtClean="0"/>
              <a:t>tr</a:t>
            </a:r>
            <a:r>
              <a:rPr lang="es-ES" dirty="0" smtClean="0"/>
              <a:t>&gt;</a:t>
            </a:r>
          </a:p>
          <a:p>
            <a:pPr lvl="1">
              <a:defRPr/>
            </a:pPr>
            <a:r>
              <a:rPr lang="es-ES" dirty="0" smtClean="0"/>
              <a:t>&lt;/</a:t>
            </a:r>
            <a:r>
              <a:rPr lang="es-ES" dirty="0" err="1" smtClean="0"/>
              <a:t>thead</a:t>
            </a:r>
            <a:r>
              <a:rPr lang="es-ES" dirty="0" smtClean="0"/>
              <a:t>&gt;</a:t>
            </a:r>
          </a:p>
          <a:p>
            <a:pPr lvl="1">
              <a:defRPr/>
            </a:pPr>
            <a:r>
              <a:rPr lang="es-ES" dirty="0" smtClean="0"/>
              <a:t>&lt;</a:t>
            </a:r>
            <a:r>
              <a:rPr lang="es-ES" dirty="0" err="1" smtClean="0"/>
              <a:t>tbody</a:t>
            </a:r>
            <a:r>
              <a:rPr lang="es-ES" dirty="0" smtClean="0"/>
              <a:t>&gt;</a:t>
            </a:r>
          </a:p>
          <a:p>
            <a:pPr lvl="1">
              <a:defRPr/>
            </a:pPr>
            <a:r>
              <a:rPr lang="es-ES" dirty="0" smtClean="0"/>
              <a:t>&lt;</a:t>
            </a:r>
            <a:r>
              <a:rPr lang="es-ES" dirty="0" err="1" smtClean="0"/>
              <a:t>tr</a:t>
            </a:r>
            <a:r>
              <a:rPr lang="es-ES" dirty="0" smtClean="0"/>
              <a:t>&gt;</a:t>
            </a:r>
          </a:p>
          <a:p>
            <a:pPr lvl="1">
              <a:defRPr/>
            </a:pPr>
            <a:r>
              <a:rPr lang="es-ES" dirty="0" smtClean="0"/>
              <a:t>&lt;</a:t>
            </a:r>
            <a:r>
              <a:rPr lang="es-ES" dirty="0" err="1" smtClean="0"/>
              <a:t>td</a:t>
            </a:r>
            <a:r>
              <a:rPr lang="es-ES" dirty="0" smtClean="0"/>
              <a:t>&gt;Enero&lt;/</a:t>
            </a:r>
            <a:r>
              <a:rPr lang="es-ES" dirty="0" err="1" smtClean="0"/>
              <a:t>td</a:t>
            </a:r>
            <a:r>
              <a:rPr lang="es-ES" dirty="0" smtClean="0"/>
              <a:t>&gt;</a:t>
            </a:r>
          </a:p>
          <a:p>
            <a:pPr lvl="1">
              <a:defRPr/>
            </a:pPr>
            <a:r>
              <a:rPr lang="es-ES" dirty="0" smtClean="0"/>
              <a:t>….</a:t>
            </a:r>
          </a:p>
          <a:p>
            <a:pPr lvl="1">
              <a:defRPr/>
            </a:pPr>
            <a:r>
              <a:rPr lang="es-ES" dirty="0" smtClean="0"/>
              <a:t>&lt;</a:t>
            </a:r>
            <a:r>
              <a:rPr lang="es-ES" dirty="0" err="1" smtClean="0"/>
              <a:t>td</a:t>
            </a:r>
            <a:r>
              <a:rPr lang="es-ES" dirty="0" smtClean="0"/>
              <a:t>&gt;30&lt;/</a:t>
            </a:r>
            <a:r>
              <a:rPr lang="es-ES" dirty="0" err="1" smtClean="0"/>
              <a:t>td</a:t>
            </a:r>
            <a:r>
              <a:rPr lang="es-ES" dirty="0" smtClean="0"/>
              <a:t>&gt;</a:t>
            </a:r>
          </a:p>
          <a:p>
            <a:pPr lvl="1">
              <a:defRPr/>
            </a:pPr>
            <a:r>
              <a:rPr lang="es-ES" dirty="0" smtClean="0"/>
              <a:t>&lt;/</a:t>
            </a:r>
            <a:r>
              <a:rPr lang="es-ES" dirty="0" err="1" smtClean="0"/>
              <a:t>tr</a:t>
            </a:r>
            <a:r>
              <a:rPr lang="es-ES" dirty="0" smtClean="0"/>
              <a:t>&gt;</a:t>
            </a:r>
          </a:p>
          <a:p>
            <a:pPr lvl="1">
              <a:defRPr/>
            </a:pPr>
            <a:r>
              <a:rPr lang="es-ES" dirty="0" smtClean="0"/>
              <a:t>..</a:t>
            </a:r>
          </a:p>
          <a:p>
            <a:pPr lvl="1">
              <a:defRPr/>
            </a:pPr>
            <a:r>
              <a:rPr lang="es-ES" dirty="0" smtClean="0"/>
              <a:t>&lt;/</a:t>
            </a:r>
            <a:r>
              <a:rPr lang="es-ES" dirty="0" err="1" smtClean="0"/>
              <a:t>tbody</a:t>
            </a:r>
            <a:r>
              <a:rPr lang="es-ES" dirty="0" smtClean="0"/>
              <a:t>&gt;</a:t>
            </a:r>
          </a:p>
          <a:p>
            <a:pPr lvl="1">
              <a:defRPr/>
            </a:pPr>
            <a:r>
              <a:rPr lang="es-ES" dirty="0" smtClean="0"/>
              <a:t>&lt;/</a:t>
            </a:r>
            <a:r>
              <a:rPr lang="es-ES" dirty="0" err="1" smtClean="0"/>
              <a:t>table</a:t>
            </a:r>
            <a:r>
              <a:rPr lang="es-ES" dirty="0" smtClean="0"/>
              <a:t>&gt;</a:t>
            </a:r>
          </a:p>
          <a:p>
            <a:pPr lvl="1">
              <a:defRPr/>
            </a:pPr>
            <a:endParaRPr lang="es-ES" dirty="0"/>
          </a:p>
        </p:txBody>
      </p:sp>
      <p:sp>
        <p:nvSpPr>
          <p:cNvPr id="675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BB50B80-8BC1-45EE-B366-922937419679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26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HTML 5.0: Etiquetas que dan formato al texto (VII)</a:t>
            </a:r>
          </a:p>
          <a:p>
            <a:pP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Enlaces: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Ejemplo:</a:t>
            </a:r>
          </a:p>
          <a:p>
            <a:pPr lvl="1"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&lt;a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href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=“abrigo.html”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title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=“Enlace pagina de abrigo” target=“_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blank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”&gt; Abrigo &lt;/a&gt;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Valores target más utilizados y accesibles:</a:t>
            </a:r>
          </a:p>
          <a:p>
            <a:pPr lvl="1"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_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blank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-&gt; Abre la página en una nueva ventana o navegador</a:t>
            </a:r>
          </a:p>
          <a:p>
            <a:pPr lvl="1"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_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self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-&gt; Abre la página en la misma ventana</a:t>
            </a:r>
          </a:p>
          <a:p>
            <a:pPr>
              <a:defRPr/>
            </a:pPr>
            <a:endParaRPr lang="es-ES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>
              <a:defRPr/>
            </a:pPr>
            <a:endParaRPr lang="es-ES" dirty="0"/>
          </a:p>
        </p:txBody>
      </p:sp>
      <p:sp>
        <p:nvSpPr>
          <p:cNvPr id="686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C269A85-CC49-4F11-862E-61CD1C4D6E5F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27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HTML 5.0: Etiquetas que dan formato al texto (VIII)</a:t>
            </a:r>
          </a:p>
          <a:p>
            <a:pP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Otras etiquetas: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Imágenes: </a:t>
            </a:r>
          </a:p>
          <a:p>
            <a:pPr marL="1085850" lvl="2" indent="-171450"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Ejemplo:</a:t>
            </a:r>
          </a:p>
          <a:p>
            <a:pPr lvl="3">
              <a:buFont typeface="Arial" panose="020B0604020202020204" pitchFamily="34" charset="0"/>
              <a:buNone/>
              <a:defRPr/>
            </a:pPr>
            <a:r>
              <a:rPr lang="es-ES" dirty="0" smtClean="0"/>
              <a:t>&lt;</a:t>
            </a:r>
            <a:r>
              <a:rPr lang="es-ES" dirty="0" err="1" smtClean="0"/>
              <a:t>img</a:t>
            </a:r>
            <a:r>
              <a:rPr lang="es-ES" dirty="0" smtClean="0"/>
              <a:t> </a:t>
            </a:r>
            <a:r>
              <a:rPr lang="es-ES" dirty="0" err="1" smtClean="0"/>
              <a:t>src</a:t>
            </a:r>
            <a:r>
              <a:rPr lang="es-ES" dirty="0" smtClean="0"/>
              <a:t>=“abrigo.jpg” </a:t>
            </a:r>
            <a:r>
              <a:rPr lang="es-ES" dirty="0" err="1" smtClean="0"/>
              <a:t>alt</a:t>
            </a:r>
            <a:r>
              <a:rPr lang="es-ES" dirty="0" smtClean="0"/>
              <a:t>=“Abrigo”&gt;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Formularios: </a:t>
            </a:r>
          </a:p>
          <a:p>
            <a:pPr marL="1085850" lvl="2" indent="-171450"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&lt;</a:t>
            </a:r>
            <a:r>
              <a:rPr lang="es-ES" dirty="0" err="1" smtClean="0"/>
              <a:t>form</a:t>
            </a:r>
            <a:r>
              <a:rPr lang="es-ES" dirty="0" smtClean="0"/>
              <a:t>&gt;  &lt;/</a:t>
            </a:r>
            <a:r>
              <a:rPr lang="es-ES" dirty="0" err="1" smtClean="0"/>
              <a:t>form</a:t>
            </a:r>
            <a:r>
              <a:rPr lang="es-ES" dirty="0" smtClean="0"/>
              <a:t>&gt;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Abreviaturas: </a:t>
            </a:r>
          </a:p>
          <a:p>
            <a:pPr marL="1085850" lvl="2" indent="-171450"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&lt;</a:t>
            </a:r>
            <a:r>
              <a:rPr lang="es-ES" dirty="0" err="1" smtClean="0"/>
              <a:t>abbr</a:t>
            </a:r>
            <a:r>
              <a:rPr lang="es-ES" dirty="0" smtClean="0"/>
              <a:t>&gt; &lt;/</a:t>
            </a:r>
            <a:r>
              <a:rPr lang="es-ES" dirty="0" err="1" smtClean="0"/>
              <a:t>abbr</a:t>
            </a:r>
            <a:r>
              <a:rPr lang="es-ES" dirty="0" smtClean="0"/>
              <a:t>&gt;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Etc….</a:t>
            </a:r>
          </a:p>
        </p:txBody>
      </p:sp>
      <p:sp>
        <p:nvSpPr>
          <p:cNvPr id="696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6FA0FCA-18F9-4F18-8FC1-1276858B1C29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28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CSS</a:t>
            </a:r>
          </a:p>
          <a:p>
            <a:pP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Tres formas distintas de emplearlo: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Introducido por el autor:</a:t>
            </a:r>
          </a:p>
          <a:p>
            <a:pPr marL="1085850" lvl="2" indent="-171450"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Directamente dentro del código HTML (¡Importante!: esta forma hace que las páginas no sean accesibles)</a:t>
            </a:r>
          </a:p>
          <a:p>
            <a:pPr marL="1085850" lvl="2" indent="-171450"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Hoja incrustada dentro de la página HTML</a:t>
            </a:r>
          </a:p>
          <a:p>
            <a:pPr marL="1085850" lvl="2" indent="-171450"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Hoja almacenada en ubicación diferente de la página HTML.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Introducidos por el usuario que ve la página.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Estilos marcados por defecto por el agente de usuario.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s-ES" dirty="0"/>
          </a:p>
        </p:txBody>
      </p:sp>
      <p:sp>
        <p:nvSpPr>
          <p:cNvPr id="706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DE4A6EA-89CB-4301-81DF-B1FC8CC0361F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29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Índice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_tradnl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Accesibilidad web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_tradnl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Beneficios de la accesibilidad web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_tradnl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Principios de diseño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_tradnl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Estándares de la Web. W3C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_tradnl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Iniciativa de la accesibilidad Web. WAI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_tradnl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WCAG 1.0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_tradnl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WCAG 2.0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_tradnl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Accesibilidad a los contenidos audiovisuales en la web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_tradnl" altLang="es-ES" sz="800" dirty="0" smtClean="0">
                <a:latin typeface="Arial" charset="0"/>
                <a:ea typeface="ＭＳ Ｐゴシック" pitchFamily="34" charset="-128"/>
                <a:cs typeface="Arial" charset="0"/>
              </a:rPr>
              <a:t>Evaluación de la accesibilidad web</a:t>
            </a:r>
          </a:p>
          <a:p>
            <a:pPr eaLnBrk="1" hangingPunct="1">
              <a:spcBef>
                <a:spcPct val="0"/>
              </a:spcBef>
              <a:defRPr/>
            </a:pPr>
            <a:endParaRPr lang="es-ES_tradnl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s-ES_tradnl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440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C19A5D-1A0C-459B-8068-A515F743056E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CSS ejemplos de uso</a:t>
            </a:r>
          </a:p>
          <a:p>
            <a:pP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Sobre el texto: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Color: </a:t>
            </a:r>
          </a:p>
          <a:p>
            <a:pPr lvl="2">
              <a:buFont typeface="Arial" panose="020B0604020202020204" pitchFamily="34" charset="0"/>
              <a:buNone/>
              <a:defRPr/>
            </a:pPr>
            <a:r>
              <a:rPr lang="es-ES" dirty="0" err="1" smtClean="0"/>
              <a:t>body</a:t>
            </a:r>
            <a:r>
              <a:rPr lang="es-ES" dirty="0" smtClean="0"/>
              <a:t> {</a:t>
            </a:r>
            <a:r>
              <a:rPr lang="es-ES" dirty="0" err="1" smtClean="0"/>
              <a:t>color:blue</a:t>
            </a:r>
            <a:r>
              <a:rPr lang="es-ES" dirty="0" smtClean="0"/>
              <a:t>;}</a:t>
            </a:r>
            <a:br>
              <a:rPr lang="es-ES" dirty="0" smtClean="0"/>
            </a:br>
            <a:r>
              <a:rPr lang="es-ES" dirty="0" smtClean="0"/>
              <a:t>h1 {color:#00ff00;}</a:t>
            </a:r>
            <a:br>
              <a:rPr lang="es-ES" dirty="0" smtClean="0"/>
            </a:br>
            <a:r>
              <a:rPr lang="es-ES" dirty="0" smtClean="0"/>
              <a:t>h2 {</a:t>
            </a:r>
            <a:r>
              <a:rPr lang="es-ES" dirty="0" err="1" smtClean="0"/>
              <a:t>color:rgb</a:t>
            </a:r>
            <a:r>
              <a:rPr lang="es-ES" dirty="0" smtClean="0"/>
              <a:t>(255,0,0);}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Alineamiento: </a:t>
            </a:r>
          </a:p>
          <a:p>
            <a:pPr lvl="2">
              <a:buFont typeface="Arial" panose="020B0604020202020204" pitchFamily="34" charset="0"/>
              <a:buNone/>
              <a:defRPr/>
            </a:pPr>
            <a:r>
              <a:rPr lang="es-ES" dirty="0" smtClean="0"/>
              <a:t>h1 {</a:t>
            </a:r>
            <a:r>
              <a:rPr lang="es-ES" dirty="0" err="1" smtClean="0"/>
              <a:t>text-align:center</a:t>
            </a:r>
            <a:r>
              <a:rPr lang="es-ES" dirty="0" smtClean="0"/>
              <a:t>;}</a:t>
            </a:r>
            <a:br>
              <a:rPr lang="es-ES" dirty="0" smtClean="0"/>
            </a:br>
            <a:r>
              <a:rPr lang="es-ES" dirty="0" smtClean="0"/>
              <a:t>p {</a:t>
            </a:r>
            <a:r>
              <a:rPr lang="es-ES" dirty="0" err="1" smtClean="0"/>
              <a:t>text-align:right</a:t>
            </a:r>
            <a:r>
              <a:rPr lang="es-ES" dirty="0" smtClean="0"/>
              <a:t>;}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dirty="0" smtClean="0"/>
              <a:t>Tipo de fuente: </a:t>
            </a:r>
          </a:p>
          <a:p>
            <a:pPr>
              <a:buFont typeface="Arial" panose="020B0604020202020204" pitchFamily="34" charset="0"/>
              <a:buNone/>
              <a:defRPr/>
            </a:pPr>
            <a:r>
              <a:rPr lang="es-ES" dirty="0" smtClean="0"/>
              <a:t> 	p{</a:t>
            </a:r>
            <a:r>
              <a:rPr lang="es-ES" dirty="0" err="1" smtClean="0"/>
              <a:t>font-family</a:t>
            </a:r>
            <a:r>
              <a:rPr lang="es-ES" dirty="0" smtClean="0"/>
              <a:t>:"Times New </a:t>
            </a:r>
            <a:r>
              <a:rPr lang="es-ES" dirty="0" err="1" smtClean="0"/>
              <a:t>Roman</a:t>
            </a:r>
            <a:r>
              <a:rPr lang="es-ES" dirty="0" smtClean="0"/>
              <a:t>", Times, </a:t>
            </a:r>
            <a:r>
              <a:rPr lang="es-ES" dirty="0" err="1" smtClean="0"/>
              <a:t>serif</a:t>
            </a:r>
            <a:r>
              <a:rPr lang="es-ES" dirty="0" smtClean="0"/>
              <a:t>;}</a:t>
            </a:r>
            <a:br>
              <a:rPr lang="es-ES" dirty="0" smtClean="0"/>
            </a:br>
            <a:endParaRPr lang="es-ES" dirty="0" smtClean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s-ES" dirty="0"/>
          </a:p>
        </p:txBody>
      </p:sp>
      <p:sp>
        <p:nvSpPr>
          <p:cNvPr id="7168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3A42947-B240-4809-82B7-10AD352692B6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30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17E91A-466F-4720-8ADA-6C9492DEEA46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31</a:t>
            </a:fld>
            <a:endParaRPr lang="es-ES" altLang="es-ES" sz="1300" smtClean="0">
              <a:latin typeface="Calibri" pitchFamily="34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Referencias (I)</a:t>
            </a:r>
            <a:endParaRPr lang="es-ES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HTML and CSS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tutorials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(en inglés): http://www.w3.org/2002/03/tutorials#webdesign_htmlcss  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HTML &amp; CSS (en inglés): http://www.w3.org/standards/webdesign/htmlcss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HTML 4.01: http://html.conclase.net/w3c/html401-es/cover.html 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HTML 5.0 (en inglés): http://www.w3.org/TR/2014/REC-html5-20141028// 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Guía de Referencia rápida de XHTML: http://www.w3c.es/Divulgacion/GuiasReferencia/XHTML1/ 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s-ES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defRPr/>
            </a:pPr>
            <a:endParaRPr lang="es-ES_tradnl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1E3E29A-6A83-4D4C-A15C-3743DF99A9B4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32</a:t>
            </a:fld>
            <a:endParaRPr lang="es-ES" altLang="es-ES" sz="1300" smtClean="0">
              <a:latin typeface="Calibri" pitchFamily="34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Referencias (II)</a:t>
            </a:r>
          </a:p>
          <a:p>
            <a:pP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CSS2 (en inglés): http://www.w3.org/TR/CSS2/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Guía de referencia rápida de CSS2.1: http://www.w3c.es/Divulgacion/GuiasReferencia/CSS21/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Varias guías de desarrollo (HTML, CSS, etc.) (en inglés): http://www.w3schools.com/ </a:t>
            </a:r>
          </a:p>
          <a:p>
            <a:pPr marL="171450" indent="-1714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s-ES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defRPr/>
            </a:pPr>
            <a:endParaRPr lang="es-ES_tradnl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89013" eaLnBrk="1" hangingPunct="1">
              <a:spcBef>
                <a:spcPct val="0"/>
              </a:spcBef>
            </a:pPr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Fin de presentación:</a:t>
            </a:r>
          </a:p>
          <a:p>
            <a:pPr defTabSz="989013" eaLnBrk="1" hangingPunct="1">
              <a:spcBef>
                <a:spcPct val="0"/>
              </a:spcBef>
            </a:pPr>
            <a:r>
              <a:rPr lang="es-ES_tradnl" altLang="es-ES" smtClean="0">
                <a:latin typeface="Arial" charset="0"/>
                <a:ea typeface="ＭＳ Ｐゴシック" pitchFamily="34" charset="-128"/>
                <a:cs typeface="Arial" charset="0"/>
              </a:rPr>
              <a:t>Tema 3: Principios de diseño web accesibles</a:t>
            </a:r>
          </a:p>
          <a:p>
            <a:pPr defTabSz="989013" eaLnBrk="1" hangingPunct="1">
              <a:spcBef>
                <a:spcPct val="0"/>
              </a:spcBef>
            </a:pPr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Lourdes Moreno, Paloma Martínez</a:t>
            </a:r>
          </a:p>
          <a:p>
            <a:pPr defTabSz="989013" eaLnBrk="1" hangingPunct="1"/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Universidad Carlos III de Madrid</a:t>
            </a:r>
          </a:p>
          <a:p>
            <a:pPr defTabSz="989013" eaLnBrk="1" hangingPunct="1"/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{lmoreno,pmf}@inf.uc3m.es </a:t>
            </a:r>
          </a:p>
          <a:p>
            <a:pPr defTabSz="989013" eaLnBrk="1" hangingPunct="1"/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Asignatura Humanidades</a:t>
            </a:r>
          </a:p>
          <a:p>
            <a:pPr defTabSz="989013" eaLnBrk="1" hangingPunct="1"/>
            <a:r>
              <a:rPr lang="ja-JP" altLang="es-ES" smtClean="0">
                <a:latin typeface="Arial" charset="0"/>
                <a:ea typeface="ＭＳ Ｐゴシック" pitchFamily="34" charset="-128"/>
                <a:cs typeface="Arial" charset="0"/>
              </a:rPr>
              <a:t>“</a:t>
            </a:r>
            <a:r>
              <a:rPr lang="es-ES" altLang="ja-JP" smtClean="0">
                <a:latin typeface="Arial" charset="0"/>
                <a:ea typeface="ＭＳ Ｐゴシック" pitchFamily="34" charset="-128"/>
                <a:cs typeface="Arial" charset="0"/>
              </a:rPr>
              <a:t>Evitando la barreras de accesibilidad en la Sociedad de la Información</a:t>
            </a:r>
            <a:r>
              <a:rPr lang="ja-JP" altLang="es-ES" smtClean="0">
                <a:latin typeface="Arial" charset="0"/>
                <a:ea typeface="ＭＳ Ｐゴシック" pitchFamily="34" charset="-128"/>
                <a:cs typeface="Arial" charset="0"/>
              </a:rPr>
              <a:t>”</a:t>
            </a:r>
            <a:endParaRPr lang="es-ES_tradnl" altLang="ja-JP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defTabSz="989013" eaLnBrk="1" hangingPunct="1"/>
            <a:r>
              <a:rPr lang="es-ES_tradnl" altLang="es-ES" smtClean="0">
                <a:latin typeface="Arial" charset="0"/>
                <a:ea typeface="ＭＳ Ｐゴシック" pitchFamily="34" charset="-128"/>
                <a:cs typeface="Arial" charset="0"/>
              </a:rPr>
              <a:t>OpenCourseWare de la Universidad Carlos III de Madrid</a:t>
            </a:r>
          </a:p>
          <a:p>
            <a:pPr defTabSz="989013" eaLnBrk="1" hangingPunct="1"/>
            <a:r>
              <a:rPr lang="es-ES_tradnl" altLang="es-ES" smtClean="0">
                <a:latin typeface="Arial" charset="0"/>
                <a:ea typeface="ＭＳ Ｐゴシック" pitchFamily="34" charset="-128"/>
                <a:cs typeface="Arial" charset="0"/>
              </a:rPr>
              <a:t>Fin de presentación</a:t>
            </a:r>
          </a:p>
          <a:p>
            <a:pPr defTabSz="989013" eaLnBrk="1" hangingPunct="1"/>
            <a:endParaRPr lang="es-ES" altLang="es-ES" sz="1000" smtClean="0">
              <a:solidFill>
                <a:srgbClr val="00009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defTabSz="989013" eaLnBrk="1" hangingPunct="1"/>
            <a:endParaRPr lang="es-ES" altLang="es-ES" sz="1000" smtClean="0">
              <a:solidFill>
                <a:schemeClr val="bg1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defTabSz="989013" eaLnBrk="1" hangingPunct="1"/>
            <a:endParaRPr lang="es-ES" altLang="es-ES" sz="10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defTabSz="989013" eaLnBrk="1" hangingPunct="1">
              <a:spcBef>
                <a:spcPct val="0"/>
              </a:spcBef>
            </a:pPr>
            <a:endParaRPr lang="es-ES_tradnl" altLang="es-ES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747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2A6316C-82CA-4716-B511-EA2AD6A17613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33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Accesibilidad web: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Una Web es accesible cuando cualquier usuario pueda acceder a la Web independiente de sus características de acceso, y contextos de uso.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Nos encontramos que hay grupos de usuarios con barreras de accesibilidad y no pueden acceder a la Web, a estas personas se les priva del derecho de poder ejercer su ciudadanía.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La otra cara del progreso: La tecnología debería ser una herramienta integradora de muchas personas en la sociedad, y no lo contrario.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Grupos de usuarios afectados: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Directamente: Personas con discapacidad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Todos, Diversidad Funcional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Crece!! Discapacidad por envejecimiento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En la diapositiva hay una imagen con una ilustración de pantalla de ordenador con símbolo de la discapacidad</a:t>
            </a:r>
          </a:p>
        </p:txBody>
      </p:sp>
      <p:sp>
        <p:nvSpPr>
          <p:cNvPr id="440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C19A5D-1A0C-459B-8068-A515F743056E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Accesibilidad Web. Beneficios de ser accesible: </a:t>
            </a:r>
          </a:p>
          <a:p>
            <a:pP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Mejora la indexación y localización del sitio por buscadores. Participación en la Web semántica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Reducción del mantenimiento (consistencia)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Escalabilidad, crecimiento: nuevas líneas de negocio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Movilidad: móviles, PDA, TV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El numero de clientes que te dejas es considerable</a:t>
            </a:r>
          </a:p>
          <a:p>
            <a:pPr>
              <a:defRPr/>
            </a:pPr>
            <a:endParaRPr lang="es-ES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440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C19A5D-1A0C-459B-8068-A515F743056E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Principios de Diseño Web</a:t>
            </a:r>
            <a:b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Separación de contenido, presentación y estructura.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En la diapositiva hay una imagen que muestra un esquema con los elementos de los estándares web: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 Texto, imágenes, vídeos, sonidos, animaciones y archivos.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CSS: permite definir cómo se presentará cada elemento del contenido:</a:t>
            </a:r>
          </a:p>
          <a:p>
            <a:pPr marL="1085850" lvl="2" indent="-171450"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¿Es el tipo de letra del párrafo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verdana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o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arial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?</a:t>
            </a:r>
          </a:p>
          <a:p>
            <a:pPr marL="1085850" lvl="2" indent="-171450"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CSS controla el formato y el posicionamiento de cada elemento del documento</a:t>
            </a:r>
          </a:p>
          <a:p>
            <a:pPr marL="1085850" lvl="2" indent="-171450"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CSS define la presentación del documento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XHTML: Permite definir qué es cada elemento del contenido</a:t>
            </a:r>
          </a:p>
          <a:p>
            <a:pPr marL="1085850" lvl="2" indent="-171450"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¿Es un párrafo un título, una lista, una imagen, un enlace,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etc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?</a:t>
            </a:r>
          </a:p>
          <a:p>
            <a:pPr marL="1085850" lvl="2" indent="-171450"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XHTML define la estructura del documento</a:t>
            </a:r>
          </a:p>
        </p:txBody>
      </p:sp>
      <p:sp>
        <p:nvSpPr>
          <p:cNvPr id="440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C19A5D-1A0C-459B-8068-A515F743056E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Principios de Diseño Web </a:t>
            </a:r>
            <a:r>
              <a:rPr lang="ja-JP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“</a:t>
            </a:r>
            <a:r>
              <a:rPr lang="es-ES" altLang="ja-JP" dirty="0" smtClean="0">
                <a:latin typeface="Arial" charset="0"/>
                <a:ea typeface="ＭＳ Ｐゴシック" pitchFamily="34" charset="-128"/>
                <a:cs typeface="Arial" charset="0"/>
              </a:rPr>
              <a:t>Accesible</a:t>
            </a:r>
            <a:r>
              <a:rPr lang="ja-JP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”</a:t>
            </a:r>
            <a:r>
              <a:rPr lang="es-ES" altLang="ja-JP" dirty="0" smtClean="0">
                <a:latin typeface="Arial" charset="0"/>
                <a:ea typeface="ＭＳ Ｐゴシック" pitchFamily="34" charset="-128"/>
                <a:cs typeface="Arial" charset="0"/>
              </a:rPr>
              <a:t>. Diseño Centrado en el Usuario. Diseño Inclusivo</a:t>
            </a:r>
          </a:p>
          <a:p>
            <a:pP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Contar con la participación del usuario en el proceso de diseño: Diseño y Evaluación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Utilización de técnicas de usabilidad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Diseño inclusivo: 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Todo tipo de usuarios: Tener en cuenta que hay usuarios con discapacidad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Todo tipo de contextos de uso: Tener en cuenta la diversidad funcional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ja-JP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“</a:t>
            </a:r>
            <a:r>
              <a:rPr lang="es-ES" altLang="ja-JP" dirty="0" smtClean="0">
                <a:latin typeface="Arial" charset="0"/>
                <a:ea typeface="ＭＳ Ｐゴシック" pitchFamily="34" charset="-128"/>
                <a:cs typeface="Arial" charset="0"/>
              </a:rPr>
              <a:t>Diseño para/con todos</a:t>
            </a:r>
            <a:r>
              <a:rPr lang="ja-JP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”</a:t>
            </a:r>
            <a:endParaRPr lang="es-ES" altLang="ja-JP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440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C19A5D-1A0C-459B-8068-A515F743056E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Estándares de la Web</a:t>
            </a:r>
          </a:p>
          <a:p>
            <a:pPr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</a:t>
            </a:r>
          </a:p>
          <a:p>
            <a:pPr marL="171450" indent="-171450">
              <a:buClr>
                <a:srgbClr val="42557F"/>
              </a:buClr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El W3C desarrolla especificaciones técnicas y directrices a través de un proceso que ha sido diseñado para maximizar el consenso sobre el contenido de un informe técnico, de forma que se pueda asegurar la alta calidad técnica y editorial, así como obtener un mayor apoyo desde el W3C y desde la comunidad en general.</a:t>
            </a:r>
          </a:p>
          <a:p>
            <a:pPr marL="171450" indent="-171450">
              <a:buClr>
                <a:srgbClr val="42557F"/>
              </a:buClr>
              <a:buFont typeface="Arial" panose="020B0604020202020204" pitchFamily="34" charset="0"/>
              <a:buChar char="•"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HTML, (X)HTML, XML, CSS, SMIL, etc.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En la diapositiva hay una imagen del logotipo de la W3C. </a:t>
            </a:r>
          </a:p>
        </p:txBody>
      </p:sp>
      <p:sp>
        <p:nvSpPr>
          <p:cNvPr id="440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C19A5D-1A0C-459B-8068-A515F743056E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Título: Estándares de la Web. HTML (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HyperText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Markup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Language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) (I)</a:t>
            </a:r>
          </a:p>
          <a:p>
            <a:pP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Contenido:</a:t>
            </a:r>
          </a:p>
          <a:p>
            <a:pP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Se basa en especificar en el texto la estructura lógica del contenido (títulos, párrafos de texto normal, enumeraciones, definiciones, citas, etc.) así como los diferentes efectos que se quieren ofrecer (presentación: estética, situación espacial, …).</a:t>
            </a:r>
          </a:p>
          <a:p>
            <a:pP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La presentación final es interpretada por un agente de usuario (como Internet Explorer, Chrome, Firefox, Safari, …)</a:t>
            </a:r>
          </a:p>
          <a:p>
            <a:pP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Los documentos HTML son ficheros de texto que se pueden crear con cualquier editor de texto. También hay disponibles editores HTML (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wysiwyg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)[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what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you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see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is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what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you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get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])</a:t>
            </a:r>
          </a:p>
        </p:txBody>
      </p:sp>
      <p:sp>
        <p:nvSpPr>
          <p:cNvPr id="440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4C19A5D-1A0C-459B-8068-A515F743056E}" type="slidenum">
              <a:rPr lang="es-ES" altLang="es-ES" sz="1300" smtClean="0">
                <a:latin typeface="Calibri" pitchFamily="34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es-ES" altLang="es-ES" sz="130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 userDrawn="1"/>
        </p:nvSpPr>
        <p:spPr>
          <a:xfrm>
            <a:off x="0" y="92075"/>
            <a:ext cx="9144000" cy="1169988"/>
          </a:xfrm>
          <a:prstGeom prst="rect">
            <a:avLst/>
          </a:prstGeom>
          <a:solidFill>
            <a:srgbClr val="000E77"/>
          </a:solidFill>
          <a:ln>
            <a:solidFill>
              <a:srgbClr val="000E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244583"/>
              </a:solidFill>
              <a:ea typeface="ＭＳ Ｐゴシック" pitchFamily="-105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663" y="155575"/>
            <a:ext cx="104457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ítulo 1"/>
          <p:cNvSpPr txBox="1">
            <a:spLocks/>
          </p:cNvSpPr>
          <p:nvPr userDrawn="1"/>
        </p:nvSpPr>
        <p:spPr bwMode="auto">
          <a:xfrm>
            <a:off x="439738" y="1616075"/>
            <a:ext cx="8213725" cy="3036888"/>
          </a:xfrm>
          <a:prstGeom prst="rect">
            <a:avLst/>
          </a:prstGeom>
          <a:solidFill>
            <a:srgbClr val="DEE2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+mj-lt"/>
                <a:ea typeface="ＭＳ Ｐゴシック" pitchFamily="-105" charset="-128"/>
                <a:cs typeface="ＭＳ Ｐゴシック" pitchFamily="-105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  <a:ea typeface="ＭＳ Ｐゴシック" pitchFamily="-105" charset="-128"/>
                <a:cs typeface="ＭＳ Ｐゴシック" pitchFamily="-10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  <a:ea typeface="ＭＳ Ｐゴシック" pitchFamily="-105" charset="-128"/>
                <a:cs typeface="ＭＳ Ｐゴシック" pitchFamily="-10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  <a:ea typeface="ＭＳ Ｐゴシック" pitchFamily="-105" charset="-128"/>
                <a:cs typeface="ＭＳ Ｐゴシック" pitchFamily="-10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  <a:ea typeface="ＭＳ Ｐゴシック" pitchFamily="-105" charset="-128"/>
                <a:cs typeface="ＭＳ Ｐゴシック" pitchFamily="-10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endParaRPr lang="es-ES" i="1" dirty="0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101719"/>
            <a:ext cx="7772400" cy="1470025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85749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74201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7488"/>
            <a:ext cx="7416824" cy="857256"/>
          </a:xfrm>
        </p:spPr>
        <p:txBody>
          <a:bodyPr>
            <a:noAutofit/>
          </a:bodyPr>
          <a:lstStyle>
            <a:lvl1pPr algn="l">
              <a:defRPr sz="38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4929222"/>
          </a:xfrm>
        </p:spPr>
        <p:txBody>
          <a:bodyPr/>
          <a:lstStyle>
            <a:lvl1pPr>
              <a:buClr>
                <a:schemeClr val="accent5">
                  <a:lumMod val="50000"/>
                </a:schemeClr>
              </a:buClr>
              <a:buSzPct val="110000"/>
              <a:defRPr sz="2800"/>
            </a:lvl1pPr>
            <a:lvl2pPr>
              <a:spcBef>
                <a:spcPts val="1200"/>
              </a:spcBef>
              <a:buClr>
                <a:schemeClr val="accent5">
                  <a:lumMod val="75000"/>
                </a:schemeClr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Asignatura OCW-UC3M:  </a:t>
            </a:r>
            <a:r>
              <a:rPr lang="es-ES" altLang="es-ES"/>
              <a:t>“</a:t>
            </a:r>
            <a:r>
              <a:rPr lang="es-ES"/>
              <a:t>Evitando la barreras de accesibilidad en la Sociedad de la Información", </a:t>
            </a:r>
          </a:p>
          <a:p>
            <a:pPr>
              <a:defRPr/>
            </a:pPr>
            <a:r>
              <a:rPr lang="es-ES"/>
              <a:t>Lourdes Moreno y Paloma Martínez, Grupo </a:t>
            </a:r>
            <a:r>
              <a:rPr lang="es-ES" err="1"/>
              <a:t>Labda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9154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os colum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10"/>
          <p:cNvCxnSpPr/>
          <p:nvPr userDrawn="1"/>
        </p:nvCxnSpPr>
        <p:spPr>
          <a:xfrm>
            <a:off x="0" y="998538"/>
            <a:ext cx="7239000" cy="1587"/>
          </a:xfrm>
          <a:prstGeom prst="line">
            <a:avLst/>
          </a:prstGeom>
          <a:ln>
            <a:solidFill>
              <a:srgbClr val="A9C6D6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0034" y="-24"/>
            <a:ext cx="6858000" cy="1000132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>
                <a:solidFill>
                  <a:srgbClr val="006390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14" name="12 Marcador de texto"/>
          <p:cNvSpPr>
            <a:spLocks noGrp="1"/>
          </p:cNvSpPr>
          <p:nvPr>
            <p:ph type="body" sz="quarter" idx="11"/>
          </p:nvPr>
        </p:nvSpPr>
        <p:spPr>
          <a:xfrm>
            <a:off x="609600" y="1357313"/>
            <a:ext cx="3732213" cy="4857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17" name="12 Marcador de texto"/>
          <p:cNvSpPr>
            <a:spLocks noGrp="1"/>
          </p:cNvSpPr>
          <p:nvPr>
            <p:ph type="body" sz="quarter" idx="12"/>
          </p:nvPr>
        </p:nvSpPr>
        <p:spPr>
          <a:xfrm>
            <a:off x="4768877" y="1379562"/>
            <a:ext cx="3732213" cy="4857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 userDrawn="1">
            <p:ph type="sldNum" sz="quarter" idx="13"/>
          </p:nvPr>
        </p:nvSpPr>
        <p:spPr>
          <a:xfrm>
            <a:off x="0" y="6492875"/>
            <a:ext cx="539750" cy="288925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69065CE-E574-4E1C-A7C1-B87456B8B7D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8072438" y="6500813"/>
            <a:ext cx="995362" cy="2778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 b="1">
                <a:solidFill>
                  <a:schemeClr val="bg1"/>
                </a:solidFill>
                <a:latin typeface="Calibri" pitchFamily="-105" charset="0"/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609600" y="6503988"/>
            <a:ext cx="7315200" cy="277812"/>
          </a:xfrm>
        </p:spPr>
        <p:txBody>
          <a:bodyPr anchor="ctr"/>
          <a:lstStyle>
            <a:lvl1pPr>
              <a:defRPr sz="11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s-ES_tradnl"/>
              <a:t>Asignatura OCW-UC3M:  </a:t>
            </a:r>
            <a:r>
              <a:rPr lang="es-ES_tradnl" altLang="es-ES"/>
              <a:t>“</a:t>
            </a:r>
            <a:r>
              <a:rPr lang="es-ES_tradnl"/>
              <a:t>Evitando la barreras de accesibilidad en la Sociedad de la Información", Lourdes Moreno y Paloma Martínez, Grupo Labda</a:t>
            </a:r>
          </a:p>
        </p:txBody>
      </p:sp>
    </p:spTree>
    <p:extLst>
      <p:ext uri="{BB962C8B-B14F-4D97-AF65-F5344CB8AC3E}">
        <p14:creationId xmlns:p14="http://schemas.microsoft.com/office/powerpoint/2010/main" val="68636765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 Marcador de número de diapositiva"/>
          <p:cNvSpPr>
            <a:spLocks noGrp="1"/>
          </p:cNvSpPr>
          <p:nvPr userDrawn="1">
            <p:ph type="sldNum" sz="quarter" idx="10"/>
          </p:nvPr>
        </p:nvSpPr>
        <p:spPr>
          <a:xfrm>
            <a:off x="0" y="6492875"/>
            <a:ext cx="539750" cy="288925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DBE7660-3490-4D3C-947A-3EEBD71E27B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>
          <a:xfrm>
            <a:off x="8072438" y="6500813"/>
            <a:ext cx="995362" cy="2778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 b="1">
                <a:solidFill>
                  <a:schemeClr val="bg1"/>
                </a:solidFill>
                <a:latin typeface="Calibri" pitchFamily="-105" charset="0"/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609600" y="6503988"/>
            <a:ext cx="7315200" cy="277812"/>
          </a:xfrm>
        </p:spPr>
        <p:txBody>
          <a:bodyPr anchor="ctr"/>
          <a:lstStyle>
            <a:lvl1pPr>
              <a:defRPr sz="11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s-ES_tradnl"/>
              <a:t>Asignatura OCW-UC3M:  </a:t>
            </a:r>
            <a:r>
              <a:rPr lang="es-ES_tradnl" altLang="es-ES"/>
              <a:t>“</a:t>
            </a:r>
            <a:r>
              <a:rPr lang="es-ES_tradnl"/>
              <a:t>Evitando la barreras de accesibilidad en la Sociedad de la Información", Lourdes Moreno y Paloma Martínez, Grupo Labda</a:t>
            </a:r>
          </a:p>
        </p:txBody>
      </p:sp>
    </p:spTree>
    <p:extLst>
      <p:ext uri="{BB962C8B-B14F-4D97-AF65-F5344CB8AC3E}">
        <p14:creationId xmlns:p14="http://schemas.microsoft.com/office/powerpoint/2010/main" val="1597925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95288" y="6356350"/>
            <a:ext cx="8280400" cy="501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s-ES"/>
              <a:t>Asignatura OCW-UC3M:  </a:t>
            </a:r>
            <a:r>
              <a:rPr lang="es-ES" altLang="es-ES"/>
              <a:t>“</a:t>
            </a:r>
            <a:r>
              <a:rPr lang="es-ES"/>
              <a:t>Evitando la barreras de accesibilidad en la Sociedad de la Información", Lourdes Moreno y Paloma Martínez, Grupo Labda</a:t>
            </a:r>
          </a:p>
        </p:txBody>
      </p:sp>
      <p:sp>
        <p:nvSpPr>
          <p:cNvPr id="5" name="4 Rectángulo"/>
          <p:cNvSpPr/>
          <p:nvPr userDrawn="1"/>
        </p:nvSpPr>
        <p:spPr>
          <a:xfrm>
            <a:off x="0" y="92075"/>
            <a:ext cx="9144000" cy="1169988"/>
          </a:xfrm>
          <a:prstGeom prst="rect">
            <a:avLst/>
          </a:prstGeom>
          <a:solidFill>
            <a:srgbClr val="000E77"/>
          </a:solidFill>
          <a:ln>
            <a:solidFill>
              <a:srgbClr val="000E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>
              <a:solidFill>
                <a:srgbClr val="244583"/>
              </a:solidFill>
              <a:ea typeface="ＭＳ Ｐゴシック" pitchFamily="-105" charset="-128"/>
            </a:endParaRPr>
          </a:p>
        </p:txBody>
      </p:sp>
      <p:pic>
        <p:nvPicPr>
          <p:cNvPr id="1030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663" y="155575"/>
            <a:ext cx="1044575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8" r:id="rId3"/>
    <p:sldLayoutId id="2147483859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44583"/>
        </a:buClr>
        <a:buSzPct val="130000"/>
        <a:buFont typeface="Wingdings" pitchFamily="2" charset="2"/>
        <a:buChar char="§"/>
        <a:defRPr sz="3200" kern="1200">
          <a:solidFill>
            <a:schemeClr val="tx1"/>
          </a:solidFill>
          <a:latin typeface="Arial" pitchFamily="34" charset="0"/>
          <a:ea typeface="ＭＳ Ｐゴシック" pitchFamily="-105" charset="-128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 sz="2800" kern="1200">
          <a:solidFill>
            <a:schemeClr val="tx1"/>
          </a:solidFill>
          <a:latin typeface="Arial" pitchFamily="34" charset="0"/>
          <a:ea typeface="ＭＳ Ｐゴシック" pitchFamily="-105" charset="-128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ＭＳ Ｐゴシック" pitchFamily="-105" charset="-128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ＭＳ Ｐゴシック" pitchFamily="-105" charset="-128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ＭＳ Ｐゴシック" pitchFamily="-105" charset="-128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es/deed.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ya.es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blog/news/archives/4167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3.org/TR/2014/REC-html5-20141028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lickr.com/photos/sunraven0/5451897212/in/photolist-5QA243-5M6sBp-3TZx8E-71AcGb-6VeDjZ-5fpmGi-6Vf64i-hn8a2e-hn8Cfb-3vKqN-g5Uvfw-9iLp6N-8D8m59-6oAP29-Cb4jN-7UUgDa-psLkFz-tXjYc-7UUgyx-aPPeXp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2002/03/tutorials#webdesign_htmlcss" TargetMode="External"/><Relationship Id="rId7" Type="http://schemas.openxmlformats.org/officeDocument/2006/relationships/hyperlink" Target="http://www.w3c.es/Divulgacion/GuiasReferencia/XHTML1/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.org/TR/html5/" TargetMode="External"/><Relationship Id="rId5" Type="http://schemas.openxmlformats.org/officeDocument/2006/relationships/hyperlink" Target="http://html.conclase.net/w3c/html401-es/cover.html" TargetMode="External"/><Relationship Id="rId4" Type="http://schemas.openxmlformats.org/officeDocument/2006/relationships/hyperlink" Target="http://www.w3.org/standards/webdesign/htmlcss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CSS2/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3schools.com/" TargetMode="External"/><Relationship Id="rId4" Type="http://schemas.openxmlformats.org/officeDocument/2006/relationships/hyperlink" Target="http://www.w3c.es/Divulgacion/GuiasReferencia/CSS21/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ctrTitle"/>
          </p:nvPr>
        </p:nvSpPr>
        <p:spPr>
          <a:xfrm>
            <a:off x="863600" y="1773238"/>
            <a:ext cx="7380288" cy="1419225"/>
          </a:xfrm>
        </p:spPr>
        <p:txBody>
          <a:bodyPr/>
          <a:lstStyle/>
          <a:p>
            <a:r>
              <a:rPr lang="es-ES" altLang="es-ES" sz="2300" smtClean="0">
                <a:ea typeface="ＭＳ Ｐゴシック" pitchFamily="34" charset="-128"/>
              </a:rPr>
              <a:t/>
            </a:r>
            <a:br>
              <a:rPr lang="es-ES" altLang="es-ES" sz="2300" smtClean="0">
                <a:ea typeface="ＭＳ Ｐゴシック" pitchFamily="34" charset="-128"/>
              </a:rPr>
            </a:br>
            <a:r>
              <a:rPr lang="es-ES_tradnl" altLang="es-ES" sz="2600" smtClean="0">
                <a:ea typeface="ＭＳ Ｐゴシック" pitchFamily="34" charset="-128"/>
              </a:rPr>
              <a:t/>
            </a:r>
            <a:br>
              <a:rPr lang="es-ES_tradnl" altLang="es-ES" sz="2600" smtClean="0">
                <a:ea typeface="ＭＳ Ｐゴシック" pitchFamily="34" charset="-128"/>
              </a:rPr>
            </a:br>
            <a:r>
              <a:rPr lang="es-ES_tradnl" altLang="es-ES" sz="2600" smtClean="0">
                <a:ea typeface="ＭＳ Ｐゴシック" pitchFamily="34" charset="-128"/>
              </a:rPr>
              <a:t> </a:t>
            </a:r>
            <a:r>
              <a:rPr lang="es-ES_tradnl" altLang="es-ES" sz="320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Tema 3.1: Principios de diseño web accesibles</a:t>
            </a:r>
            <a:r>
              <a:rPr lang="es-ES" altLang="es-ES" sz="300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es-ES" altLang="es-ES" sz="300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s-ES" altLang="es-ES" sz="300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es-ES" altLang="es-ES" sz="300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</a:br>
            <a:endParaRPr lang="es-ES" altLang="es-ES" sz="3000" smtClean="0">
              <a:solidFill>
                <a:schemeClr val="tx1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7171" name="2 Subtítulo"/>
          <p:cNvSpPr>
            <a:spLocks noGrp="1"/>
          </p:cNvSpPr>
          <p:nvPr>
            <p:ph type="subTitle" idx="1"/>
          </p:nvPr>
        </p:nvSpPr>
        <p:spPr>
          <a:xfrm>
            <a:off x="1187450" y="3101975"/>
            <a:ext cx="6584950" cy="13350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s-ES" altLang="es-ES" sz="1500" smtClean="0">
              <a:solidFill>
                <a:srgbClr val="EFF1F7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s-ES" altLang="es-ES" sz="260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Lourdes Moreno, Paloma Martínez 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s-ES" sz="260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Universidad Carlos III de Madrid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s-ES" sz="260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{lmoreno,pmf}@inf.uc3m.es </a:t>
            </a:r>
          </a:p>
        </p:txBody>
      </p:sp>
      <p:sp>
        <p:nvSpPr>
          <p:cNvPr id="7172" name="3 Subtítulo"/>
          <p:cNvSpPr txBox="1">
            <a:spLocks/>
          </p:cNvSpPr>
          <p:nvPr/>
        </p:nvSpPr>
        <p:spPr bwMode="auto">
          <a:xfrm>
            <a:off x="468313" y="5113338"/>
            <a:ext cx="8351837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800" dirty="0"/>
              <a:t>Asignatura Humanidades:</a:t>
            </a:r>
            <a:endParaRPr lang="es-ES_tradnl" altLang="ja-JP" sz="1800" dirty="0">
              <a:solidFill>
                <a:srgbClr val="00009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s-ES" sz="1800" dirty="0"/>
              <a:t>“</a:t>
            </a:r>
            <a:r>
              <a:rPr lang="es-ES" altLang="ja-JP" sz="1800" dirty="0"/>
              <a:t>Evitando </a:t>
            </a:r>
            <a:r>
              <a:rPr lang="es-ES" altLang="ja-JP" sz="1800" dirty="0" smtClean="0"/>
              <a:t>las </a:t>
            </a:r>
            <a:r>
              <a:rPr lang="es-ES" altLang="ja-JP" sz="1800" dirty="0"/>
              <a:t>barreras de accesibilidad en la Sociedad de la Información</a:t>
            </a:r>
            <a:r>
              <a:rPr lang="ja-JP" altLang="es-ES" sz="1800" dirty="0"/>
              <a:t>”</a:t>
            </a:r>
            <a:endParaRPr lang="es-ES_tradnl" altLang="ja-JP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_tradnl" altLang="ja-JP" sz="1200" dirty="0">
              <a:solidFill>
                <a:srgbClr val="000090"/>
              </a:solidFill>
            </a:endParaRPr>
          </a:p>
          <a:p>
            <a:pPr eaLnBrk="1" hangingPunct="1"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</a:pPr>
            <a:r>
              <a:rPr lang="es-ES_tradnl" altLang="es-ES" sz="1200" dirty="0" err="1"/>
              <a:t>OpenCourseWare</a:t>
            </a:r>
            <a:r>
              <a:rPr lang="es-ES_tradnl" altLang="es-ES" sz="1200" dirty="0"/>
              <a:t> de la Universidad Carlos III de Madrid</a:t>
            </a:r>
          </a:p>
          <a:p>
            <a:pPr marL="982663" eaLnBrk="1" hangingPunct="1"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</a:pPr>
            <a:r>
              <a:rPr lang="es-ES_tradnl" altLang="es-ES" sz="1200" dirty="0"/>
              <a:t>Esta obra está bajo una </a:t>
            </a:r>
            <a:r>
              <a:rPr lang="es-ES_tradnl" altLang="es-ES" sz="1200" dirty="0">
                <a:hlinkClick r:id="rId3"/>
              </a:rPr>
              <a:t>licencia de </a:t>
            </a:r>
            <a:r>
              <a:rPr lang="es-ES_tradnl" altLang="es-ES" sz="1200" dirty="0" err="1">
                <a:hlinkClick r:id="rId3"/>
              </a:rPr>
              <a:t>Creative</a:t>
            </a:r>
            <a:r>
              <a:rPr lang="es-ES_tradnl" altLang="es-ES" sz="1200" dirty="0">
                <a:hlinkClick r:id="rId3"/>
              </a:rPr>
              <a:t> </a:t>
            </a:r>
            <a:r>
              <a:rPr lang="es-ES_tradnl" altLang="es-ES" sz="1200" dirty="0" err="1">
                <a:hlinkClick r:id="rId3"/>
              </a:rPr>
              <a:t>Commons</a:t>
            </a:r>
            <a:r>
              <a:rPr lang="es-ES_tradnl" altLang="es-ES" sz="1200" dirty="0">
                <a:hlinkClick r:id="rId3"/>
              </a:rPr>
              <a:t> Reconocimiento-</a:t>
            </a:r>
            <a:r>
              <a:rPr lang="es-ES_tradnl" altLang="es-ES" sz="1200" dirty="0" err="1">
                <a:hlinkClick r:id="rId3"/>
              </a:rPr>
              <a:t>NoComercial</a:t>
            </a:r>
            <a:r>
              <a:rPr lang="es-ES_tradnl" altLang="es-ES" sz="1200" dirty="0">
                <a:hlinkClick r:id="rId3"/>
              </a:rPr>
              <a:t>-</a:t>
            </a:r>
            <a:r>
              <a:rPr lang="es-ES_tradnl" altLang="es-ES" sz="1200" dirty="0" err="1">
                <a:hlinkClick r:id="rId3"/>
              </a:rPr>
              <a:t>Compartirigual</a:t>
            </a:r>
            <a:r>
              <a:rPr lang="es-ES_tradnl" altLang="es-ES" sz="1200" dirty="0">
                <a:hlinkClick r:id="rId3"/>
              </a:rPr>
              <a:t> 3.0 </a:t>
            </a:r>
            <a:r>
              <a:rPr lang="es-ES_tradnl" altLang="es-ES" sz="1200" dirty="0" smtClean="0">
                <a:hlinkClick r:id="rId3"/>
              </a:rPr>
              <a:t>España</a:t>
            </a:r>
            <a:endParaRPr lang="es-ES_tradnl" altLang="es-ES" sz="12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ES" sz="2200" dirty="0">
              <a:solidFill>
                <a:schemeClr val="bg1"/>
              </a:solidFill>
            </a:endParaRPr>
          </a:p>
        </p:txBody>
      </p:sp>
      <p:pic>
        <p:nvPicPr>
          <p:cNvPr id="5" name="4 Imagen" descr="Logo licencia Creative Commons Reconocimiento-NoComercial-Compartirigual 3.0 España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256360"/>
            <a:ext cx="774151" cy="2689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229600" cy="857250"/>
          </a:xfrm>
        </p:spPr>
        <p:txBody>
          <a:bodyPr/>
          <a:lstStyle/>
          <a:p>
            <a:pPr eaLnBrk="1" hangingPunct="1"/>
            <a:r>
              <a:rPr lang="es-ES" altLang="es-ES" dirty="0">
                <a:latin typeface="Arial" charset="0"/>
                <a:ea typeface="ＭＳ Ｐゴシック" pitchFamily="34" charset="-128"/>
                <a:cs typeface="Arial" charset="0"/>
              </a:rPr>
              <a:t>Estándares de la Web. HTML </a:t>
            </a:r>
            <a:r>
              <a:rPr lang="es-ES" altLang="es-ES" sz="2800" dirty="0">
                <a:latin typeface="Arial" charset="0"/>
                <a:ea typeface="ＭＳ Ｐゴシック" pitchFamily="34" charset="-128"/>
                <a:cs typeface="Arial" charset="0"/>
              </a:rPr>
              <a:t>(</a:t>
            </a:r>
            <a:r>
              <a:rPr lang="es-ES" altLang="es-ES" sz="2800" dirty="0" err="1">
                <a:latin typeface="Arial" charset="0"/>
                <a:ea typeface="ＭＳ Ｐゴシック" pitchFamily="34" charset="-128"/>
                <a:cs typeface="Arial" charset="0"/>
              </a:rPr>
              <a:t>HyperText</a:t>
            </a:r>
            <a:r>
              <a:rPr lang="es-ES" altLang="es-ES" sz="2800" dirty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sz="2800" dirty="0" err="1">
                <a:latin typeface="Arial" charset="0"/>
                <a:ea typeface="ＭＳ Ｐゴシック" pitchFamily="34" charset="-128"/>
                <a:cs typeface="Arial" charset="0"/>
              </a:rPr>
              <a:t>Markup</a:t>
            </a:r>
            <a:r>
              <a:rPr lang="es-ES" altLang="es-ES" sz="2800" dirty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sz="2800" dirty="0" err="1">
                <a:latin typeface="Arial" charset="0"/>
                <a:ea typeface="ＭＳ Ｐゴシック" pitchFamily="34" charset="-128"/>
                <a:cs typeface="Arial" charset="0"/>
              </a:rPr>
              <a:t>Language</a:t>
            </a:r>
            <a:r>
              <a:rPr lang="es-ES" altLang="es-ES" sz="2800" dirty="0">
                <a:latin typeface="Arial" charset="0"/>
                <a:ea typeface="ＭＳ Ｐゴシック" pitchFamily="34" charset="-128"/>
                <a:cs typeface="Arial" charset="0"/>
              </a:rPr>
              <a:t>) </a:t>
            </a:r>
            <a:r>
              <a:rPr lang="es-ES" altLang="es-ES" sz="2800" dirty="0" smtClean="0">
                <a:latin typeface="Arial" charset="0"/>
                <a:ea typeface="ＭＳ Ｐゴシック" pitchFamily="34" charset="-128"/>
                <a:cs typeface="Arial" charset="0"/>
              </a:rPr>
              <a:t>(II</a:t>
            </a:r>
            <a:r>
              <a:rPr lang="es-ES" altLang="es-ES" sz="2800" dirty="0">
                <a:latin typeface="Arial" charset="0"/>
                <a:ea typeface="ＭＳ Ｐゴシック" pitchFamily="34" charset="-128"/>
                <a:cs typeface="Arial" charset="0"/>
              </a:rPr>
              <a:t>)</a:t>
            </a:r>
            <a:endParaRPr lang="es-ES_tradnl" altLang="es-ES" sz="29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9219" name="Marcador de contenido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buClr>
                <a:srgbClr val="42557F"/>
              </a:buClr>
            </a:pPr>
            <a:r>
              <a:rPr lang="es-ES" altLang="es-ES" sz="2400" dirty="0">
                <a:latin typeface="Arial" charset="0"/>
                <a:ea typeface="ＭＳ Ｐゴシック" pitchFamily="34" charset="-128"/>
                <a:cs typeface="Arial" charset="0"/>
              </a:rPr>
              <a:t>Un documento está formado por elementos:</a:t>
            </a:r>
          </a:p>
          <a:p>
            <a:pPr lvl="1">
              <a:spcAft>
                <a:spcPts val="1000"/>
              </a:spcAft>
              <a:buClr>
                <a:srgbClr val="6E84B4"/>
              </a:buClr>
            </a:pPr>
            <a:r>
              <a:rPr lang="es-ES" altLang="es-ES" dirty="0">
                <a:latin typeface="Arial" charset="0"/>
                <a:ea typeface="ＭＳ Ｐゴシック" pitchFamily="34" charset="-128"/>
                <a:cs typeface="Arial" charset="0"/>
              </a:rPr>
              <a:t>Títulos, párrafos, listas, tablas, ...</a:t>
            </a:r>
          </a:p>
          <a:p>
            <a:pPr>
              <a:buClr>
                <a:srgbClr val="42557F"/>
              </a:buClr>
            </a:pPr>
            <a:r>
              <a:rPr lang="es-ES" altLang="es-ES" sz="2400" dirty="0">
                <a:latin typeface="Arial" charset="0"/>
                <a:ea typeface="ＭＳ Ｐゴシック" pitchFamily="34" charset="-128"/>
                <a:cs typeface="Arial" charset="0"/>
              </a:rPr>
              <a:t>Para delimitar los elementos se utilizan etiquetas</a:t>
            </a:r>
          </a:p>
          <a:p>
            <a:pPr lvl="1">
              <a:buClr>
                <a:srgbClr val="6E84B4"/>
              </a:buClr>
            </a:pPr>
            <a:r>
              <a:rPr lang="es-ES" altLang="es-ES" dirty="0">
                <a:latin typeface="Arial" charset="0"/>
                <a:ea typeface="ＭＳ Ｐゴシック" pitchFamily="34" charset="-128"/>
                <a:cs typeface="Arial" charset="0"/>
              </a:rPr>
              <a:t>&lt;nombre-etiqueta&gt; elemento &lt;/nombre-etiqueta&gt;</a:t>
            </a:r>
          </a:p>
          <a:p>
            <a:pPr>
              <a:buClr>
                <a:srgbClr val="42557F"/>
              </a:buClr>
            </a:pPr>
            <a:r>
              <a:rPr lang="es-ES" altLang="es-ES" sz="2400" dirty="0">
                <a:latin typeface="Arial" charset="0"/>
                <a:ea typeface="ＭＳ Ｐゴシック" pitchFamily="34" charset="-128"/>
                <a:cs typeface="Arial" charset="0"/>
              </a:rPr>
              <a:t>Ejemplo:</a:t>
            </a:r>
          </a:p>
          <a:p>
            <a:pPr lvl="1">
              <a:spcAft>
                <a:spcPts val="1000"/>
              </a:spcAft>
              <a:buClr>
                <a:srgbClr val="6E84B4"/>
              </a:buClr>
            </a:pPr>
            <a:r>
              <a:rPr lang="es-ES" altLang="es-ES" dirty="0">
                <a:latin typeface="Arial" charset="0"/>
                <a:ea typeface="ＭＳ Ｐゴシック" pitchFamily="34" charset="-128"/>
                <a:cs typeface="Arial" charset="0"/>
              </a:rPr>
              <a:t>&lt;TITLE&gt;Un título&lt;/TITLE&gt;</a:t>
            </a:r>
          </a:p>
          <a:p>
            <a:pPr>
              <a:buClr>
                <a:srgbClr val="42557F"/>
              </a:buClr>
            </a:pPr>
            <a:r>
              <a:rPr lang="es-ES" altLang="es-ES" sz="2400" dirty="0">
                <a:latin typeface="Arial" charset="0"/>
                <a:ea typeface="ＭＳ Ｐゴシック" pitchFamily="34" charset="-128"/>
                <a:cs typeface="Arial" charset="0"/>
              </a:rPr>
              <a:t>Estas etiquetas son distintas dependiendo de que elemento se trata y tienen diferentes atributos específicos para cada una de ellas</a:t>
            </a:r>
          </a:p>
        </p:txBody>
      </p:sp>
      <p:sp>
        <p:nvSpPr>
          <p:cNvPr id="9220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  <p:extLst>
      <p:ext uri="{BB962C8B-B14F-4D97-AF65-F5344CB8AC3E}">
        <p14:creationId xmlns:p14="http://schemas.microsoft.com/office/powerpoint/2010/main" val="236103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229600" cy="857250"/>
          </a:xfrm>
        </p:spPr>
        <p:txBody>
          <a:bodyPr/>
          <a:lstStyle/>
          <a:p>
            <a:pPr eaLnBrk="1" hangingPunct="1"/>
            <a:r>
              <a:rPr lang="es-ES" altLang="es-ES" dirty="0">
                <a:latin typeface="Arial" charset="0"/>
                <a:ea typeface="ＭＳ Ｐゴシック" pitchFamily="34" charset="-128"/>
                <a:cs typeface="Arial" charset="0"/>
              </a:rPr>
              <a:t>Estándares de la Web. HTML </a:t>
            </a:r>
            <a:r>
              <a:rPr lang="es-ES" altLang="es-ES" sz="2800" dirty="0">
                <a:latin typeface="Arial" charset="0"/>
                <a:ea typeface="ＭＳ Ｐゴシック" pitchFamily="34" charset="-128"/>
                <a:cs typeface="Arial" charset="0"/>
              </a:rPr>
              <a:t>(</a:t>
            </a:r>
            <a:r>
              <a:rPr lang="es-ES" altLang="es-ES" sz="2800" dirty="0" err="1">
                <a:latin typeface="Arial" charset="0"/>
                <a:ea typeface="ＭＳ Ｐゴシック" pitchFamily="34" charset="-128"/>
                <a:cs typeface="Arial" charset="0"/>
              </a:rPr>
              <a:t>HyperText</a:t>
            </a:r>
            <a:r>
              <a:rPr lang="es-ES" altLang="es-ES" sz="2800" dirty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sz="2800" dirty="0" err="1">
                <a:latin typeface="Arial" charset="0"/>
                <a:ea typeface="ＭＳ Ｐゴシック" pitchFamily="34" charset="-128"/>
                <a:cs typeface="Arial" charset="0"/>
              </a:rPr>
              <a:t>Markup</a:t>
            </a:r>
            <a:r>
              <a:rPr lang="es-ES" altLang="es-ES" sz="2800" dirty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sz="2800" dirty="0" err="1">
                <a:latin typeface="Arial" charset="0"/>
                <a:ea typeface="ＭＳ Ｐゴシック" pitchFamily="34" charset="-128"/>
                <a:cs typeface="Arial" charset="0"/>
              </a:rPr>
              <a:t>Language</a:t>
            </a:r>
            <a:r>
              <a:rPr lang="es-ES" altLang="es-ES" sz="2800" dirty="0">
                <a:latin typeface="Arial" charset="0"/>
                <a:ea typeface="ＭＳ Ｐゴシック" pitchFamily="34" charset="-128"/>
                <a:cs typeface="Arial" charset="0"/>
              </a:rPr>
              <a:t>) </a:t>
            </a:r>
            <a:r>
              <a:rPr lang="es-ES" altLang="es-ES" sz="2800" dirty="0" smtClean="0">
                <a:latin typeface="Arial" charset="0"/>
                <a:ea typeface="ＭＳ Ｐゴシック" pitchFamily="34" charset="-128"/>
                <a:cs typeface="Arial" charset="0"/>
              </a:rPr>
              <a:t>(III)</a:t>
            </a:r>
            <a:endParaRPr lang="es-ES_tradnl" altLang="es-ES" sz="29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9219" name="Marcador de contenido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spcAft>
                <a:spcPts val="1000"/>
              </a:spcAft>
              <a:buClr>
                <a:srgbClr val="42557F"/>
              </a:buClr>
              <a:defRPr/>
            </a:pPr>
            <a:r>
              <a:rPr lang="es-ES" altLang="es-ES" dirty="0">
                <a:latin typeface="Arial" charset="0"/>
                <a:ea typeface="ＭＳ Ｐゴシック" pitchFamily="34" charset="-128"/>
                <a:cs typeface="Arial" charset="0"/>
              </a:rPr>
              <a:t>Ejemplo: </a:t>
            </a:r>
          </a:p>
          <a:p>
            <a:pPr indent="107950">
              <a:spcBef>
                <a:spcPts val="600"/>
              </a:spcBef>
              <a:buClr>
                <a:srgbClr val="42557F"/>
              </a:buClr>
              <a:buNone/>
              <a:defRPr/>
            </a:pPr>
            <a:r>
              <a:rPr lang="es-ES" altLang="es-ES" b="1" dirty="0">
                <a:latin typeface="Arial" charset="0"/>
                <a:ea typeface="ＭＳ Ｐゴシック" pitchFamily="34" charset="-128"/>
                <a:cs typeface="Arial" charset="0"/>
              </a:rPr>
              <a:t>&lt;</a:t>
            </a:r>
            <a:r>
              <a:rPr lang="es-ES" altLang="es-ES" b="1" dirty="0" err="1">
                <a:latin typeface="Arial" charset="0"/>
                <a:ea typeface="ＭＳ Ｐゴシック" pitchFamily="34" charset="-128"/>
                <a:cs typeface="Arial" charset="0"/>
              </a:rPr>
              <a:t>html</a:t>
            </a:r>
            <a:r>
              <a:rPr lang="es-ES" altLang="es-ES" b="1" dirty="0">
                <a:latin typeface="Arial" charset="0"/>
                <a:ea typeface="ＭＳ Ｐゴシック" pitchFamily="34" charset="-128"/>
                <a:cs typeface="Arial" charset="0"/>
              </a:rPr>
              <a:t>&gt;</a:t>
            </a:r>
          </a:p>
          <a:p>
            <a:pPr lvl="1" indent="-30163">
              <a:spcBef>
                <a:spcPts val="600"/>
              </a:spcBef>
              <a:buClr>
                <a:srgbClr val="6E84B4"/>
              </a:buClr>
              <a:buNone/>
              <a:defRPr/>
            </a:pPr>
            <a:r>
              <a:rPr lang="es-ES" altLang="es-ES" b="1" dirty="0">
                <a:latin typeface="Arial" charset="0"/>
                <a:ea typeface="ＭＳ Ｐゴシック" pitchFamily="34" charset="-128"/>
                <a:cs typeface="Arial" charset="0"/>
              </a:rPr>
              <a:t>&lt;head&gt;</a:t>
            </a:r>
          </a:p>
          <a:p>
            <a:pPr lvl="2" indent="20638">
              <a:spcBef>
                <a:spcPts val="600"/>
              </a:spcBef>
              <a:buNone/>
              <a:defRPr/>
            </a:pPr>
            <a:r>
              <a:rPr lang="es-ES" altLang="es-ES" b="1" dirty="0">
                <a:latin typeface="Arial" charset="0"/>
                <a:ea typeface="ＭＳ Ｐゴシック" pitchFamily="34" charset="-128"/>
                <a:cs typeface="Arial" charset="0"/>
              </a:rPr>
              <a:t>&lt;TITLE&gt;Mi primera página&lt;/TITLE&gt;</a:t>
            </a:r>
          </a:p>
          <a:p>
            <a:pPr lvl="1" indent="-30163">
              <a:spcBef>
                <a:spcPts val="600"/>
              </a:spcBef>
              <a:buClr>
                <a:srgbClr val="6E84B4"/>
              </a:buClr>
              <a:buNone/>
              <a:defRPr/>
            </a:pPr>
            <a:r>
              <a:rPr lang="es-ES" altLang="es-ES" b="1" dirty="0">
                <a:latin typeface="Arial" charset="0"/>
                <a:ea typeface="ＭＳ Ｐゴシック" pitchFamily="34" charset="-128"/>
                <a:cs typeface="Arial" charset="0"/>
              </a:rPr>
              <a:t>&lt;/head&gt;</a:t>
            </a:r>
          </a:p>
          <a:p>
            <a:pPr lvl="1" indent="-30163">
              <a:spcBef>
                <a:spcPts val="600"/>
              </a:spcBef>
              <a:buClr>
                <a:srgbClr val="6E84B4"/>
              </a:buClr>
              <a:buNone/>
              <a:defRPr/>
            </a:pPr>
            <a:r>
              <a:rPr lang="es-ES" altLang="es-ES" b="1" dirty="0">
                <a:latin typeface="Arial" charset="0"/>
                <a:ea typeface="ＭＳ Ｐゴシック" pitchFamily="34" charset="-128"/>
                <a:cs typeface="Arial" charset="0"/>
              </a:rPr>
              <a:t>&lt;</a:t>
            </a:r>
            <a:r>
              <a:rPr lang="es-ES" altLang="es-ES" b="1" dirty="0" err="1">
                <a:latin typeface="Arial" charset="0"/>
                <a:ea typeface="ＭＳ Ｐゴシック" pitchFamily="34" charset="-128"/>
                <a:cs typeface="Arial" charset="0"/>
              </a:rPr>
              <a:t>body</a:t>
            </a:r>
            <a:r>
              <a:rPr lang="es-ES" altLang="es-ES" b="1" dirty="0">
                <a:latin typeface="Arial" charset="0"/>
                <a:ea typeface="ＭＳ Ｐゴシック" pitchFamily="34" charset="-128"/>
                <a:cs typeface="Arial" charset="0"/>
              </a:rPr>
              <a:t>&gt;</a:t>
            </a:r>
          </a:p>
          <a:p>
            <a:pPr lvl="1" indent="-30163">
              <a:spcBef>
                <a:spcPts val="600"/>
              </a:spcBef>
              <a:buClr>
                <a:srgbClr val="6E84B4"/>
              </a:buClr>
              <a:buNone/>
              <a:defRPr/>
            </a:pPr>
            <a:r>
              <a:rPr lang="es-ES" altLang="es-ES" b="1" dirty="0">
                <a:latin typeface="Arial" charset="0"/>
                <a:ea typeface="ＭＳ Ｐゴシック" pitchFamily="34" charset="-128"/>
                <a:cs typeface="Arial" charset="0"/>
              </a:rPr>
              <a:t>……..</a:t>
            </a:r>
          </a:p>
          <a:p>
            <a:pPr lvl="1" indent="-30163">
              <a:spcBef>
                <a:spcPts val="600"/>
              </a:spcBef>
              <a:buClr>
                <a:srgbClr val="6E84B4"/>
              </a:buClr>
              <a:buNone/>
              <a:defRPr/>
            </a:pPr>
            <a:r>
              <a:rPr lang="es-ES" altLang="es-ES" b="1" dirty="0">
                <a:latin typeface="Arial" charset="0"/>
                <a:ea typeface="ＭＳ Ｐゴシック" pitchFamily="34" charset="-128"/>
                <a:cs typeface="Arial" charset="0"/>
              </a:rPr>
              <a:t>&lt;/</a:t>
            </a:r>
            <a:r>
              <a:rPr lang="es-ES" altLang="es-ES" b="1" dirty="0" err="1">
                <a:latin typeface="Arial" charset="0"/>
                <a:ea typeface="ＭＳ Ｐゴシック" pitchFamily="34" charset="-128"/>
                <a:cs typeface="Arial" charset="0"/>
              </a:rPr>
              <a:t>body</a:t>
            </a:r>
            <a:r>
              <a:rPr lang="es-ES" altLang="es-ES" b="1" dirty="0">
                <a:latin typeface="Arial" charset="0"/>
                <a:ea typeface="ＭＳ Ｐゴシック" pitchFamily="34" charset="-128"/>
                <a:cs typeface="Arial" charset="0"/>
              </a:rPr>
              <a:t>&gt;</a:t>
            </a:r>
          </a:p>
          <a:p>
            <a:pPr indent="107950">
              <a:spcBef>
                <a:spcPts val="600"/>
              </a:spcBef>
              <a:buClr>
                <a:srgbClr val="42557F"/>
              </a:buClr>
              <a:buNone/>
              <a:defRPr/>
            </a:pPr>
            <a:r>
              <a:rPr lang="es-ES" altLang="es-ES" b="1" dirty="0">
                <a:latin typeface="Arial" charset="0"/>
                <a:ea typeface="ＭＳ Ｐゴシック" pitchFamily="34" charset="-128"/>
                <a:cs typeface="Arial" charset="0"/>
              </a:rPr>
              <a:t>&lt;/</a:t>
            </a:r>
            <a:r>
              <a:rPr lang="es-ES" altLang="es-ES" b="1" dirty="0" err="1">
                <a:latin typeface="Arial" charset="0"/>
                <a:ea typeface="ＭＳ Ｐゴシック" pitchFamily="34" charset="-128"/>
                <a:cs typeface="Arial" charset="0"/>
              </a:rPr>
              <a:t>html</a:t>
            </a:r>
            <a:r>
              <a:rPr lang="es-ES" altLang="es-ES" b="1" dirty="0">
                <a:latin typeface="Arial" charset="0"/>
                <a:ea typeface="ＭＳ Ｐゴシック" pitchFamily="34" charset="-128"/>
                <a:cs typeface="Arial" charset="0"/>
              </a:rPr>
              <a:t>&gt;</a:t>
            </a:r>
            <a:endParaRPr lang="es-ES" altLang="es-ES" dirty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9220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  <p:extLst>
      <p:ext uri="{BB962C8B-B14F-4D97-AF65-F5344CB8AC3E}">
        <p14:creationId xmlns:p14="http://schemas.microsoft.com/office/powerpoint/2010/main" val="170914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Estándares de la Web. </a:t>
            </a:r>
            <a:r>
              <a:rPr lang="es-ES" altLang="es-ES" sz="3200" smtClean="0">
                <a:latin typeface="Arial" charset="0"/>
                <a:ea typeface="ＭＳ Ｐゴシック" pitchFamily="34" charset="-128"/>
                <a:cs typeface="Arial" charset="0"/>
              </a:rPr>
              <a:t>HTML (HyperText Markup Language) (IV)</a:t>
            </a:r>
            <a:endParaRPr lang="es-ES" altLang="es-ES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7411" name="2 Contenido"/>
          <p:cNvSpPr>
            <a:spLocks noGrp="1" noChangeArrowheads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buClr>
                <a:srgbClr val="42557F"/>
              </a:buCl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Algunos elementos:</a:t>
            </a:r>
          </a:p>
          <a:p>
            <a:pPr lvl="1">
              <a:buClr>
                <a:schemeClr val="accent2"/>
              </a:buCl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Encabezados: </a:t>
            </a:r>
            <a:r>
              <a:rPr lang="es-ES" altLang="es-ES" sz="1600" dirty="0" smtClean="0">
                <a:latin typeface="Arial" charset="0"/>
                <a:ea typeface="ＭＳ Ｐゴシック" pitchFamily="34" charset="-128"/>
                <a:cs typeface="Arial" charset="0"/>
              </a:rPr>
              <a:t>&lt;H1&gt;&lt;/H1&gt;, &lt;H2&gt;&lt;/H2&gt;, &lt;H3&gt;&lt;/H3&gt;, …, &lt;H6&gt;&lt;/H6&gt;</a:t>
            </a:r>
            <a:endParaRPr lang="es-ES" altLang="es-ES" sz="1600" dirty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2">
              <a:spcAft>
                <a:spcPts val="1000"/>
              </a:spcAft>
              <a:buClr>
                <a:schemeClr val="accent2"/>
              </a:buClr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Ejemplo:</a:t>
            </a:r>
          </a:p>
          <a:p>
            <a:pPr lvl="2" indent="-30163">
              <a:spcBef>
                <a:spcPct val="0"/>
              </a:spcBef>
              <a:spcAft>
                <a:spcPts val="500"/>
              </a:spcAft>
              <a:buClr>
                <a:srgbClr val="6E84B4"/>
              </a:buClr>
              <a:buFont typeface="Wingdings" pitchFamily="2" charset="2"/>
              <a:buNone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html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&gt;</a:t>
            </a:r>
          </a:p>
          <a:p>
            <a:pPr lvl="2" indent="-30163">
              <a:spcBef>
                <a:spcPct val="0"/>
              </a:spcBef>
              <a:spcAft>
                <a:spcPts val="500"/>
              </a:spcAft>
              <a:buClr>
                <a:srgbClr val="6E84B4"/>
              </a:buClr>
              <a:buFont typeface="Wingdings" pitchFamily="2" charset="2"/>
              <a:buNone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&lt;head&gt;&lt;TITLE&gt;Titulo&lt;/TITLE&gt;&lt;/head&gt;</a:t>
            </a:r>
          </a:p>
          <a:p>
            <a:pPr lvl="2" indent="-30163">
              <a:spcBef>
                <a:spcPct val="0"/>
              </a:spcBef>
              <a:spcAft>
                <a:spcPts val="500"/>
              </a:spcAft>
              <a:buClr>
                <a:srgbClr val="6E84B4"/>
              </a:buClr>
              <a:buFont typeface="Wingdings" pitchFamily="2" charset="2"/>
              <a:buNone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body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&gt;</a:t>
            </a:r>
          </a:p>
          <a:p>
            <a:pPr lvl="2" indent="-30163">
              <a:spcBef>
                <a:spcPct val="0"/>
              </a:spcBef>
              <a:spcAft>
                <a:spcPts val="500"/>
              </a:spcAft>
              <a:buClr>
                <a:srgbClr val="6E84B4"/>
              </a:buClr>
              <a:buFont typeface="Wingdings" pitchFamily="2" charset="2"/>
              <a:buNone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&lt;H1&gt;Titular de primer nivel&lt;/H1&gt;</a:t>
            </a:r>
          </a:p>
          <a:p>
            <a:pPr lvl="2" indent="-30163">
              <a:spcBef>
                <a:spcPct val="0"/>
              </a:spcBef>
              <a:spcAft>
                <a:spcPts val="500"/>
              </a:spcAft>
              <a:buClr>
                <a:srgbClr val="6E84B4"/>
              </a:buClr>
              <a:buFont typeface="Wingdings" pitchFamily="2" charset="2"/>
              <a:buNone/>
              <a:defRPr/>
            </a:pPr>
            <a:r>
              <a:rPr lang="pt-BR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&lt;H2&gt;Titular de segundo </a:t>
            </a:r>
            <a:r>
              <a:rPr lang="pt-BR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nivel</a:t>
            </a:r>
            <a:r>
              <a:rPr lang="pt-BR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&lt;/H2&gt;</a:t>
            </a:r>
          </a:p>
          <a:p>
            <a:pPr lvl="2" indent="-30163">
              <a:spcBef>
                <a:spcPct val="0"/>
              </a:spcBef>
              <a:spcAft>
                <a:spcPts val="500"/>
              </a:spcAft>
              <a:buClr>
                <a:srgbClr val="6E84B4"/>
              </a:buClr>
              <a:buFont typeface="Wingdings" pitchFamily="2" charset="2"/>
              <a:buNone/>
              <a:defRPr/>
            </a:pPr>
            <a:r>
              <a:rPr lang="pt-BR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&lt;H3&gt;Titular de </a:t>
            </a:r>
            <a:r>
              <a:rPr lang="pt-BR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tercer</a:t>
            </a:r>
            <a:r>
              <a:rPr lang="pt-BR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pt-BR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nivel</a:t>
            </a:r>
            <a:r>
              <a:rPr lang="pt-BR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&lt;/H3&gt;</a:t>
            </a:r>
            <a:endParaRPr lang="pt-BR" altLang="es-ES" b="1" dirty="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2" indent="-30163">
              <a:spcBef>
                <a:spcPct val="0"/>
              </a:spcBef>
              <a:spcAft>
                <a:spcPts val="500"/>
              </a:spcAft>
              <a:buClr>
                <a:srgbClr val="6E84B4"/>
              </a:buClr>
              <a:buFont typeface="Wingdings" pitchFamily="2" charset="2"/>
              <a:buNone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&lt;/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body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&gt;</a:t>
            </a:r>
          </a:p>
          <a:p>
            <a:pPr lvl="2" indent="-30163">
              <a:spcBef>
                <a:spcPct val="0"/>
              </a:spcBef>
              <a:spcAft>
                <a:spcPts val="500"/>
              </a:spcAft>
              <a:buClr>
                <a:srgbClr val="6E84B4"/>
              </a:buClr>
              <a:buFont typeface="Wingdings" pitchFamily="2" charset="2"/>
              <a:buNone/>
              <a:defRPr/>
            </a:pP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&lt;/</a:t>
            </a:r>
            <a:r>
              <a:rPr lang="es-ES" altLang="es-ES" dirty="0" err="1" smtClean="0">
                <a:latin typeface="Arial" charset="0"/>
                <a:ea typeface="ＭＳ Ｐゴシック" pitchFamily="34" charset="-128"/>
                <a:cs typeface="Arial" charset="0"/>
              </a:rPr>
              <a:t>html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&gt;</a:t>
            </a:r>
          </a:p>
        </p:txBody>
      </p:sp>
      <p:cxnSp>
        <p:nvCxnSpPr>
          <p:cNvPr id="7" name="9 Conector angular" descr="Flecha que une el código HTML con la representación del texto tal y cómo ser vería en un navegador web."/>
          <p:cNvCxnSpPr>
            <a:cxnSpLocks noChangeShapeType="1"/>
          </p:cNvCxnSpPr>
          <p:nvPr/>
        </p:nvCxnSpPr>
        <p:spPr bwMode="auto">
          <a:xfrm>
            <a:off x="2914650" y="5229225"/>
            <a:ext cx="1657350" cy="792163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accent2">
                <a:lumMod val="50000"/>
              </a:schemeClr>
            </a:solidFill>
            <a:miter lim="800000"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12" name="4 CuadroTexto"/>
          <p:cNvSpPr txBox="1">
            <a:spLocks noChangeArrowheads="1"/>
          </p:cNvSpPr>
          <p:nvPr/>
        </p:nvSpPr>
        <p:spPr bwMode="auto">
          <a:xfrm>
            <a:off x="4716463" y="5157788"/>
            <a:ext cx="4103687" cy="11080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s-ES" altLang="es-ES" sz="2800" b="1" dirty="0" smtClean="0">
                <a:cs typeface="Arial" charset="0"/>
              </a:rPr>
              <a:t>Titular de primer nivel</a:t>
            </a:r>
          </a:p>
          <a:p>
            <a:pPr eaLnBrk="1" hangingPunct="1">
              <a:defRPr/>
            </a:pPr>
            <a:r>
              <a:rPr lang="pt-BR" altLang="es-ES" sz="2000" b="1" dirty="0" smtClean="0">
                <a:cs typeface="Arial" charset="0"/>
              </a:rPr>
              <a:t>Titular de segundo </a:t>
            </a:r>
            <a:r>
              <a:rPr lang="pt-BR" altLang="es-ES" sz="2000" b="1" dirty="0" err="1" smtClean="0">
                <a:cs typeface="Arial" charset="0"/>
              </a:rPr>
              <a:t>nivel</a:t>
            </a:r>
            <a:endParaRPr lang="pt-BR" altLang="es-ES" sz="2000" b="1" dirty="0" smtClean="0">
              <a:cs typeface="Arial" charset="0"/>
            </a:endParaRPr>
          </a:p>
          <a:p>
            <a:pPr eaLnBrk="1" hangingPunct="1">
              <a:defRPr/>
            </a:pPr>
            <a:r>
              <a:rPr lang="pt-BR" altLang="es-ES" sz="1600" b="1" dirty="0" smtClean="0">
                <a:cs typeface="Arial" charset="0"/>
              </a:rPr>
              <a:t>Titular de </a:t>
            </a:r>
            <a:r>
              <a:rPr lang="pt-BR" altLang="es-ES" sz="1600" b="1" dirty="0" err="1" smtClean="0">
                <a:cs typeface="Arial" charset="0"/>
              </a:rPr>
              <a:t>tercer</a:t>
            </a:r>
            <a:r>
              <a:rPr lang="pt-BR" altLang="es-ES" sz="1600" b="1" dirty="0" smtClean="0">
                <a:cs typeface="Arial" charset="0"/>
              </a:rPr>
              <a:t> </a:t>
            </a:r>
            <a:r>
              <a:rPr lang="pt-BR" altLang="es-ES" sz="1600" b="1" dirty="0" err="1" smtClean="0">
                <a:cs typeface="Arial" charset="0"/>
              </a:rPr>
              <a:t>nivel</a:t>
            </a:r>
            <a:endParaRPr lang="es-ES" altLang="es-ES" sz="1600" dirty="0" smtClean="0">
              <a:cs typeface="Arial" charset="0"/>
            </a:endParaRPr>
          </a:p>
        </p:txBody>
      </p:sp>
      <p:sp>
        <p:nvSpPr>
          <p:cNvPr id="18437" name="Marcador de pie de página 7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200" smtClean="0">
                <a:solidFill>
                  <a:srgbClr val="595959"/>
                </a:solidFill>
                <a:latin typeface="Calibri" pitchFamily="34" charset="0"/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200" smtClean="0">
                <a:solidFill>
                  <a:srgbClr val="595959"/>
                </a:solidFill>
                <a:latin typeface="Calibri" pitchFamily="34" charset="0"/>
              </a:rPr>
              <a:t>Lourdes Moreno y Paloma Martínez, Grupo Labda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Título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Estándares de la Web. </a:t>
            </a:r>
            <a:r>
              <a:rPr lang="es-ES" altLang="es-ES" sz="3200" smtClean="0">
                <a:latin typeface="Arial" charset="0"/>
                <a:ea typeface="ＭＳ Ｐゴシック" pitchFamily="34" charset="-128"/>
                <a:cs typeface="Arial" charset="0"/>
              </a:rPr>
              <a:t>HTML (HyperText Markup Language) (V)</a:t>
            </a:r>
            <a:endParaRPr lang="es-ES" altLang="es-ES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9459" name="2 Contenido"/>
          <p:cNvSpPr>
            <a:spLocks noGrp="1" noChangeArrowheads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buClr>
                <a:srgbClr val="42557F"/>
              </a:buClr>
            </a:pPr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Algunos elementos:</a:t>
            </a:r>
          </a:p>
          <a:p>
            <a:pPr lvl="1">
              <a:buClr>
                <a:schemeClr val="accent2"/>
              </a:buClr>
            </a:pPr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Enlaces:</a:t>
            </a:r>
          </a:p>
          <a:p>
            <a:pPr lvl="2">
              <a:buClr>
                <a:schemeClr val="accent2"/>
              </a:buClr>
            </a:pPr>
            <a:r>
              <a:rPr lang="es-ES" altLang="es-ES" sz="2100" smtClean="0">
                <a:latin typeface="Arial" charset="0"/>
                <a:ea typeface="ＭＳ Ｐゴシック" pitchFamily="34" charset="-128"/>
                <a:cs typeface="Arial" charset="0"/>
              </a:rPr>
              <a:t>&lt;A HREF=</a:t>
            </a:r>
            <a:r>
              <a:rPr lang="ja-JP" altLang="es-ES" sz="2100" smtClean="0">
                <a:latin typeface="Arial" charset="0"/>
                <a:ea typeface="ＭＳ Ｐゴシック" pitchFamily="34" charset="-128"/>
                <a:cs typeface="Arial" charset="0"/>
              </a:rPr>
              <a:t>“</a:t>
            </a:r>
            <a:r>
              <a:rPr lang="es-ES" altLang="ja-JP" sz="2100" smtClean="0">
                <a:latin typeface="Arial" charset="0"/>
                <a:ea typeface="ＭＳ Ｐゴシック" pitchFamily="34" charset="-128"/>
                <a:cs typeface="Arial" charset="0"/>
              </a:rPr>
              <a:t>url_relativa_destino</a:t>
            </a:r>
            <a:r>
              <a:rPr lang="ja-JP" altLang="es-ES" sz="2100" smtClean="0">
                <a:latin typeface="Arial" charset="0"/>
                <a:ea typeface="ＭＳ Ｐゴシック" pitchFamily="34" charset="-128"/>
                <a:cs typeface="Arial" charset="0"/>
              </a:rPr>
              <a:t>”</a:t>
            </a:r>
            <a:r>
              <a:rPr lang="es-ES" altLang="ja-JP" sz="2100" smtClean="0">
                <a:latin typeface="Arial" charset="0"/>
                <a:ea typeface="ＭＳ Ｐゴシック" pitchFamily="34" charset="-128"/>
                <a:cs typeface="Arial" charset="0"/>
              </a:rPr>
              <a:t> title=</a:t>
            </a:r>
            <a:r>
              <a:rPr lang="ja-JP" altLang="es-ES" sz="2100" smtClean="0">
                <a:latin typeface="Arial" charset="0"/>
                <a:ea typeface="ＭＳ Ｐゴシック" pitchFamily="34" charset="-128"/>
                <a:cs typeface="Arial" charset="0"/>
              </a:rPr>
              <a:t>“</a:t>
            </a:r>
            <a:r>
              <a:rPr lang="es-ES" altLang="ja-JP" sz="2100" smtClean="0">
                <a:latin typeface="Arial" charset="0"/>
                <a:ea typeface="ＭＳ Ｐゴシック" pitchFamily="34" charset="-128"/>
                <a:cs typeface="Arial" charset="0"/>
              </a:rPr>
              <a:t>información_adicional_importante</a:t>
            </a:r>
            <a:r>
              <a:rPr lang="ja-JP" altLang="es-ES" sz="2100" smtClean="0">
                <a:latin typeface="Arial" charset="0"/>
                <a:ea typeface="ＭＳ Ｐゴシック" pitchFamily="34" charset="-128"/>
                <a:cs typeface="Arial" charset="0"/>
              </a:rPr>
              <a:t>”</a:t>
            </a:r>
            <a:r>
              <a:rPr lang="es-ES" altLang="ja-JP" sz="2100" smtClean="0">
                <a:latin typeface="Arial" charset="0"/>
                <a:ea typeface="ＭＳ Ｐゴシック" pitchFamily="34" charset="-128"/>
                <a:cs typeface="Arial" charset="0"/>
              </a:rPr>
              <a:t> target=</a:t>
            </a:r>
            <a:r>
              <a:rPr lang="ja-JP" altLang="es-ES" sz="2100" smtClean="0">
                <a:latin typeface="Arial" charset="0"/>
                <a:ea typeface="ＭＳ Ｐゴシック" pitchFamily="34" charset="-128"/>
                <a:cs typeface="Arial" charset="0"/>
              </a:rPr>
              <a:t>“</a:t>
            </a:r>
            <a:r>
              <a:rPr lang="es-ES" altLang="ja-JP" sz="2100" smtClean="0">
                <a:latin typeface="Arial" charset="0"/>
                <a:ea typeface="ＭＳ Ｐゴシック" pitchFamily="34" charset="-128"/>
                <a:cs typeface="Arial" charset="0"/>
              </a:rPr>
              <a:t>comportamiento</a:t>
            </a:r>
            <a:r>
              <a:rPr lang="ja-JP" altLang="es-ES" sz="2100" smtClean="0">
                <a:latin typeface="Arial" charset="0"/>
                <a:ea typeface="ＭＳ Ｐゴシック" pitchFamily="34" charset="-128"/>
                <a:cs typeface="Arial" charset="0"/>
              </a:rPr>
              <a:t>”</a:t>
            </a:r>
            <a:r>
              <a:rPr lang="es-ES" altLang="ja-JP" sz="2100" smtClean="0">
                <a:latin typeface="Arial" charset="0"/>
                <a:ea typeface="ＭＳ Ｐゴシック" pitchFamily="34" charset="-128"/>
                <a:cs typeface="Arial" charset="0"/>
              </a:rPr>
              <a:t> &gt;texto del enlace&lt;/A&gt; Ejemplo:</a:t>
            </a:r>
          </a:p>
          <a:p>
            <a:pPr lvl="2">
              <a:buClr>
                <a:schemeClr val="accent2"/>
              </a:buClr>
            </a:pPr>
            <a:r>
              <a:rPr lang="es-ES" altLang="es-ES" sz="2100" smtClean="0">
                <a:latin typeface="Arial" charset="0"/>
                <a:ea typeface="ＭＳ Ｐゴシック" pitchFamily="34" charset="-128"/>
                <a:cs typeface="Arial" charset="0"/>
              </a:rPr>
              <a:t>&lt;A HREF=</a:t>
            </a:r>
            <a:r>
              <a:rPr lang="es-ES" altLang="es-ES" sz="2100" smtClean="0">
                <a:latin typeface="Arial" charset="0"/>
                <a:ea typeface="ＭＳ Ｐゴシック" pitchFamily="34" charset="-128"/>
                <a:cs typeface="Arial" charset="0"/>
                <a:hlinkClick r:id="rId3"/>
              </a:rPr>
              <a:t>http://www.cesya.es</a:t>
            </a:r>
            <a:r>
              <a:rPr lang="es-ES" altLang="es-ES" sz="2100" smtClean="0">
                <a:latin typeface="Arial" charset="0"/>
                <a:ea typeface="ＭＳ Ｐゴシック" pitchFamily="34" charset="-128"/>
                <a:cs typeface="Arial" charset="0"/>
              </a:rPr>
              <a:t>  title=</a:t>
            </a:r>
            <a:r>
              <a:rPr lang="ja-JP" altLang="es-ES" sz="2100" smtClean="0">
                <a:latin typeface="Arial" charset="0"/>
                <a:ea typeface="ＭＳ Ｐゴシック" pitchFamily="34" charset="-128"/>
                <a:cs typeface="Arial" charset="0"/>
              </a:rPr>
              <a:t>“</a:t>
            </a:r>
            <a:r>
              <a:rPr lang="es-ES" altLang="ja-JP" sz="2100" smtClean="0">
                <a:latin typeface="Arial" charset="0"/>
                <a:ea typeface="ＭＳ Ｐゴシック" pitchFamily="34" charset="-128"/>
                <a:cs typeface="Arial" charset="0"/>
              </a:rPr>
              <a:t>ventana emergente a la página del cesya</a:t>
            </a:r>
            <a:r>
              <a:rPr lang="ja-JP" altLang="es-ES" sz="2100" smtClean="0">
                <a:latin typeface="Arial" charset="0"/>
                <a:ea typeface="ＭＳ Ｐゴシック" pitchFamily="34" charset="-128"/>
                <a:cs typeface="Arial" charset="0"/>
              </a:rPr>
              <a:t>”</a:t>
            </a:r>
            <a:r>
              <a:rPr lang="es-ES" altLang="ja-JP" sz="2100" smtClean="0">
                <a:latin typeface="Arial" charset="0"/>
                <a:ea typeface="ＭＳ Ｐゴシック" pitchFamily="34" charset="-128"/>
                <a:cs typeface="Arial" charset="0"/>
              </a:rPr>
              <a:t> target =</a:t>
            </a:r>
            <a:r>
              <a:rPr lang="ja-JP" altLang="es-ES" sz="2100" smtClean="0">
                <a:latin typeface="Arial" charset="0"/>
                <a:ea typeface="ＭＳ Ｐゴシック" pitchFamily="34" charset="-128"/>
                <a:cs typeface="Arial" charset="0"/>
              </a:rPr>
              <a:t>“</a:t>
            </a:r>
            <a:r>
              <a:rPr lang="es-ES" altLang="ja-JP" sz="2100" smtClean="0">
                <a:latin typeface="Arial" charset="0"/>
                <a:ea typeface="ＭＳ Ｐゴシック" pitchFamily="34" charset="-128"/>
                <a:cs typeface="Arial" charset="0"/>
              </a:rPr>
              <a:t>_blank</a:t>
            </a:r>
            <a:r>
              <a:rPr lang="ja-JP" altLang="es-ES" sz="2100" smtClean="0">
                <a:latin typeface="Arial" charset="0"/>
                <a:ea typeface="ＭＳ Ｐゴシック" pitchFamily="34" charset="-128"/>
                <a:cs typeface="Arial" charset="0"/>
              </a:rPr>
              <a:t>”</a:t>
            </a:r>
            <a:r>
              <a:rPr lang="es-ES" altLang="ja-JP" sz="2100" smtClean="0">
                <a:latin typeface="Arial" charset="0"/>
                <a:ea typeface="ＭＳ Ｐゴシック" pitchFamily="34" charset="-128"/>
                <a:cs typeface="Arial" charset="0"/>
              </a:rPr>
              <a:t>&gt;Enlace al CESyA&lt;/A&gt;</a:t>
            </a:r>
            <a:endParaRPr lang="es-ES" altLang="es-ES" sz="210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cxnSp>
        <p:nvCxnSpPr>
          <p:cNvPr id="18437" name="9 Conector angular" descr="Flecha que une el código HTML con la representación del texto tal y cómo ser vería en un navegador web."/>
          <p:cNvCxnSpPr>
            <a:cxnSpLocks noChangeShapeType="1"/>
          </p:cNvCxnSpPr>
          <p:nvPr/>
        </p:nvCxnSpPr>
        <p:spPr bwMode="auto">
          <a:xfrm>
            <a:off x="2700338" y="4508500"/>
            <a:ext cx="1657350" cy="1079500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accent2">
                <a:lumMod val="50000"/>
              </a:schemeClr>
            </a:solidFill>
            <a:miter lim="800000"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36" name="8 CuadroTexto"/>
          <p:cNvSpPr txBox="1">
            <a:spLocks noChangeArrowheads="1"/>
          </p:cNvSpPr>
          <p:nvPr/>
        </p:nvSpPr>
        <p:spPr bwMode="auto">
          <a:xfrm>
            <a:off x="4572000" y="5343525"/>
            <a:ext cx="2663825" cy="4619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s-ES" altLang="es-ES" sz="2400" dirty="0" smtClean="0">
                <a:cs typeface="Arial" charset="0"/>
                <a:hlinkClick r:id="rId3"/>
              </a:rPr>
              <a:t>Enlace al </a:t>
            </a:r>
            <a:r>
              <a:rPr lang="es-ES" altLang="es-ES" sz="2400" dirty="0" err="1" smtClean="0">
                <a:cs typeface="Arial" charset="0"/>
                <a:hlinkClick r:id="rId3"/>
              </a:rPr>
              <a:t>CESyA</a:t>
            </a:r>
            <a:endParaRPr lang="es-ES" altLang="es-ES" sz="2400" dirty="0" smtClean="0">
              <a:cs typeface="Arial" charset="0"/>
            </a:endParaRPr>
          </a:p>
        </p:txBody>
      </p:sp>
      <p:sp>
        <p:nvSpPr>
          <p:cNvPr id="19462" name="Marcador de pie de página 6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200" smtClean="0">
                <a:solidFill>
                  <a:srgbClr val="595959"/>
                </a:solidFill>
                <a:latin typeface="Calibri" pitchFamily="34" charset="0"/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200" smtClean="0">
                <a:solidFill>
                  <a:srgbClr val="595959"/>
                </a:solidFill>
                <a:latin typeface="Calibri" pitchFamily="34" charset="0"/>
              </a:rPr>
              <a:t>Lourdes Moreno y Paloma Martínez, Grupo Labda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Estándares de la Web. </a:t>
            </a:r>
            <a:r>
              <a:rPr lang="es-ES" altLang="es-ES" sz="3200" dirty="0" smtClean="0">
                <a:latin typeface="Arial" charset="0"/>
                <a:ea typeface="ＭＳ Ｐゴシック" pitchFamily="34" charset="-128"/>
                <a:cs typeface="Arial" charset="0"/>
              </a:rPr>
              <a:t>HTML (</a:t>
            </a:r>
            <a:r>
              <a:rPr lang="es-ES" altLang="es-ES" sz="3200" dirty="0" err="1" smtClean="0">
                <a:latin typeface="Arial" charset="0"/>
                <a:ea typeface="ＭＳ Ｐゴシック" pitchFamily="34" charset="-128"/>
                <a:cs typeface="Arial" charset="0"/>
              </a:rPr>
              <a:t>HyperText</a:t>
            </a:r>
            <a:r>
              <a:rPr lang="es-ES" altLang="es-ES" sz="32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sz="3200" dirty="0" err="1" smtClean="0">
                <a:latin typeface="Arial" charset="0"/>
                <a:ea typeface="ＭＳ Ｐゴシック" pitchFamily="34" charset="-128"/>
                <a:cs typeface="Arial" charset="0"/>
              </a:rPr>
              <a:t>Markup</a:t>
            </a:r>
            <a:r>
              <a:rPr lang="es-ES" altLang="es-ES" sz="3200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sz="3200" dirty="0" err="1" smtClean="0">
                <a:latin typeface="Arial" charset="0"/>
                <a:ea typeface="ＭＳ Ｐゴシック" pitchFamily="34" charset="-128"/>
                <a:cs typeface="Arial" charset="0"/>
              </a:rPr>
              <a:t>Language</a:t>
            </a:r>
            <a:r>
              <a:rPr lang="es-ES" altLang="es-ES" sz="3200" dirty="0" smtClean="0">
                <a:latin typeface="Arial" charset="0"/>
                <a:ea typeface="ＭＳ Ｐゴシック" pitchFamily="34" charset="-128"/>
                <a:cs typeface="Arial" charset="0"/>
              </a:rPr>
              <a:t>) (VI)</a:t>
            </a:r>
            <a:endParaRPr lang="es-ES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0483" name="2 Contenido"/>
          <p:cNvSpPr>
            <a:spLocks noGrp="1" noChangeArrowheads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buClr>
                <a:srgbClr val="42557F"/>
              </a:buClr>
            </a:pPr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Algunos elementos:</a:t>
            </a:r>
          </a:p>
          <a:p>
            <a:pPr lvl="1">
              <a:buClr>
                <a:schemeClr val="accent2"/>
              </a:buClr>
            </a:pPr>
            <a:r>
              <a:rPr lang="es-ES" altLang="es-ES" sz="2800" smtClean="0">
                <a:latin typeface="Arial" charset="0"/>
                <a:ea typeface="ＭＳ Ｐゴシック" pitchFamily="34" charset="-128"/>
                <a:cs typeface="Arial" charset="0"/>
              </a:rPr>
              <a:t>Imágenes</a:t>
            </a:r>
          </a:p>
          <a:p>
            <a:pPr lvl="2">
              <a:buClr>
                <a:schemeClr val="accent2"/>
              </a:buClr>
            </a:pPr>
            <a:r>
              <a:rPr lang="en-US" altLang="es-ES" sz="2600" smtClean="0">
                <a:latin typeface="Arial" charset="0"/>
                <a:ea typeface="ＭＳ Ｐゴシック" pitchFamily="34" charset="-128"/>
                <a:cs typeface="Arial" charset="0"/>
              </a:rPr>
              <a:t>&lt;img src=”Image.URI” alt=”texto breve” longDesc=”descripción larga” /&gt;</a:t>
            </a:r>
            <a:endParaRPr lang="es-ES" altLang="es-ES" sz="26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2">
              <a:buClr>
                <a:schemeClr val="accent2"/>
              </a:buClr>
            </a:pPr>
            <a:r>
              <a:rPr lang="es-ES" altLang="es-ES" sz="2600" smtClean="0">
                <a:latin typeface="Arial" charset="0"/>
                <a:ea typeface="ＭＳ Ｐゴシック" pitchFamily="34" charset="-128"/>
                <a:cs typeface="Arial" charset="0"/>
              </a:rPr>
              <a:t>Ejemplo:</a:t>
            </a:r>
          </a:p>
          <a:p>
            <a:pPr lvl="3">
              <a:buClr>
                <a:schemeClr val="accent2"/>
              </a:buClr>
            </a:pPr>
            <a:r>
              <a:rPr lang="en-US" altLang="es-ES" sz="2000" smtClean="0">
                <a:latin typeface="Arial" charset="0"/>
                <a:ea typeface="ＭＳ Ｐゴシック" pitchFamily="34" charset="-128"/>
                <a:cs typeface="Arial" charset="0"/>
              </a:rPr>
              <a:t>&lt;img src=”Lourdes.gif” alt=”Foto de Lourdes”/&gt;</a:t>
            </a:r>
            <a:endParaRPr lang="es-ES" altLang="es-ES" sz="200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cxnSp>
        <p:nvCxnSpPr>
          <p:cNvPr id="19460" name="3 Conector angular" descr="Flecha que une el código HTML con la representación del texto tal y cómo ser vería en un navegador web."/>
          <p:cNvCxnSpPr>
            <a:cxnSpLocks noChangeShapeType="1"/>
          </p:cNvCxnSpPr>
          <p:nvPr/>
        </p:nvCxnSpPr>
        <p:spPr bwMode="auto">
          <a:xfrm rot="16200000" flipH="1">
            <a:off x="3599657" y="4364831"/>
            <a:ext cx="1079500" cy="865187"/>
          </a:xfrm>
          <a:prstGeom prst="bentConnector3">
            <a:avLst>
              <a:gd name="adj1" fmla="val 100542"/>
            </a:avLst>
          </a:prstGeom>
          <a:noFill/>
          <a:ln w="25400">
            <a:solidFill>
              <a:schemeClr val="accent2">
                <a:lumMod val="50000"/>
              </a:schemeClr>
            </a:solidFill>
            <a:miter lim="800000"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485" name="4 Picture" descr="Foto de Lourd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508500"/>
            <a:ext cx="1135063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Marcador de pie de página 6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Título"/>
          <p:cNvSpPr>
            <a:spLocks noGrp="1"/>
          </p:cNvSpPr>
          <p:nvPr>
            <p:ph type="title"/>
          </p:nvPr>
        </p:nvSpPr>
        <p:spPr>
          <a:xfrm>
            <a:off x="457200" y="195263"/>
            <a:ext cx="8229600" cy="857250"/>
          </a:xfrm>
        </p:spPr>
        <p:txBody>
          <a:bodyPr/>
          <a:lstStyle/>
          <a:p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Estándares de la Web</a:t>
            </a:r>
            <a:b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HTML 5.0 y CSS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defRPr/>
            </a:pPr>
            <a:r>
              <a:rPr lang="es-ES" dirty="0"/>
              <a:t>HTML </a:t>
            </a:r>
            <a:r>
              <a:rPr lang="es-ES" dirty="0" smtClean="0"/>
              <a:t>5.0:</a:t>
            </a:r>
            <a:endParaRPr lang="es-ES" dirty="0"/>
          </a:p>
          <a:p>
            <a:pPr lvl="1">
              <a:spcBef>
                <a:spcPts val="600"/>
              </a:spcBef>
              <a:spcAft>
                <a:spcPts val="1500"/>
              </a:spcAft>
              <a:buClr>
                <a:schemeClr val="accent2"/>
              </a:buClr>
              <a:defRPr/>
            </a:pPr>
            <a:r>
              <a:rPr lang="es-ES" dirty="0"/>
              <a:t>Lenguaje de Marcado de Hipertexto (</a:t>
            </a:r>
            <a:r>
              <a:rPr lang="es-ES" dirty="0" err="1"/>
              <a:t>HyperText</a:t>
            </a:r>
            <a:r>
              <a:rPr lang="es-ES" dirty="0"/>
              <a:t> </a:t>
            </a:r>
            <a:r>
              <a:rPr lang="es-ES" dirty="0" err="1"/>
              <a:t>Markup</a:t>
            </a:r>
            <a:r>
              <a:rPr lang="es-ES" dirty="0"/>
              <a:t> </a:t>
            </a:r>
            <a:r>
              <a:rPr lang="es-ES" dirty="0" err="1"/>
              <a:t>Language</a:t>
            </a:r>
            <a:r>
              <a:rPr lang="es-ES" dirty="0" smtClean="0"/>
              <a:t>)</a:t>
            </a:r>
          </a:p>
          <a:p>
            <a:pPr lvl="1">
              <a:spcBef>
                <a:spcPts val="600"/>
              </a:spcBef>
              <a:spcAft>
                <a:spcPts val="1500"/>
              </a:spcAft>
              <a:buClr>
                <a:schemeClr val="accent2"/>
              </a:buClr>
              <a:defRPr/>
            </a:pPr>
            <a:r>
              <a:rPr lang="es-ES" dirty="0" smtClean="0"/>
              <a:t>HTML 5.0 es recomendación de la W3C desde el día 28 de octubre de 2014:</a:t>
            </a:r>
          </a:p>
          <a:p>
            <a:pPr lvl="2">
              <a:spcAft>
                <a:spcPts val="600"/>
              </a:spcAft>
              <a:buClr>
                <a:schemeClr val="accent2"/>
              </a:buClr>
              <a:defRPr/>
            </a:pPr>
            <a:r>
              <a:rPr lang="es-ES" dirty="0" smtClean="0">
                <a:hlinkClick r:id="rId3"/>
              </a:rPr>
              <a:t>http</a:t>
            </a:r>
            <a:r>
              <a:rPr lang="es-ES" dirty="0">
                <a:hlinkClick r:id="rId3"/>
              </a:rPr>
              <a:t>://</a:t>
            </a:r>
            <a:r>
              <a:rPr lang="es-ES" dirty="0" smtClean="0">
                <a:hlinkClick r:id="rId3"/>
              </a:rPr>
              <a:t>www.w3.org/blog/news/archives/4167</a:t>
            </a:r>
            <a:endParaRPr lang="es-ES" dirty="0" smtClean="0"/>
          </a:p>
          <a:p>
            <a:pPr lvl="2">
              <a:spcAft>
                <a:spcPts val="600"/>
              </a:spcAft>
              <a:buClr>
                <a:schemeClr val="accent2"/>
              </a:buClr>
              <a:defRPr/>
            </a:pPr>
            <a:r>
              <a:rPr lang="es-ES" dirty="0">
                <a:hlinkClick r:id="rId4"/>
              </a:rPr>
              <a:t>http://www.w3.org/TR/2014/REC-html5-20141028</a:t>
            </a:r>
            <a:r>
              <a:rPr lang="es-ES" dirty="0" smtClean="0">
                <a:hlinkClick r:id="rId4"/>
              </a:rPr>
              <a:t>/</a:t>
            </a:r>
            <a:r>
              <a:rPr lang="es-ES" dirty="0" smtClean="0"/>
              <a:t> </a:t>
            </a:r>
          </a:p>
          <a:p>
            <a:pPr marL="342900" lvl="1" indent="-342900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110000"/>
              <a:defRPr/>
            </a:pPr>
            <a:r>
              <a:rPr lang="es-ES" sz="2800" dirty="0"/>
              <a:t>CSS</a:t>
            </a:r>
          </a:p>
          <a:p>
            <a:pPr lvl="1">
              <a:spcBef>
                <a:spcPts val="600"/>
              </a:spcBef>
              <a:spcAft>
                <a:spcPts val="1500"/>
              </a:spcAft>
              <a:buClr>
                <a:schemeClr val="accent2"/>
              </a:buClr>
              <a:defRPr/>
            </a:pPr>
            <a:r>
              <a:rPr lang="es-ES" dirty="0"/>
              <a:t>Hojas de estilo en cascada (</a:t>
            </a:r>
            <a:r>
              <a:rPr lang="es-ES" dirty="0" err="1"/>
              <a:t>Cascading</a:t>
            </a:r>
            <a:r>
              <a:rPr lang="es-ES" dirty="0"/>
              <a:t> Style </a:t>
            </a:r>
            <a:r>
              <a:rPr lang="es-ES" dirty="0" err="1"/>
              <a:t>Sheets</a:t>
            </a:r>
            <a:r>
              <a:rPr lang="es-ES" dirty="0"/>
              <a:t>)</a:t>
            </a:r>
          </a:p>
          <a:p>
            <a:pPr>
              <a:defRPr/>
            </a:pPr>
            <a:endParaRPr lang="es-ES" dirty="0"/>
          </a:p>
        </p:txBody>
      </p:sp>
      <p:sp>
        <p:nvSpPr>
          <p:cNvPr id="21508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Título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HTML 5.0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defRPr/>
            </a:pPr>
            <a:r>
              <a:rPr lang="es-ES" sz="3000" dirty="0" smtClean="0"/>
              <a:t>Es código HTML, así que, como hemos visto:</a:t>
            </a:r>
            <a:endParaRPr lang="es-ES" sz="3000" dirty="0"/>
          </a:p>
          <a:p>
            <a:pPr lvl="1">
              <a:buClr>
                <a:schemeClr val="accent2"/>
              </a:buClr>
              <a:defRPr/>
            </a:pPr>
            <a:r>
              <a:rPr lang="es-ES" sz="2600" dirty="0" smtClean="0"/>
              <a:t>Es archivo </a:t>
            </a:r>
            <a:r>
              <a:rPr lang="es-ES" sz="2600" dirty="0"/>
              <a:t>de texto</a:t>
            </a:r>
          </a:p>
          <a:p>
            <a:pPr lvl="1">
              <a:buClr>
                <a:schemeClr val="accent2"/>
              </a:buClr>
              <a:defRPr/>
            </a:pPr>
            <a:r>
              <a:rPr lang="es-ES" sz="2600" dirty="0" smtClean="0"/>
              <a:t>Utiliza </a:t>
            </a:r>
            <a:r>
              <a:rPr lang="es-ES" sz="2600" dirty="0"/>
              <a:t>etiquetas:</a:t>
            </a:r>
          </a:p>
          <a:p>
            <a:pPr lvl="1">
              <a:buClr>
                <a:schemeClr val="accent2"/>
              </a:buClr>
              <a:defRPr/>
            </a:pPr>
            <a:r>
              <a:rPr lang="es-ES" sz="2600" dirty="0"/>
              <a:t>Apertura &lt;etiqueta&gt;</a:t>
            </a:r>
          </a:p>
          <a:p>
            <a:pPr lvl="1">
              <a:buClr>
                <a:schemeClr val="accent2"/>
              </a:buClr>
              <a:defRPr/>
            </a:pPr>
            <a:r>
              <a:rPr lang="es-ES" sz="2600" dirty="0"/>
              <a:t>Cierre &lt;/etiqueta</a:t>
            </a:r>
            <a:r>
              <a:rPr lang="es-ES" sz="2600" dirty="0" smtClean="0"/>
              <a:t>&gt;</a:t>
            </a:r>
          </a:p>
          <a:p>
            <a:pPr lvl="1">
              <a:buClr>
                <a:schemeClr val="accent2"/>
              </a:buClr>
              <a:defRPr/>
            </a:pPr>
            <a:r>
              <a:rPr lang="es-ES" sz="2600" dirty="0"/>
              <a:t>Extensión .</a:t>
            </a:r>
            <a:r>
              <a:rPr lang="es-ES" sz="2600" dirty="0" err="1"/>
              <a:t>html</a:t>
            </a:r>
            <a:r>
              <a:rPr lang="es-ES" sz="2600" dirty="0"/>
              <a:t>/.</a:t>
            </a:r>
            <a:r>
              <a:rPr lang="es-ES" sz="2600" dirty="0" err="1" smtClean="0"/>
              <a:t>htm</a:t>
            </a:r>
            <a:endParaRPr lang="es-ES" sz="2600" dirty="0"/>
          </a:p>
          <a:p>
            <a:pPr>
              <a:defRPr/>
            </a:pPr>
            <a:endParaRPr lang="es-ES" dirty="0"/>
          </a:p>
        </p:txBody>
      </p:sp>
      <p:sp>
        <p:nvSpPr>
          <p:cNvPr id="22532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Título"/>
          <p:cNvSpPr>
            <a:spLocks noGrp="1"/>
          </p:cNvSpPr>
          <p:nvPr>
            <p:ph type="title"/>
          </p:nvPr>
        </p:nvSpPr>
        <p:spPr>
          <a:xfrm>
            <a:off x="457200" y="268288"/>
            <a:ext cx="7138988" cy="857250"/>
          </a:xfrm>
        </p:spPr>
        <p:txBody>
          <a:bodyPr/>
          <a:lstStyle/>
          <a:p>
            <a:r>
              <a:rPr lang="es-ES" altLang="es-ES" sz="3400" smtClean="0">
                <a:latin typeface="Arial" charset="0"/>
                <a:ea typeface="ＭＳ Ｐゴシック" pitchFamily="34" charset="-128"/>
                <a:cs typeface="Arial" charset="0"/>
              </a:rPr>
              <a:t>HTML 5.0: Estructura del documento (I)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es-ES" sz="2600" dirty="0" smtClean="0"/>
              <a:t>En versiones anteriores a HTML 5.0 la estructura del documento era:</a:t>
            </a:r>
            <a:endParaRPr lang="es-ES" sz="2600" dirty="0"/>
          </a:p>
        </p:txBody>
      </p:sp>
      <p:pic>
        <p:nvPicPr>
          <p:cNvPr id="23557" name="Picture 2" descr="Estructura del documento versiones previas a HTML5. Descripción en detalle en los comentarios de esta diapositiva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293938"/>
            <a:ext cx="5678487" cy="387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Título"/>
          <p:cNvSpPr>
            <a:spLocks noGrp="1"/>
          </p:cNvSpPr>
          <p:nvPr>
            <p:ph type="title"/>
          </p:nvPr>
        </p:nvSpPr>
        <p:spPr>
          <a:xfrm>
            <a:off x="457200" y="268288"/>
            <a:ext cx="6978650" cy="857250"/>
          </a:xfrm>
        </p:spPr>
        <p:txBody>
          <a:bodyPr/>
          <a:lstStyle/>
          <a:p>
            <a:r>
              <a:rPr lang="es-ES" altLang="es-ES" sz="3400" smtClean="0">
                <a:latin typeface="Arial" charset="0"/>
                <a:ea typeface="ＭＳ Ｐゴシック" pitchFamily="34" charset="-128"/>
                <a:cs typeface="Arial" charset="0"/>
              </a:rPr>
              <a:t>HTML 5.0: Estructura del documento (II)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es-ES" sz="2600" dirty="0" smtClean="0"/>
              <a:t>En HTML 5.0 la estructura del documento es:</a:t>
            </a:r>
            <a:endParaRPr lang="es-ES" sz="2600" dirty="0"/>
          </a:p>
        </p:txBody>
      </p:sp>
      <p:pic>
        <p:nvPicPr>
          <p:cNvPr id="24581" name="Picture 2" descr="Estructura del documento HTML5. La descripción en detalle  se encuentra en los comentarios de esta diapositiva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133600"/>
            <a:ext cx="5600700" cy="380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Título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HTML 5.0: Sintaxis (I)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es-ES" sz="2400" dirty="0" smtClean="0"/>
              <a:t>La sintaxis de la estructura básica del HTML 5 es:</a:t>
            </a:r>
          </a:p>
          <a:p>
            <a:pPr marL="712788" indent="0">
              <a:buFont typeface="Wingdings" pitchFamily="2" charset="2"/>
              <a:buNone/>
              <a:defRPr/>
            </a:pPr>
            <a:r>
              <a:rPr lang="es-ES" sz="2400" dirty="0" smtClean="0"/>
              <a:t>&lt;!</a:t>
            </a:r>
            <a:r>
              <a:rPr lang="es-ES" sz="2400" dirty="0"/>
              <a:t>DOCTYPE </a:t>
            </a:r>
            <a:r>
              <a:rPr lang="es-ES" sz="2400" dirty="0" err="1"/>
              <a:t>html</a:t>
            </a:r>
            <a:r>
              <a:rPr lang="es-ES" sz="2400" dirty="0"/>
              <a:t>&gt;</a:t>
            </a:r>
          </a:p>
          <a:p>
            <a:pPr marL="712788" indent="0">
              <a:buFont typeface="Wingdings" pitchFamily="2" charset="2"/>
              <a:buNone/>
              <a:defRPr/>
            </a:pPr>
            <a:r>
              <a:rPr lang="es-ES" sz="2400" dirty="0"/>
              <a:t>&lt;</a:t>
            </a:r>
            <a:r>
              <a:rPr lang="es-ES" sz="2400" dirty="0" err="1"/>
              <a:t>html</a:t>
            </a:r>
            <a:r>
              <a:rPr lang="es-ES" sz="2400" dirty="0"/>
              <a:t> </a:t>
            </a:r>
            <a:r>
              <a:rPr lang="es-ES" sz="2400" dirty="0" err="1"/>
              <a:t>lang</a:t>
            </a:r>
            <a:r>
              <a:rPr lang="es-ES" sz="2400" dirty="0"/>
              <a:t>="es"&gt; </a:t>
            </a:r>
          </a:p>
          <a:p>
            <a:pPr marL="712788" indent="0">
              <a:buFont typeface="Wingdings" pitchFamily="2" charset="2"/>
              <a:buNone/>
              <a:defRPr/>
            </a:pPr>
            <a:r>
              <a:rPr lang="es-ES" sz="2400" dirty="0"/>
              <a:t>&lt;head&gt; </a:t>
            </a:r>
          </a:p>
          <a:p>
            <a:pPr marL="712788" indent="0">
              <a:buFont typeface="Wingdings" pitchFamily="2" charset="2"/>
              <a:buNone/>
              <a:defRPr/>
            </a:pPr>
            <a:r>
              <a:rPr lang="es-ES" sz="2400" dirty="0"/>
              <a:t>    &lt;!– Etiquetas meta--&gt; </a:t>
            </a:r>
          </a:p>
          <a:p>
            <a:pPr marL="712788" indent="0">
              <a:buFont typeface="Wingdings" pitchFamily="2" charset="2"/>
              <a:buNone/>
              <a:defRPr/>
            </a:pPr>
            <a:r>
              <a:rPr lang="es-ES" sz="2400" dirty="0"/>
              <a:t>   &lt;</a:t>
            </a:r>
            <a:r>
              <a:rPr lang="es-ES" sz="2400" dirty="0" err="1"/>
              <a:t>title</a:t>
            </a:r>
            <a:r>
              <a:rPr lang="es-ES" sz="2400" dirty="0"/>
              <a:t>&gt;Estructura básica de una pagina web en   HTML5&lt;/</a:t>
            </a:r>
            <a:r>
              <a:rPr lang="es-ES" sz="2400" dirty="0" err="1"/>
              <a:t>title</a:t>
            </a:r>
            <a:r>
              <a:rPr lang="es-ES" sz="2400" dirty="0"/>
              <a:t>&gt;</a:t>
            </a:r>
          </a:p>
          <a:p>
            <a:pPr marL="712788" indent="0">
              <a:buFont typeface="Wingdings" pitchFamily="2" charset="2"/>
              <a:buNone/>
              <a:defRPr/>
            </a:pPr>
            <a:r>
              <a:rPr lang="es-ES" sz="2400" dirty="0"/>
              <a:t>&lt;/head&gt; </a:t>
            </a:r>
          </a:p>
          <a:p>
            <a:pPr marL="712788" indent="0">
              <a:buFont typeface="Wingdings" pitchFamily="2" charset="2"/>
              <a:buNone/>
              <a:defRPr/>
            </a:pPr>
            <a:r>
              <a:rPr lang="es-ES" sz="2400" dirty="0"/>
              <a:t>&lt;</a:t>
            </a:r>
            <a:r>
              <a:rPr lang="es-ES" sz="2400" dirty="0" err="1"/>
              <a:t>body</a:t>
            </a:r>
            <a:r>
              <a:rPr lang="es-ES" sz="2400" dirty="0"/>
              <a:t>&gt; </a:t>
            </a:r>
          </a:p>
          <a:p>
            <a:pPr marL="712788" indent="0">
              <a:buFont typeface="Wingdings" pitchFamily="2" charset="2"/>
              <a:buNone/>
              <a:defRPr/>
            </a:pPr>
            <a:r>
              <a:rPr lang="es-ES" sz="2400" dirty="0"/>
              <a:t>&lt;/</a:t>
            </a:r>
            <a:r>
              <a:rPr lang="es-ES" sz="2400" dirty="0" err="1"/>
              <a:t>body</a:t>
            </a:r>
            <a:r>
              <a:rPr lang="es-ES" sz="2400" dirty="0"/>
              <a:t>&gt; </a:t>
            </a:r>
          </a:p>
          <a:p>
            <a:pPr marL="712788" indent="0">
              <a:buFont typeface="Wingdings" pitchFamily="2" charset="2"/>
              <a:buNone/>
              <a:defRPr/>
            </a:pPr>
            <a:r>
              <a:rPr lang="es-ES" sz="2400" dirty="0"/>
              <a:t>&lt;/</a:t>
            </a:r>
            <a:r>
              <a:rPr lang="es-ES" sz="2400" dirty="0" err="1"/>
              <a:t>html</a:t>
            </a:r>
            <a:r>
              <a:rPr lang="es-ES" sz="2400" dirty="0"/>
              <a:t>&gt;</a:t>
            </a:r>
          </a:p>
          <a:p>
            <a:pPr>
              <a:defRPr/>
            </a:pPr>
            <a:endParaRPr lang="es-ES" dirty="0"/>
          </a:p>
        </p:txBody>
      </p:sp>
      <p:sp>
        <p:nvSpPr>
          <p:cNvPr id="25604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 hidden="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pPr eaLnBrk="1" hangingPunct="1"/>
            <a:r>
              <a:rPr lang="es-ES_tradnl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Diapositiva con imagen</a:t>
            </a:r>
          </a:p>
        </p:txBody>
      </p:sp>
      <p:pic>
        <p:nvPicPr>
          <p:cNvPr id="2" name="2 Marcador de contenido" descr="Nube de tags utilizando palabras relativas ala accesibilidad y al desarrollo web.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797" y="1357313"/>
            <a:ext cx="6028523" cy="4719473"/>
          </a:xfrm>
        </p:spPr>
      </p:pic>
      <p:sp>
        <p:nvSpPr>
          <p:cNvPr id="3" name="3 CuadroTexto"/>
          <p:cNvSpPr txBox="1"/>
          <p:nvPr/>
        </p:nvSpPr>
        <p:spPr>
          <a:xfrm>
            <a:off x="3563888" y="6165304"/>
            <a:ext cx="38164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/>
              <a:t>Foto de </a:t>
            </a:r>
            <a:r>
              <a:rPr lang="es-ES" sz="1000" dirty="0" smtClean="0">
                <a:hlinkClick r:id="rId4" tooltip="Va a la página en la que está ubicada la imagen"/>
              </a:rPr>
              <a:t>Jil Wright</a:t>
            </a:r>
            <a:r>
              <a:rPr lang="es-ES" sz="1000" dirty="0" smtClean="0"/>
              <a:t>, bajo licencia </a:t>
            </a:r>
            <a:r>
              <a:rPr lang="es-ES" sz="1000" dirty="0" err="1" smtClean="0"/>
              <a:t>Creative</a:t>
            </a:r>
            <a:r>
              <a:rPr lang="es-ES" sz="1000" dirty="0" smtClean="0"/>
              <a:t> </a:t>
            </a:r>
            <a:r>
              <a:rPr lang="es-ES" sz="1000" dirty="0" err="1" smtClean="0"/>
              <a:t>Commons</a:t>
            </a:r>
            <a:endParaRPr lang="es-ES" sz="1000" dirty="0"/>
          </a:p>
        </p:txBody>
      </p:sp>
      <p:sp>
        <p:nvSpPr>
          <p:cNvPr id="9220" name="4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Título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r>
              <a:rPr lang="es-ES" altLang="es-ES" sz="3600" smtClean="0">
                <a:latin typeface="Arial" charset="0"/>
                <a:ea typeface="ＭＳ Ｐゴシック" pitchFamily="34" charset="-128"/>
                <a:cs typeface="Arial" charset="0"/>
              </a:rPr>
              <a:t>HTML 5.0: Sintaxis (II)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spcAft>
                <a:spcPts val="500"/>
              </a:spcAft>
              <a:defRPr/>
            </a:pPr>
            <a:r>
              <a:rPr lang="es-ES" sz="2400" dirty="0" smtClean="0"/>
              <a:t>La sintaxis de la documento es:</a:t>
            </a:r>
          </a:p>
          <a:p>
            <a:pPr marL="0" indent="355600">
              <a:buFont typeface="Wingdings" pitchFamily="2" charset="2"/>
              <a:buNone/>
              <a:defRPr/>
            </a:pPr>
            <a:r>
              <a:rPr lang="es-ES" sz="1800" dirty="0"/>
              <a:t>&lt;</a:t>
            </a:r>
            <a:r>
              <a:rPr lang="es-ES" sz="1800" dirty="0" err="1"/>
              <a:t>body</a:t>
            </a:r>
            <a:r>
              <a:rPr lang="es-ES" sz="1800" dirty="0"/>
              <a:t>&gt; </a:t>
            </a:r>
          </a:p>
          <a:p>
            <a:pPr marL="0" lvl="2" indent="712788">
              <a:buFont typeface="Arial" charset="0"/>
              <a:buNone/>
              <a:defRPr/>
            </a:pPr>
            <a:r>
              <a:rPr lang="es-ES" sz="1800" dirty="0" smtClean="0"/>
              <a:t>&lt;</a:t>
            </a:r>
            <a:r>
              <a:rPr lang="es-ES" sz="1800" dirty="0" err="1"/>
              <a:t>header</a:t>
            </a:r>
            <a:r>
              <a:rPr lang="es-ES" sz="1800" dirty="0"/>
              <a:t>&gt; </a:t>
            </a:r>
            <a:r>
              <a:rPr lang="es-ES" sz="1800" dirty="0" smtClean="0"/>
              <a:t>&lt;!- - </a:t>
            </a:r>
            <a:r>
              <a:rPr lang="es-ES" sz="1800" dirty="0"/>
              <a:t>Cabecera de la pagina- - &gt;</a:t>
            </a:r>
          </a:p>
          <a:p>
            <a:pPr marL="0" indent="1341438">
              <a:buFont typeface="Wingdings" pitchFamily="2" charset="2"/>
              <a:buNone/>
              <a:defRPr/>
            </a:pPr>
            <a:r>
              <a:rPr lang="es-ES" sz="1800" dirty="0" smtClean="0"/>
              <a:t>&lt;</a:t>
            </a:r>
            <a:r>
              <a:rPr lang="es-ES" sz="1800" dirty="0" err="1"/>
              <a:t>nav</a:t>
            </a:r>
            <a:r>
              <a:rPr lang="es-ES" sz="1800" dirty="0"/>
              <a:t>&gt; </a:t>
            </a:r>
            <a:r>
              <a:rPr lang="es-ES" sz="1800" dirty="0" smtClean="0"/>
              <a:t>&lt;!- - </a:t>
            </a:r>
            <a:r>
              <a:rPr lang="es-ES" sz="1800" dirty="0"/>
              <a:t>Incluye la navegación del documento </a:t>
            </a:r>
            <a:r>
              <a:rPr lang="es-ES" sz="1800" dirty="0" smtClean="0"/>
              <a:t>--&gt;</a:t>
            </a:r>
            <a:r>
              <a:rPr lang="es-ES" sz="1800" dirty="0"/>
              <a:t>   </a:t>
            </a:r>
          </a:p>
          <a:p>
            <a:pPr marL="0" indent="1341438">
              <a:buFont typeface="Wingdings" pitchFamily="2" charset="2"/>
              <a:buNone/>
              <a:defRPr/>
            </a:pPr>
            <a:r>
              <a:rPr lang="es-ES" sz="1800" dirty="0" smtClean="0"/>
              <a:t>&lt;/</a:t>
            </a:r>
            <a:r>
              <a:rPr lang="es-ES" sz="1800" dirty="0" err="1"/>
              <a:t>nav</a:t>
            </a:r>
            <a:r>
              <a:rPr lang="es-ES" sz="1800" dirty="0"/>
              <a:t>&gt; </a:t>
            </a:r>
          </a:p>
          <a:p>
            <a:pPr marL="0" indent="712788">
              <a:spcAft>
                <a:spcPts val="1000"/>
              </a:spcAft>
              <a:buFont typeface="Wingdings" pitchFamily="2" charset="2"/>
              <a:buNone/>
              <a:defRPr/>
            </a:pPr>
            <a:r>
              <a:rPr lang="es-ES" sz="1800" dirty="0" smtClean="0"/>
              <a:t>&lt;/</a:t>
            </a:r>
            <a:r>
              <a:rPr lang="es-ES" sz="1800" dirty="0" err="1"/>
              <a:t>header</a:t>
            </a:r>
            <a:r>
              <a:rPr lang="es-ES" sz="1800" dirty="0"/>
              <a:t>&gt; </a:t>
            </a:r>
          </a:p>
          <a:p>
            <a:pPr marL="712788" lvl="2" indent="0">
              <a:spcAft>
                <a:spcPts val="1000"/>
              </a:spcAft>
              <a:buFont typeface="Arial" charset="0"/>
              <a:buNone/>
              <a:defRPr/>
            </a:pPr>
            <a:r>
              <a:rPr lang="es-ES" sz="1800" dirty="0" smtClean="0"/>
              <a:t>&lt;</a:t>
            </a:r>
            <a:r>
              <a:rPr lang="es-ES" sz="1800" dirty="0" err="1"/>
              <a:t>aside</a:t>
            </a:r>
            <a:r>
              <a:rPr lang="es-ES" sz="1800" dirty="0"/>
              <a:t>&gt;  </a:t>
            </a:r>
            <a:r>
              <a:rPr lang="es-ES" sz="1800" dirty="0" smtClean="0"/>
              <a:t>&lt;!- - </a:t>
            </a:r>
            <a:r>
              <a:rPr lang="es-ES" sz="1800" dirty="0"/>
              <a:t>Incluye información secundaria del </a:t>
            </a:r>
            <a:r>
              <a:rPr lang="es-ES" sz="1800" dirty="0" smtClean="0"/>
              <a:t>documento</a:t>
            </a:r>
            <a:r>
              <a:rPr lang="es-ES" sz="1800" dirty="0" smtClean="0">
                <a:sym typeface="Wingdings" pitchFamily="2" charset="2"/>
              </a:rPr>
              <a:t>-- &gt;  </a:t>
            </a:r>
            <a:r>
              <a:rPr lang="es-ES" sz="1800" dirty="0" smtClean="0"/>
              <a:t>&lt;/</a:t>
            </a:r>
            <a:r>
              <a:rPr lang="es-ES" sz="1800" dirty="0" err="1"/>
              <a:t>aside</a:t>
            </a:r>
            <a:r>
              <a:rPr lang="es-ES" sz="1800" dirty="0"/>
              <a:t>&gt; </a:t>
            </a:r>
          </a:p>
          <a:p>
            <a:pPr marL="0" indent="712788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1800" dirty="0" smtClean="0"/>
              <a:t>&lt;</a:t>
            </a:r>
            <a:r>
              <a:rPr lang="es-ES" sz="1800" dirty="0" err="1"/>
              <a:t>section</a:t>
            </a:r>
            <a:r>
              <a:rPr lang="es-ES" sz="1800" dirty="0"/>
              <a:t>&gt;  </a:t>
            </a:r>
            <a:r>
              <a:rPr lang="es-ES" sz="1800" dirty="0" smtClean="0"/>
              <a:t>&lt;!- - </a:t>
            </a:r>
            <a:r>
              <a:rPr lang="es-ES" sz="1800" dirty="0"/>
              <a:t>División por secciones --&gt;</a:t>
            </a:r>
          </a:p>
          <a:p>
            <a:pPr marL="0" indent="1163638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ES" sz="1800" dirty="0" smtClean="0"/>
              <a:t>&lt;</a:t>
            </a:r>
            <a:r>
              <a:rPr lang="es-ES" sz="1800" dirty="0" err="1"/>
              <a:t>article</a:t>
            </a:r>
            <a:r>
              <a:rPr lang="es-ES" sz="1800" dirty="0"/>
              <a:t>&gt;  </a:t>
            </a:r>
            <a:r>
              <a:rPr lang="es-ES" sz="1800" dirty="0" smtClean="0"/>
              <a:t>&lt;!- - </a:t>
            </a:r>
            <a:r>
              <a:rPr lang="es-ES" sz="1800" dirty="0"/>
              <a:t>Parte mas importante -- &gt;    &lt;/</a:t>
            </a:r>
            <a:r>
              <a:rPr lang="es-ES" sz="1800" dirty="0" err="1"/>
              <a:t>article</a:t>
            </a:r>
            <a:r>
              <a:rPr lang="es-ES" sz="1800" dirty="0"/>
              <a:t>&gt; </a:t>
            </a:r>
          </a:p>
          <a:p>
            <a:pPr marL="0" indent="712788">
              <a:spcAft>
                <a:spcPts val="1000"/>
              </a:spcAft>
              <a:buFont typeface="Wingdings" pitchFamily="2" charset="2"/>
              <a:buNone/>
              <a:defRPr/>
            </a:pPr>
            <a:r>
              <a:rPr lang="es-ES" sz="1800" dirty="0" smtClean="0"/>
              <a:t>&lt;/</a:t>
            </a:r>
            <a:r>
              <a:rPr lang="es-ES" sz="1800" dirty="0" err="1"/>
              <a:t>section</a:t>
            </a:r>
            <a:r>
              <a:rPr lang="es-ES" sz="1800" dirty="0"/>
              <a:t>&gt; </a:t>
            </a:r>
            <a:endParaRPr lang="es-ES" sz="1800" dirty="0" smtClean="0"/>
          </a:p>
          <a:p>
            <a:pPr marL="0" indent="712788">
              <a:buFont typeface="Wingdings" pitchFamily="2" charset="2"/>
              <a:buNone/>
              <a:defRPr/>
            </a:pPr>
            <a:r>
              <a:rPr lang="es-ES" sz="1800" dirty="0" smtClean="0"/>
              <a:t>&lt;</a:t>
            </a:r>
            <a:r>
              <a:rPr lang="es-ES" sz="1800" dirty="0" err="1"/>
              <a:t>footer</a:t>
            </a:r>
            <a:r>
              <a:rPr lang="es-ES" sz="1800" dirty="0"/>
              <a:t>&gt;  </a:t>
            </a:r>
            <a:r>
              <a:rPr lang="es-ES" sz="1800" dirty="0" smtClean="0"/>
              <a:t>&lt;!- - </a:t>
            </a:r>
            <a:r>
              <a:rPr lang="es-ES" sz="1800" dirty="0"/>
              <a:t>Otra </a:t>
            </a:r>
            <a:r>
              <a:rPr lang="es-ES" sz="1800" dirty="0" smtClean="0"/>
              <a:t>información - </a:t>
            </a:r>
            <a:r>
              <a:rPr lang="es-ES" sz="1800" dirty="0"/>
              <a:t>-&gt;   &lt;/</a:t>
            </a:r>
            <a:r>
              <a:rPr lang="es-ES" sz="1800" dirty="0" err="1"/>
              <a:t>footer</a:t>
            </a:r>
            <a:r>
              <a:rPr lang="es-ES" sz="1800" dirty="0"/>
              <a:t>&gt; </a:t>
            </a:r>
          </a:p>
          <a:p>
            <a:pPr marL="0" indent="355600">
              <a:buFont typeface="Wingdings" pitchFamily="2" charset="2"/>
              <a:buNone/>
              <a:defRPr/>
            </a:pPr>
            <a:r>
              <a:rPr lang="es-ES" sz="1800" dirty="0"/>
              <a:t>&lt;/</a:t>
            </a:r>
            <a:r>
              <a:rPr lang="es-ES" sz="1800" dirty="0" err="1"/>
              <a:t>body</a:t>
            </a:r>
            <a:r>
              <a:rPr lang="es-ES" sz="1800" dirty="0"/>
              <a:t>&gt;</a:t>
            </a:r>
          </a:p>
          <a:p>
            <a:pPr marL="0" indent="712788">
              <a:buFont typeface="Wingdings" pitchFamily="2" charset="2"/>
              <a:buNone/>
              <a:defRPr/>
            </a:pPr>
            <a:endParaRPr lang="es-ES" sz="2000" dirty="0"/>
          </a:p>
          <a:p>
            <a:pPr>
              <a:spcAft>
                <a:spcPts val="1000"/>
              </a:spcAft>
              <a:defRPr/>
            </a:pPr>
            <a:endParaRPr lang="es-ES" dirty="0"/>
          </a:p>
        </p:txBody>
      </p:sp>
      <p:sp>
        <p:nvSpPr>
          <p:cNvPr id="26628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Título"/>
          <p:cNvSpPr>
            <a:spLocks noGrp="1"/>
          </p:cNvSpPr>
          <p:nvPr>
            <p:ph type="title"/>
          </p:nvPr>
        </p:nvSpPr>
        <p:spPr>
          <a:xfrm>
            <a:off x="457200" y="142875"/>
            <a:ext cx="7138988" cy="857250"/>
          </a:xfrm>
        </p:spPr>
        <p:txBody>
          <a:bodyPr/>
          <a:lstStyle/>
          <a:p>
            <a:r>
              <a:rPr lang="es-ES" altLang="es-ES" sz="3400" smtClean="0">
                <a:latin typeface="Arial" charset="0"/>
                <a:ea typeface="ＭＳ Ｐゴシック" pitchFamily="34" charset="-128"/>
                <a:cs typeface="Arial" charset="0"/>
              </a:rPr>
              <a:t>HTML 5.0: Etiquetas que dan formato al texto (I)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spcAft>
                <a:spcPts val="500"/>
              </a:spcAft>
              <a:defRPr/>
            </a:pPr>
            <a:r>
              <a:rPr lang="pt-BR" sz="2400" dirty="0" err="1"/>
              <a:t>Encabezados</a:t>
            </a:r>
            <a:r>
              <a:rPr lang="pt-BR" sz="2400" dirty="0"/>
              <a:t>: &lt;h1&gt; &lt;/h1&gt; … &lt;h6&gt; &lt;/h6</a:t>
            </a:r>
            <a:r>
              <a:rPr lang="pt-BR" sz="2400" dirty="0" smtClean="0"/>
              <a:t>&gt;: </a:t>
            </a:r>
          </a:p>
          <a:p>
            <a:pPr marL="0" indent="0">
              <a:spcAft>
                <a:spcPts val="500"/>
              </a:spcAft>
              <a:buFont typeface="Wingdings" pitchFamily="2" charset="2"/>
              <a:buNone/>
              <a:defRPr/>
            </a:pPr>
            <a:endParaRPr lang="es-ES" dirty="0"/>
          </a:p>
        </p:txBody>
      </p:sp>
      <p:pic>
        <p:nvPicPr>
          <p:cNvPr id="27653" name="Picture 3" descr="Imagen que muestra la estrucutra de encabezados de una página web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916113"/>
            <a:ext cx="6769100" cy="431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Título"/>
          <p:cNvSpPr>
            <a:spLocks noGrp="1"/>
          </p:cNvSpPr>
          <p:nvPr>
            <p:ph type="title"/>
          </p:nvPr>
        </p:nvSpPr>
        <p:spPr>
          <a:xfrm>
            <a:off x="457200" y="188913"/>
            <a:ext cx="7138988" cy="857250"/>
          </a:xfrm>
        </p:spPr>
        <p:txBody>
          <a:bodyPr/>
          <a:lstStyle/>
          <a:p>
            <a:r>
              <a:rPr lang="es-ES" altLang="es-ES" sz="3400" smtClean="0">
                <a:latin typeface="Arial" charset="0"/>
                <a:ea typeface="ＭＳ Ｐゴシック" pitchFamily="34" charset="-128"/>
                <a:cs typeface="Arial" charset="0"/>
              </a:rPr>
              <a:t>HTML 5.0: Etiquetas que dan formato al texto (II)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spcAft>
                <a:spcPts val="500"/>
              </a:spcAft>
              <a:defRPr/>
            </a:pPr>
            <a:r>
              <a:rPr lang="pt-BR" sz="3600" dirty="0" err="1" smtClean="0"/>
              <a:t>Párrafo</a:t>
            </a:r>
            <a:r>
              <a:rPr lang="pt-BR" sz="3600" dirty="0" smtClean="0"/>
              <a:t>: &lt;p&gt; &lt;/p&gt;</a:t>
            </a:r>
          </a:p>
          <a:p>
            <a:pPr>
              <a:spcAft>
                <a:spcPts val="500"/>
              </a:spcAft>
              <a:defRPr/>
            </a:pPr>
            <a:r>
              <a:rPr lang="pt-BR" sz="3600" dirty="0" smtClean="0"/>
              <a:t>Saltos de </a:t>
            </a:r>
            <a:r>
              <a:rPr lang="pt-BR" sz="3600" dirty="0" err="1" smtClean="0"/>
              <a:t>línes</a:t>
            </a:r>
            <a:r>
              <a:rPr lang="pt-BR" sz="3600" dirty="0"/>
              <a:t>:</a:t>
            </a:r>
            <a:r>
              <a:rPr lang="pt-BR" sz="3600" dirty="0" smtClean="0"/>
              <a:t> &lt;</a:t>
            </a:r>
            <a:r>
              <a:rPr lang="pt-BR" sz="3600" dirty="0" err="1" smtClean="0"/>
              <a:t>br</a:t>
            </a:r>
            <a:r>
              <a:rPr lang="pt-BR" sz="3600" dirty="0" smtClean="0"/>
              <a:t> / &gt;</a:t>
            </a:r>
          </a:p>
          <a:p>
            <a:pPr>
              <a:spcAft>
                <a:spcPts val="500"/>
              </a:spcAft>
              <a:defRPr/>
            </a:pPr>
            <a:r>
              <a:rPr lang="pt-BR" sz="3600" dirty="0" err="1" smtClean="0"/>
              <a:t>Comentarios</a:t>
            </a:r>
            <a:r>
              <a:rPr lang="pt-BR" sz="3600" dirty="0" smtClean="0"/>
              <a:t>: &lt; !--   -- &gt;</a:t>
            </a:r>
          </a:p>
          <a:p>
            <a:pPr>
              <a:spcAft>
                <a:spcPts val="500"/>
              </a:spcAft>
              <a:defRPr/>
            </a:pPr>
            <a:r>
              <a:rPr lang="pt-BR" sz="3600" dirty="0" smtClean="0"/>
              <a:t>Línea horizontal: &lt;</a:t>
            </a:r>
            <a:r>
              <a:rPr lang="pt-BR" sz="3600" dirty="0" err="1" smtClean="0"/>
              <a:t>hr</a:t>
            </a:r>
            <a:r>
              <a:rPr lang="pt-BR" sz="3600" dirty="0" smtClean="0"/>
              <a:t> / &gt;</a:t>
            </a:r>
          </a:p>
          <a:p>
            <a:pPr marL="0" indent="0">
              <a:spcAft>
                <a:spcPts val="500"/>
              </a:spcAft>
              <a:buFont typeface="Wingdings" pitchFamily="2" charset="2"/>
              <a:buNone/>
              <a:defRPr/>
            </a:pPr>
            <a:endParaRPr lang="es-ES" dirty="0"/>
          </a:p>
        </p:txBody>
      </p:sp>
      <p:sp>
        <p:nvSpPr>
          <p:cNvPr id="28676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Título"/>
          <p:cNvSpPr>
            <a:spLocks noGrp="1"/>
          </p:cNvSpPr>
          <p:nvPr>
            <p:ph type="title"/>
          </p:nvPr>
        </p:nvSpPr>
        <p:spPr>
          <a:xfrm>
            <a:off x="457200" y="142875"/>
            <a:ext cx="7138988" cy="857250"/>
          </a:xfrm>
        </p:spPr>
        <p:txBody>
          <a:bodyPr/>
          <a:lstStyle/>
          <a:p>
            <a:r>
              <a:rPr lang="es-ES" altLang="es-ES" sz="3400" smtClean="0">
                <a:latin typeface="Arial" charset="0"/>
                <a:ea typeface="ＭＳ Ｐゴシック" pitchFamily="34" charset="-128"/>
                <a:cs typeface="Arial" charset="0"/>
              </a:rPr>
              <a:t>HTML 5.0: Etiquetas que dan formato al texto (III)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pt-BR" sz="2400" dirty="0" smtClean="0"/>
              <a:t>Etiquetas para listas desordenadas: &lt;</a:t>
            </a:r>
            <a:r>
              <a:rPr lang="pt-BR" sz="2400" dirty="0" err="1" smtClean="0"/>
              <a:t>ul</a:t>
            </a:r>
            <a:r>
              <a:rPr lang="pt-BR" sz="2400" dirty="0" smtClean="0"/>
              <a:t>&gt;&lt;/</a:t>
            </a:r>
            <a:r>
              <a:rPr lang="pt-BR" sz="2400" dirty="0" err="1" smtClean="0"/>
              <a:t>ul</a:t>
            </a:r>
            <a:r>
              <a:rPr lang="pt-BR" sz="2400" dirty="0" smtClean="0"/>
              <a:t>&gt;</a:t>
            </a:r>
          </a:p>
          <a:p>
            <a:pPr lvl="1">
              <a:spcBef>
                <a:spcPts val="0"/>
              </a:spcBef>
              <a:spcAft>
                <a:spcPts val="500"/>
              </a:spcAft>
              <a:defRPr/>
            </a:pPr>
            <a:r>
              <a:rPr lang="pt-BR" sz="1800" dirty="0"/>
              <a:t>Ejemplo:</a:t>
            </a:r>
            <a:endParaRPr lang="es-ES" sz="1800" dirty="0"/>
          </a:p>
          <a:p>
            <a:pPr marL="0" indent="712788">
              <a:buFont typeface="Wingdings" pitchFamily="2" charset="2"/>
              <a:buNone/>
              <a:defRPr/>
            </a:pPr>
            <a:r>
              <a:rPr lang="es-ES" sz="1800" dirty="0" smtClean="0">
                <a:ea typeface="Calibri" pitchFamily="34" charset="0"/>
                <a:cs typeface="Calibri" pitchFamily="34" charset="0"/>
              </a:rPr>
              <a:t>&lt;</a:t>
            </a:r>
            <a:r>
              <a:rPr lang="es-ES" sz="1800" dirty="0" err="1">
                <a:ea typeface="Calibri" pitchFamily="34" charset="0"/>
                <a:cs typeface="Calibri" pitchFamily="34" charset="0"/>
              </a:rPr>
              <a:t>ul</a:t>
            </a:r>
            <a:r>
              <a:rPr lang="es-ES" sz="1800" dirty="0">
                <a:ea typeface="Calibri" pitchFamily="34" charset="0"/>
                <a:cs typeface="Calibri" pitchFamily="34" charset="0"/>
              </a:rPr>
              <a:t>&gt;</a:t>
            </a:r>
          </a:p>
          <a:p>
            <a:pPr marL="0" indent="1163638">
              <a:buFont typeface="Wingdings" pitchFamily="2" charset="2"/>
              <a:buNone/>
              <a:defRPr/>
            </a:pPr>
            <a:r>
              <a:rPr lang="es-ES" sz="1800" dirty="0" smtClean="0">
                <a:ea typeface="Calibri" pitchFamily="34" charset="0"/>
                <a:cs typeface="Calibri" pitchFamily="34" charset="0"/>
              </a:rPr>
              <a:t>&lt;li&gt;Primera…&lt;/</a:t>
            </a:r>
            <a:r>
              <a:rPr lang="es-ES" sz="1800" dirty="0">
                <a:ea typeface="Calibri" pitchFamily="34" charset="0"/>
                <a:cs typeface="Calibri" pitchFamily="34" charset="0"/>
              </a:rPr>
              <a:t>li</a:t>
            </a:r>
            <a:r>
              <a:rPr lang="es-ES" sz="1800" dirty="0" smtClean="0">
                <a:ea typeface="Calibri" pitchFamily="34" charset="0"/>
                <a:cs typeface="Calibri" pitchFamily="34" charset="0"/>
              </a:rPr>
              <a:t>&gt;</a:t>
            </a:r>
          </a:p>
          <a:p>
            <a:pPr marL="0" indent="1163638">
              <a:buFont typeface="Wingdings" pitchFamily="2" charset="2"/>
              <a:buNone/>
              <a:defRPr/>
            </a:pPr>
            <a:r>
              <a:rPr lang="es-ES" sz="1800" dirty="0">
                <a:ea typeface="Calibri" pitchFamily="34" charset="0"/>
                <a:cs typeface="Calibri" pitchFamily="34" charset="0"/>
              </a:rPr>
              <a:t>&lt;</a:t>
            </a:r>
            <a:r>
              <a:rPr lang="es-ES" sz="1800" dirty="0" smtClean="0">
                <a:ea typeface="Calibri" pitchFamily="34" charset="0"/>
                <a:cs typeface="Calibri" pitchFamily="34" charset="0"/>
              </a:rPr>
              <a:t>li&gt;Segunda…&lt;/</a:t>
            </a:r>
            <a:r>
              <a:rPr lang="es-ES" sz="1800" dirty="0">
                <a:ea typeface="Calibri" pitchFamily="34" charset="0"/>
                <a:cs typeface="Calibri" pitchFamily="34" charset="0"/>
              </a:rPr>
              <a:t>li&gt;</a:t>
            </a:r>
          </a:p>
          <a:p>
            <a:pPr marL="0" indent="1163638">
              <a:buFont typeface="Wingdings" pitchFamily="2" charset="2"/>
              <a:buNone/>
              <a:defRPr/>
            </a:pPr>
            <a:r>
              <a:rPr lang="es-ES" sz="1800" dirty="0">
                <a:ea typeface="Calibri" pitchFamily="34" charset="0"/>
                <a:cs typeface="Calibri" pitchFamily="34" charset="0"/>
              </a:rPr>
              <a:t>&lt;</a:t>
            </a:r>
            <a:r>
              <a:rPr lang="es-ES" sz="1800" dirty="0" smtClean="0">
                <a:ea typeface="Calibri" pitchFamily="34" charset="0"/>
                <a:cs typeface="Calibri" pitchFamily="34" charset="0"/>
              </a:rPr>
              <a:t>li&gt;Tercera…&lt;/</a:t>
            </a:r>
            <a:r>
              <a:rPr lang="es-ES" sz="1800" dirty="0">
                <a:ea typeface="Calibri" pitchFamily="34" charset="0"/>
                <a:cs typeface="Calibri" pitchFamily="34" charset="0"/>
              </a:rPr>
              <a:t>li&gt;</a:t>
            </a:r>
          </a:p>
          <a:p>
            <a:pPr marL="0" indent="712788">
              <a:buFont typeface="Wingdings" pitchFamily="2" charset="2"/>
              <a:buNone/>
              <a:defRPr/>
            </a:pPr>
            <a:r>
              <a:rPr lang="es-ES" sz="1800" dirty="0" smtClean="0">
                <a:ea typeface="Calibri" pitchFamily="34" charset="0"/>
                <a:cs typeface="Calibri" pitchFamily="34" charset="0"/>
              </a:rPr>
              <a:t>&lt;/</a:t>
            </a:r>
            <a:r>
              <a:rPr lang="es-ES" sz="1800" dirty="0" err="1">
                <a:ea typeface="Calibri" pitchFamily="34" charset="0"/>
                <a:cs typeface="Calibri" pitchFamily="34" charset="0"/>
              </a:rPr>
              <a:t>ul</a:t>
            </a:r>
            <a:r>
              <a:rPr lang="es-ES" sz="1800" dirty="0" smtClean="0">
                <a:ea typeface="Calibri" pitchFamily="34" charset="0"/>
                <a:cs typeface="Calibri" pitchFamily="34" charset="0"/>
              </a:rPr>
              <a:t>&gt;</a:t>
            </a:r>
          </a:p>
          <a:p>
            <a:pPr>
              <a:spcAft>
                <a:spcPts val="500"/>
              </a:spcAft>
              <a:defRPr/>
            </a:pPr>
            <a:r>
              <a:rPr lang="pt-BR" sz="2400" dirty="0"/>
              <a:t>Etiqueta para listas ordenadas: &lt;li&gt;&lt;/li&gt;</a:t>
            </a:r>
          </a:p>
          <a:p>
            <a:pPr lvl="1">
              <a:spcBef>
                <a:spcPts val="0"/>
              </a:spcBef>
              <a:spcAft>
                <a:spcPts val="500"/>
              </a:spcAft>
              <a:defRPr/>
            </a:pPr>
            <a:r>
              <a:rPr lang="pt-BR" sz="1800" dirty="0" smtClean="0"/>
              <a:t>Ejemplo:</a:t>
            </a:r>
          </a:p>
          <a:p>
            <a:pPr marL="0" indent="712788">
              <a:buFont typeface="Wingdings" pitchFamily="2" charset="2"/>
              <a:buNone/>
              <a:defRPr/>
            </a:pPr>
            <a:r>
              <a:rPr lang="es-ES" sz="1800" dirty="0">
                <a:ea typeface="Calibri" pitchFamily="34" charset="0"/>
                <a:cs typeface="Calibri" pitchFamily="34" charset="0"/>
              </a:rPr>
              <a:t>&lt;</a:t>
            </a:r>
            <a:r>
              <a:rPr lang="es-ES" sz="1800" dirty="0" err="1">
                <a:ea typeface="Calibri" pitchFamily="34" charset="0"/>
                <a:cs typeface="Calibri" pitchFamily="34" charset="0"/>
              </a:rPr>
              <a:t>ol</a:t>
            </a:r>
            <a:r>
              <a:rPr lang="es-ES" sz="1800" dirty="0" smtClean="0">
                <a:ea typeface="Calibri" pitchFamily="34" charset="0"/>
                <a:cs typeface="Calibri" pitchFamily="34" charset="0"/>
              </a:rPr>
              <a:t>&gt;</a:t>
            </a:r>
          </a:p>
          <a:p>
            <a:pPr marL="0" indent="712788">
              <a:buFont typeface="Wingdings" pitchFamily="2" charset="2"/>
              <a:buNone/>
              <a:defRPr/>
            </a:pPr>
            <a:r>
              <a:rPr lang="es-ES" sz="1800" dirty="0" smtClean="0">
                <a:ea typeface="Calibri" pitchFamily="34" charset="0"/>
                <a:cs typeface="Calibri" pitchFamily="34" charset="0"/>
              </a:rPr>
              <a:t>&lt;li&gt;Primera…&lt;/li&gt;</a:t>
            </a:r>
          </a:p>
          <a:p>
            <a:pPr marL="0" indent="712788">
              <a:buFont typeface="Wingdings" pitchFamily="2" charset="2"/>
              <a:buNone/>
              <a:defRPr/>
            </a:pPr>
            <a:r>
              <a:rPr lang="es-ES" sz="1800" dirty="0" smtClean="0">
                <a:ea typeface="Calibri" pitchFamily="34" charset="0"/>
                <a:cs typeface="Calibri" pitchFamily="34" charset="0"/>
              </a:rPr>
              <a:t>&lt;li&gt;Segunda…&lt;/</a:t>
            </a:r>
            <a:r>
              <a:rPr lang="es-ES" sz="1800" dirty="0">
                <a:ea typeface="Calibri" pitchFamily="34" charset="0"/>
                <a:cs typeface="Calibri" pitchFamily="34" charset="0"/>
              </a:rPr>
              <a:t>li&gt;</a:t>
            </a:r>
          </a:p>
          <a:p>
            <a:pPr marL="0" indent="712788">
              <a:buFont typeface="Wingdings" pitchFamily="2" charset="2"/>
              <a:buNone/>
              <a:defRPr/>
            </a:pPr>
            <a:r>
              <a:rPr lang="es-ES" sz="1800" dirty="0">
                <a:ea typeface="Calibri" pitchFamily="34" charset="0"/>
                <a:cs typeface="Calibri" pitchFamily="34" charset="0"/>
              </a:rPr>
              <a:t>&lt;</a:t>
            </a:r>
            <a:r>
              <a:rPr lang="es-ES" sz="1800" dirty="0" smtClean="0">
                <a:ea typeface="Calibri" pitchFamily="34" charset="0"/>
                <a:cs typeface="Calibri" pitchFamily="34" charset="0"/>
              </a:rPr>
              <a:t>li&gt;Tercera…&lt;/</a:t>
            </a:r>
            <a:r>
              <a:rPr lang="es-ES" sz="1800" dirty="0">
                <a:ea typeface="Calibri" pitchFamily="34" charset="0"/>
                <a:cs typeface="Calibri" pitchFamily="34" charset="0"/>
              </a:rPr>
              <a:t>li&gt;</a:t>
            </a:r>
          </a:p>
          <a:p>
            <a:pPr marL="0" indent="712788">
              <a:buFont typeface="Wingdings" pitchFamily="2" charset="2"/>
              <a:buNone/>
              <a:defRPr/>
            </a:pPr>
            <a:r>
              <a:rPr lang="es-ES" sz="1800" dirty="0" smtClean="0">
                <a:ea typeface="Calibri" pitchFamily="34" charset="0"/>
                <a:cs typeface="Calibri" pitchFamily="34" charset="0"/>
              </a:rPr>
              <a:t>&lt;/</a:t>
            </a:r>
            <a:r>
              <a:rPr lang="es-ES" sz="1800" dirty="0" err="1">
                <a:ea typeface="Calibri" pitchFamily="34" charset="0"/>
                <a:cs typeface="Calibri" pitchFamily="34" charset="0"/>
              </a:rPr>
              <a:t>ol</a:t>
            </a:r>
            <a:r>
              <a:rPr lang="es-ES" sz="1800" dirty="0">
                <a:ea typeface="Calibri" pitchFamily="34" charset="0"/>
                <a:cs typeface="Calibri" pitchFamily="34" charset="0"/>
              </a:rPr>
              <a:t>&gt;</a:t>
            </a:r>
          </a:p>
          <a:p>
            <a:pPr marL="0" indent="0">
              <a:spcAft>
                <a:spcPts val="500"/>
              </a:spcAft>
              <a:buFont typeface="Wingdings" pitchFamily="2" charset="2"/>
              <a:buNone/>
              <a:defRPr/>
            </a:pPr>
            <a:endParaRPr lang="es-ES" dirty="0"/>
          </a:p>
        </p:txBody>
      </p:sp>
      <p:sp>
        <p:nvSpPr>
          <p:cNvPr id="5" name="4 CuadroTexto" descr="Representación cómo se vería una lista desordenada en un navegador."/>
          <p:cNvSpPr txBox="1"/>
          <p:nvPr/>
        </p:nvSpPr>
        <p:spPr>
          <a:xfrm>
            <a:off x="5003800" y="1988840"/>
            <a:ext cx="3671888" cy="12388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spcAft>
                <a:spcPts val="300"/>
              </a:spcAft>
              <a:defRPr/>
            </a:pPr>
            <a:r>
              <a:rPr lang="es-ES" dirty="0" smtClean="0"/>
              <a:t>Ejemplo de tabla desordenada: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ES" dirty="0" smtClean="0"/>
              <a:t>Primera </a:t>
            </a:r>
            <a:r>
              <a:rPr lang="es-ES" dirty="0"/>
              <a:t>entrada del menú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ES" dirty="0"/>
              <a:t>Segunda entrada del menú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ES" dirty="0"/>
              <a:t>Tercera entrada del menú</a:t>
            </a:r>
          </a:p>
        </p:txBody>
      </p:sp>
      <p:sp>
        <p:nvSpPr>
          <p:cNvPr id="6" name="5 CuadroTexto" descr="Representación cómo se vería una lista desordenada en un navegador."/>
          <p:cNvSpPr txBox="1"/>
          <p:nvPr/>
        </p:nvSpPr>
        <p:spPr>
          <a:xfrm>
            <a:off x="5003800" y="4508500"/>
            <a:ext cx="3671888" cy="12388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spcAft>
                <a:spcPts val="300"/>
              </a:spcAft>
              <a:defRPr/>
            </a:pPr>
            <a:r>
              <a:rPr lang="es-ES" dirty="0"/>
              <a:t>Ejemplo de tabla ordenada: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s-ES" dirty="0" smtClean="0"/>
              <a:t>Primera </a:t>
            </a:r>
            <a:r>
              <a:rPr lang="es-ES" dirty="0"/>
              <a:t>entrada del menú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s-ES" dirty="0"/>
              <a:t>Segunda entrada del menú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s-ES" dirty="0"/>
              <a:t>Tercera entrada del menú</a:t>
            </a:r>
          </a:p>
        </p:txBody>
      </p:sp>
      <p:sp>
        <p:nvSpPr>
          <p:cNvPr id="29700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2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2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Título"/>
          <p:cNvSpPr>
            <a:spLocks noGrp="1"/>
          </p:cNvSpPr>
          <p:nvPr>
            <p:ph type="title"/>
          </p:nvPr>
        </p:nvSpPr>
        <p:spPr>
          <a:xfrm>
            <a:off x="457200" y="195263"/>
            <a:ext cx="7138988" cy="857250"/>
          </a:xfrm>
        </p:spPr>
        <p:txBody>
          <a:bodyPr/>
          <a:lstStyle/>
          <a:p>
            <a:r>
              <a:rPr lang="es-ES" altLang="es-ES" sz="3400" smtClean="0">
                <a:latin typeface="Arial" charset="0"/>
                <a:ea typeface="ＭＳ Ｐゴシック" pitchFamily="34" charset="-128"/>
                <a:cs typeface="Arial" charset="0"/>
              </a:rPr>
              <a:t>HTML 5.0: Etiquetas que dan formato al texto (IV)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pt-BR" sz="2400" dirty="0" smtClean="0"/>
              <a:t>Etiquetas para listas de </a:t>
            </a:r>
            <a:r>
              <a:rPr lang="pt-BR" sz="2400" dirty="0" err="1" smtClean="0"/>
              <a:t>descripción</a:t>
            </a:r>
            <a:r>
              <a:rPr lang="pt-BR" sz="2400" dirty="0" smtClean="0"/>
              <a:t>: &lt;dl&gt;&lt;/dl&gt;</a:t>
            </a:r>
          </a:p>
          <a:p>
            <a:pPr lvl="1">
              <a:spcBef>
                <a:spcPts val="0"/>
              </a:spcBef>
              <a:spcAft>
                <a:spcPts val="500"/>
              </a:spcAft>
              <a:defRPr/>
            </a:pPr>
            <a:r>
              <a:rPr lang="pt-BR" sz="1800" dirty="0"/>
              <a:t>Ejemplo:</a:t>
            </a:r>
            <a:endParaRPr lang="es-ES" sz="1800" dirty="0"/>
          </a:p>
          <a:p>
            <a:pPr marL="0" indent="712788">
              <a:buFont typeface="Wingdings" pitchFamily="2" charset="2"/>
              <a:buNone/>
              <a:defRPr/>
            </a:pPr>
            <a:r>
              <a:rPr lang="es-ES" sz="2000" dirty="0" smtClean="0">
                <a:ea typeface="Calibri" pitchFamily="34" charset="0"/>
                <a:cs typeface="Calibri" pitchFamily="34" charset="0"/>
              </a:rPr>
              <a:t>&lt;dl&gt;</a:t>
            </a:r>
            <a:endParaRPr lang="es-ES" sz="2000" dirty="0">
              <a:ea typeface="Calibri" pitchFamily="34" charset="0"/>
              <a:cs typeface="Calibri" pitchFamily="34" charset="0"/>
            </a:endParaRPr>
          </a:p>
          <a:p>
            <a:pPr marL="0" indent="1163638">
              <a:buFont typeface="Wingdings" pitchFamily="2" charset="2"/>
              <a:buNone/>
              <a:defRPr/>
            </a:pPr>
            <a:r>
              <a:rPr lang="es-ES" sz="2000" dirty="0" smtClean="0">
                <a:ea typeface="Calibri" pitchFamily="34" charset="0"/>
                <a:cs typeface="Calibri" pitchFamily="34" charset="0"/>
              </a:rPr>
              <a:t>&lt;</a:t>
            </a:r>
            <a:r>
              <a:rPr lang="es-ES" sz="2000" dirty="0" err="1" smtClean="0">
                <a:ea typeface="Calibri" pitchFamily="34" charset="0"/>
                <a:cs typeface="Calibri" pitchFamily="34" charset="0"/>
              </a:rPr>
              <a:t>dt</a:t>
            </a:r>
            <a:r>
              <a:rPr lang="es-ES" sz="2000" dirty="0" smtClean="0">
                <a:ea typeface="Calibri" pitchFamily="34" charset="0"/>
                <a:cs typeface="Calibri" pitchFamily="34" charset="0"/>
              </a:rPr>
              <a:t>&gt;Café&lt;/</a:t>
            </a:r>
            <a:r>
              <a:rPr lang="es-ES" sz="2000" dirty="0" err="1" smtClean="0">
                <a:ea typeface="Calibri" pitchFamily="34" charset="0"/>
                <a:cs typeface="Calibri" pitchFamily="34" charset="0"/>
              </a:rPr>
              <a:t>dt</a:t>
            </a:r>
            <a:r>
              <a:rPr lang="es-ES" sz="2000" dirty="0" smtClean="0">
                <a:ea typeface="Calibri" pitchFamily="34" charset="0"/>
                <a:cs typeface="Calibri" pitchFamily="34" charset="0"/>
              </a:rPr>
              <a:t>&gt;</a:t>
            </a:r>
          </a:p>
          <a:p>
            <a:pPr marL="0" indent="1163638">
              <a:buFont typeface="Wingdings" pitchFamily="2" charset="2"/>
              <a:buNone/>
              <a:defRPr/>
            </a:pPr>
            <a:r>
              <a:rPr lang="es-ES" sz="2000" dirty="0" smtClean="0">
                <a:ea typeface="Calibri" pitchFamily="34" charset="0"/>
                <a:cs typeface="Calibri" pitchFamily="34" charset="0"/>
              </a:rPr>
              <a:t>&lt;</a:t>
            </a:r>
            <a:r>
              <a:rPr lang="es-ES" sz="2000" dirty="0" err="1" smtClean="0">
                <a:ea typeface="Calibri" pitchFamily="34" charset="0"/>
                <a:cs typeface="Calibri" pitchFamily="34" charset="0"/>
              </a:rPr>
              <a:t>dd</a:t>
            </a:r>
            <a:r>
              <a:rPr lang="es-ES" sz="2000" dirty="0" smtClean="0">
                <a:ea typeface="Calibri" pitchFamily="34" charset="0"/>
                <a:cs typeface="Calibri" pitchFamily="34" charset="0"/>
              </a:rPr>
              <a:t>&gt;Bebida negra caliente&lt;/</a:t>
            </a:r>
            <a:r>
              <a:rPr lang="es-ES" sz="2000" dirty="0" err="1" smtClean="0">
                <a:ea typeface="Calibri" pitchFamily="34" charset="0"/>
                <a:cs typeface="Calibri" pitchFamily="34" charset="0"/>
              </a:rPr>
              <a:t>dd</a:t>
            </a:r>
            <a:r>
              <a:rPr lang="es-ES" sz="2000" dirty="0" smtClean="0">
                <a:ea typeface="Calibri" pitchFamily="34" charset="0"/>
                <a:cs typeface="Calibri" pitchFamily="34" charset="0"/>
              </a:rPr>
              <a:t>&gt;</a:t>
            </a:r>
            <a:endParaRPr lang="es-ES" sz="2000" dirty="0">
              <a:ea typeface="Calibri" pitchFamily="34" charset="0"/>
              <a:cs typeface="Calibri" pitchFamily="34" charset="0"/>
            </a:endParaRPr>
          </a:p>
          <a:p>
            <a:pPr marL="0" indent="1163638">
              <a:buFont typeface="Wingdings" pitchFamily="2" charset="2"/>
              <a:buNone/>
              <a:defRPr/>
            </a:pPr>
            <a:r>
              <a:rPr lang="es-ES" sz="2000" dirty="0" smtClean="0">
                <a:ea typeface="Calibri" pitchFamily="34" charset="0"/>
                <a:cs typeface="Calibri" pitchFamily="34" charset="0"/>
              </a:rPr>
              <a:t>&lt;</a:t>
            </a:r>
            <a:r>
              <a:rPr lang="es-ES" sz="2000" dirty="0" err="1" smtClean="0">
                <a:ea typeface="Calibri" pitchFamily="34" charset="0"/>
                <a:cs typeface="Calibri" pitchFamily="34" charset="0"/>
              </a:rPr>
              <a:t>dt</a:t>
            </a:r>
            <a:r>
              <a:rPr lang="es-ES" sz="2000" dirty="0" smtClean="0">
                <a:ea typeface="Calibri" pitchFamily="34" charset="0"/>
                <a:cs typeface="Calibri" pitchFamily="34" charset="0"/>
              </a:rPr>
              <a:t>&gt;Leche&lt;/</a:t>
            </a:r>
            <a:r>
              <a:rPr lang="es-ES" sz="2000" dirty="0" err="1" smtClean="0">
                <a:ea typeface="Calibri" pitchFamily="34" charset="0"/>
                <a:cs typeface="Calibri" pitchFamily="34" charset="0"/>
              </a:rPr>
              <a:t>dt</a:t>
            </a:r>
            <a:r>
              <a:rPr lang="es-ES" sz="2000" dirty="0" smtClean="0">
                <a:ea typeface="Calibri" pitchFamily="34" charset="0"/>
                <a:cs typeface="Calibri" pitchFamily="34" charset="0"/>
              </a:rPr>
              <a:t>&gt;</a:t>
            </a:r>
          </a:p>
          <a:p>
            <a:pPr marL="0" indent="1163638">
              <a:buFont typeface="Wingdings" pitchFamily="2" charset="2"/>
              <a:buNone/>
              <a:defRPr/>
            </a:pPr>
            <a:r>
              <a:rPr lang="es-ES" sz="2000" dirty="0" smtClean="0">
                <a:ea typeface="Calibri" pitchFamily="34" charset="0"/>
                <a:cs typeface="Calibri" pitchFamily="34" charset="0"/>
              </a:rPr>
              <a:t>&lt;</a:t>
            </a:r>
            <a:r>
              <a:rPr lang="es-ES" sz="2000" dirty="0" err="1" smtClean="0">
                <a:ea typeface="Calibri" pitchFamily="34" charset="0"/>
                <a:cs typeface="Calibri" pitchFamily="34" charset="0"/>
              </a:rPr>
              <a:t>dd</a:t>
            </a:r>
            <a:r>
              <a:rPr lang="es-ES" sz="2000" dirty="0" smtClean="0">
                <a:ea typeface="Calibri" pitchFamily="34" charset="0"/>
                <a:cs typeface="Calibri" pitchFamily="34" charset="0"/>
              </a:rPr>
              <a:t>&gt;Bebida blanca fría&lt;/</a:t>
            </a:r>
            <a:r>
              <a:rPr lang="es-ES" sz="2000" dirty="0" err="1" smtClean="0">
                <a:ea typeface="Calibri" pitchFamily="34" charset="0"/>
                <a:cs typeface="Calibri" pitchFamily="34" charset="0"/>
              </a:rPr>
              <a:t>dd</a:t>
            </a:r>
            <a:r>
              <a:rPr lang="es-ES" sz="2000" dirty="0" smtClean="0">
                <a:ea typeface="Calibri" pitchFamily="34" charset="0"/>
                <a:cs typeface="Calibri" pitchFamily="34" charset="0"/>
              </a:rPr>
              <a:t>&gt;</a:t>
            </a:r>
            <a:endParaRPr lang="es-ES" sz="2000" dirty="0">
              <a:ea typeface="Calibri" pitchFamily="34" charset="0"/>
              <a:cs typeface="Calibri" pitchFamily="34" charset="0"/>
            </a:endParaRPr>
          </a:p>
          <a:p>
            <a:pPr marL="0" indent="712788">
              <a:buFont typeface="Wingdings" pitchFamily="2" charset="2"/>
              <a:buNone/>
              <a:defRPr/>
            </a:pPr>
            <a:r>
              <a:rPr lang="es-ES" sz="2000" dirty="0" smtClean="0">
                <a:ea typeface="Calibri" pitchFamily="34" charset="0"/>
                <a:cs typeface="Calibri" pitchFamily="34" charset="0"/>
              </a:rPr>
              <a:t>&lt;/dl&gt;</a:t>
            </a:r>
          </a:p>
          <a:p>
            <a:pPr marL="0" indent="0">
              <a:spcAft>
                <a:spcPts val="500"/>
              </a:spcAft>
              <a:buFont typeface="Wingdings" pitchFamily="2" charset="2"/>
              <a:buNone/>
              <a:defRPr/>
            </a:pPr>
            <a:endParaRPr lang="es-ES" dirty="0"/>
          </a:p>
        </p:txBody>
      </p:sp>
      <p:sp>
        <p:nvSpPr>
          <p:cNvPr id="30724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  <p:sp>
        <p:nvSpPr>
          <p:cNvPr id="5" name="4 CuadroTexto" descr="Representación cómo se vería una lista de descripción en un navegador."/>
          <p:cNvSpPr txBox="1"/>
          <p:nvPr/>
        </p:nvSpPr>
        <p:spPr>
          <a:xfrm>
            <a:off x="3873343" y="4365625"/>
            <a:ext cx="3960813" cy="15542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spcAft>
                <a:spcPts val="400"/>
              </a:spcAft>
              <a:defRPr/>
            </a:pPr>
            <a:r>
              <a:rPr lang="es-ES" dirty="0"/>
              <a:t>Ejemplo de lista de descripción:</a:t>
            </a:r>
          </a:p>
          <a:p>
            <a:pPr>
              <a:spcAft>
                <a:spcPts val="0"/>
              </a:spcAft>
              <a:defRPr/>
            </a:pPr>
            <a:r>
              <a:rPr lang="es-ES" dirty="0"/>
              <a:t>Café</a:t>
            </a:r>
          </a:p>
          <a:p>
            <a:pPr lvl="1">
              <a:defRPr/>
            </a:pPr>
            <a:r>
              <a:rPr lang="es-ES" dirty="0"/>
              <a:t>Bebida negra caliente</a:t>
            </a:r>
          </a:p>
          <a:p>
            <a:pPr>
              <a:defRPr/>
            </a:pPr>
            <a:r>
              <a:rPr lang="es-ES" dirty="0"/>
              <a:t>Leche</a:t>
            </a:r>
          </a:p>
          <a:p>
            <a:pPr lvl="1">
              <a:defRPr/>
            </a:pPr>
            <a:r>
              <a:rPr lang="es-ES" dirty="0"/>
              <a:t>Bebida blanca fría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Título"/>
          <p:cNvSpPr>
            <a:spLocks noGrp="1"/>
          </p:cNvSpPr>
          <p:nvPr>
            <p:ph type="title"/>
          </p:nvPr>
        </p:nvSpPr>
        <p:spPr>
          <a:xfrm>
            <a:off x="457200" y="195263"/>
            <a:ext cx="7138988" cy="857250"/>
          </a:xfrm>
        </p:spPr>
        <p:txBody>
          <a:bodyPr/>
          <a:lstStyle/>
          <a:p>
            <a:r>
              <a:rPr lang="es-ES" altLang="es-ES" sz="3400" smtClean="0">
                <a:latin typeface="Arial" charset="0"/>
                <a:ea typeface="ＭＳ Ｐゴシック" pitchFamily="34" charset="-128"/>
                <a:cs typeface="Arial" charset="0"/>
              </a:rPr>
              <a:t>HTML 5.0: Etiquetas que dan formato al texto (V)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313"/>
            <a:ext cx="8435975" cy="4929187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pt-BR" sz="2400" dirty="0" smtClean="0"/>
              <a:t>Tablas &lt;</a:t>
            </a:r>
            <a:r>
              <a:rPr lang="pt-BR" sz="2400" dirty="0" err="1" smtClean="0"/>
              <a:t>table</a:t>
            </a:r>
            <a:r>
              <a:rPr lang="pt-BR" sz="2400" dirty="0" smtClean="0"/>
              <a:t>&gt;&lt;/</a:t>
            </a:r>
            <a:r>
              <a:rPr lang="pt-BR" sz="2400" dirty="0" err="1" smtClean="0"/>
              <a:t>table</a:t>
            </a:r>
            <a:r>
              <a:rPr lang="pt-BR" sz="2400" dirty="0" smtClean="0"/>
              <a:t>&gt;</a:t>
            </a:r>
          </a:p>
          <a:p>
            <a:pPr>
              <a:spcAft>
                <a:spcPts val="0"/>
              </a:spcAft>
              <a:defRPr/>
            </a:pPr>
            <a:r>
              <a:rPr lang="pt-BR" sz="2400" dirty="0" smtClean="0"/>
              <a:t>Etiquetas de cada parte de </a:t>
            </a:r>
            <a:r>
              <a:rPr lang="pt-BR" sz="2400" dirty="0" err="1" smtClean="0"/>
              <a:t>las</a:t>
            </a:r>
            <a:r>
              <a:rPr lang="pt-BR" sz="2400" dirty="0" smtClean="0"/>
              <a:t> tablas:</a:t>
            </a:r>
          </a:p>
          <a:p>
            <a:pPr>
              <a:spcAft>
                <a:spcPts val="0"/>
              </a:spcAft>
              <a:defRPr/>
            </a:pPr>
            <a:endParaRPr lang="pt-BR" sz="2400" dirty="0" smtClean="0"/>
          </a:p>
        </p:txBody>
      </p:sp>
      <p:sp>
        <p:nvSpPr>
          <p:cNvPr id="31776" name="6 Caption tabla" descr="Caja que enmarcalo que se corresponde con el caption de la tabla."/>
          <p:cNvSpPr txBox="1">
            <a:spLocks noChangeArrowheads="1"/>
          </p:cNvSpPr>
          <p:nvPr/>
        </p:nvSpPr>
        <p:spPr bwMode="auto">
          <a:xfrm>
            <a:off x="2627313" y="2420938"/>
            <a:ext cx="3529012" cy="36988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800" dirty="0"/>
              <a:t>Visitantes de rrrr.com por países</a:t>
            </a:r>
          </a:p>
        </p:txBody>
      </p:sp>
      <p:graphicFrame>
        <p:nvGraphicFramePr>
          <p:cNvPr id="6" name="5 Tabla" descr="Tabla ejemplo"/>
          <p:cNvGraphicFramePr>
            <a:graphicFrameLocks noGrp="1"/>
          </p:cNvGraphicFramePr>
          <p:nvPr/>
        </p:nvGraphicFramePr>
        <p:xfrm>
          <a:off x="1116013" y="2973388"/>
          <a:ext cx="6551612" cy="211137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37903"/>
                <a:gridCol w="1637903"/>
                <a:gridCol w="1637903"/>
                <a:gridCol w="1637903"/>
              </a:tblGrid>
              <a:tr h="527844"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Mes</a:t>
                      </a:r>
                      <a:endParaRPr lang="es-ES" sz="1800" dirty="0"/>
                    </a:p>
                  </a:txBody>
                  <a:tcPr marL="91424" marR="91424" marT="45726" marB="45726" anchor="ctr" anchorCtr="1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España</a:t>
                      </a:r>
                      <a:endParaRPr lang="es-ES" sz="1800" dirty="0"/>
                    </a:p>
                  </a:txBody>
                  <a:tcPr marL="91424" marR="91424" marT="45726" marB="45726" anchor="ctr" anchorCtr="1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México</a:t>
                      </a:r>
                      <a:endParaRPr lang="es-ES" sz="1800" dirty="0"/>
                    </a:p>
                  </a:txBody>
                  <a:tcPr marL="91424" marR="91424" marT="45726" marB="45726" anchor="ctr" anchorCtr="1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800" dirty="0" smtClean="0"/>
                        <a:t>Estado Unidos</a:t>
                      </a:r>
                      <a:endParaRPr lang="es-ES" sz="1800" dirty="0"/>
                    </a:p>
                  </a:txBody>
                  <a:tcPr marL="91424" marR="91424" marT="45726" marB="45726" anchor="ctr" anchorCtr="1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527844">
                <a:tc>
                  <a:txBody>
                    <a:bodyPr/>
                    <a:lstStyle/>
                    <a:p>
                      <a:r>
                        <a:rPr lang="es-ES" sz="1800" b="0" dirty="0" smtClean="0">
                          <a:solidFill>
                            <a:schemeClr val="tx1"/>
                          </a:solidFill>
                        </a:rPr>
                        <a:t>Enero</a:t>
                      </a:r>
                      <a:endParaRPr lang="es-E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10</a:t>
                      </a:r>
                      <a:endParaRPr lang="es-ES" sz="1800" dirty="0"/>
                    </a:p>
                  </a:txBody>
                  <a:tcPr marL="91424" marR="91424" marT="45726" marB="45726"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20</a:t>
                      </a:r>
                      <a:endParaRPr lang="es-ES" sz="1800" dirty="0"/>
                    </a:p>
                  </a:txBody>
                  <a:tcPr marL="91424" marR="91424" marT="45726" marB="45726"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30</a:t>
                      </a:r>
                      <a:endParaRPr lang="es-ES" sz="1800" dirty="0"/>
                    </a:p>
                  </a:txBody>
                  <a:tcPr marL="91424" marR="91424" marT="45726" marB="45726"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27844">
                <a:tc>
                  <a:txBody>
                    <a:bodyPr/>
                    <a:lstStyle/>
                    <a:p>
                      <a:r>
                        <a:rPr lang="es-ES" sz="1800" b="0" dirty="0" smtClean="0">
                          <a:solidFill>
                            <a:schemeClr val="tx1"/>
                          </a:solidFill>
                        </a:rPr>
                        <a:t>Febrero</a:t>
                      </a:r>
                      <a:endParaRPr lang="es-E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11</a:t>
                      </a:r>
                      <a:endParaRPr lang="es-ES" sz="1800" dirty="0"/>
                    </a:p>
                  </a:txBody>
                  <a:tcPr marL="91424" marR="91424" marT="45726" marB="45726"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22</a:t>
                      </a:r>
                      <a:endParaRPr lang="es-ES" sz="1800" dirty="0"/>
                    </a:p>
                  </a:txBody>
                  <a:tcPr marL="91424" marR="91424" marT="45726" marB="45726"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33</a:t>
                      </a:r>
                      <a:endParaRPr lang="es-ES" sz="1800" dirty="0"/>
                    </a:p>
                  </a:txBody>
                  <a:tcPr marL="91424" marR="91424" marT="45726" marB="45726"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27844">
                <a:tc>
                  <a:txBody>
                    <a:bodyPr/>
                    <a:lstStyle/>
                    <a:p>
                      <a:r>
                        <a:rPr lang="es-ES" sz="1800" b="0" dirty="0" smtClean="0">
                          <a:solidFill>
                            <a:schemeClr val="tx1"/>
                          </a:solidFill>
                        </a:rPr>
                        <a:t>Totales</a:t>
                      </a:r>
                      <a:endParaRPr lang="es-E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4" marR="91424" marT="45726" marB="45726"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21</a:t>
                      </a:r>
                      <a:endParaRPr lang="es-ES" sz="1800" dirty="0"/>
                    </a:p>
                  </a:txBody>
                  <a:tcPr marL="91424" marR="91424" marT="45726" marB="45726"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42</a:t>
                      </a:r>
                      <a:endParaRPr lang="es-ES" sz="1800" dirty="0"/>
                    </a:p>
                  </a:txBody>
                  <a:tcPr marL="91424" marR="91424" marT="45726" marB="45726"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63</a:t>
                      </a:r>
                      <a:endParaRPr lang="es-ES" sz="1800" dirty="0"/>
                    </a:p>
                  </a:txBody>
                  <a:tcPr marL="91424" marR="91424" marT="45726" marB="45726"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10 Flecha a texto caption" descr="Flecha que va desde el caption de la tabla al texto que indica que es el CAPTION."/>
          <p:cNvSpPr/>
          <p:nvPr/>
        </p:nvSpPr>
        <p:spPr>
          <a:xfrm rot="18963527">
            <a:off x="6049963" y="2036763"/>
            <a:ext cx="957262" cy="13652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31780" name="11 Texto caption"/>
          <p:cNvSpPr txBox="1">
            <a:spLocks noChangeArrowheads="1"/>
          </p:cNvSpPr>
          <p:nvPr/>
        </p:nvSpPr>
        <p:spPr bwMode="auto">
          <a:xfrm>
            <a:off x="6443663" y="1412875"/>
            <a:ext cx="12969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800" b="1"/>
              <a:t>CAPTION</a:t>
            </a:r>
          </a:p>
        </p:txBody>
      </p:sp>
      <p:sp>
        <p:nvSpPr>
          <p:cNvPr id="9" name="Rectángulo a fila header" descr="Caja enmarcando la fila de encabezados."/>
          <p:cNvSpPr/>
          <p:nvPr/>
        </p:nvSpPr>
        <p:spPr>
          <a:xfrm>
            <a:off x="1042988" y="2852738"/>
            <a:ext cx="6697662" cy="63976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3" name="12 Flecha dirección a texto header" descr="Flecha que va desde el header de la tabla al texto que indica que es el header."/>
          <p:cNvSpPr/>
          <p:nvPr/>
        </p:nvSpPr>
        <p:spPr>
          <a:xfrm rot="18963527">
            <a:off x="6554788" y="2619375"/>
            <a:ext cx="955675" cy="13652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31782" name="13 CuadroTexto header"/>
          <p:cNvSpPr txBox="1">
            <a:spLocks noChangeArrowheads="1"/>
          </p:cNvSpPr>
          <p:nvPr/>
        </p:nvSpPr>
        <p:spPr bwMode="auto">
          <a:xfrm>
            <a:off x="6948488" y="1995488"/>
            <a:ext cx="1295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800" b="1"/>
              <a:t>HEADER</a:t>
            </a:r>
          </a:p>
        </p:txBody>
      </p:sp>
      <p:sp>
        <p:nvSpPr>
          <p:cNvPr id="10" name="Rectángulo al body de la tabla" descr="Caja enmarcando las fila del body de la tabla."/>
          <p:cNvSpPr/>
          <p:nvPr/>
        </p:nvSpPr>
        <p:spPr>
          <a:xfrm>
            <a:off x="971550" y="3573463"/>
            <a:ext cx="6840538" cy="172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5" name="14 Flecha dirección al texto body" descr="Flecha que va desde el body de la tabla al texto que indica que es el body."/>
          <p:cNvSpPr/>
          <p:nvPr/>
        </p:nvSpPr>
        <p:spPr>
          <a:xfrm rot="18963527">
            <a:off x="7418388" y="4340225"/>
            <a:ext cx="955675" cy="13652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31784" name="15 CuadroTexto body"/>
          <p:cNvSpPr txBox="1">
            <a:spLocks noChangeArrowheads="1"/>
          </p:cNvSpPr>
          <p:nvPr/>
        </p:nvSpPr>
        <p:spPr bwMode="auto">
          <a:xfrm>
            <a:off x="7812088" y="3716338"/>
            <a:ext cx="12969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800" b="1"/>
              <a:t>BODY</a:t>
            </a:r>
          </a:p>
        </p:txBody>
      </p:sp>
      <p:sp>
        <p:nvSpPr>
          <p:cNvPr id="31748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Título"/>
          <p:cNvSpPr>
            <a:spLocks noGrp="1"/>
          </p:cNvSpPr>
          <p:nvPr>
            <p:ph type="title"/>
          </p:nvPr>
        </p:nvSpPr>
        <p:spPr>
          <a:xfrm>
            <a:off x="457200" y="142875"/>
            <a:ext cx="7138988" cy="857250"/>
          </a:xfrm>
        </p:spPr>
        <p:txBody>
          <a:bodyPr/>
          <a:lstStyle/>
          <a:p>
            <a:r>
              <a:rPr lang="es-ES" altLang="es-ES" sz="3400" smtClean="0">
                <a:latin typeface="Arial" charset="0"/>
                <a:ea typeface="ＭＳ Ｐゴシック" pitchFamily="34" charset="-128"/>
                <a:cs typeface="Arial" charset="0"/>
              </a:rPr>
              <a:t>HTML 5.0: Etiquetas que dan formato al texto (VI)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750" y="1341438"/>
            <a:ext cx="8434388" cy="5040312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pt-BR" sz="2400" dirty="0" err="1" smtClean="0"/>
              <a:t>Sintaxis</a:t>
            </a:r>
            <a:r>
              <a:rPr lang="pt-BR" sz="2400" dirty="0" smtClean="0"/>
              <a:t> de </a:t>
            </a:r>
            <a:r>
              <a:rPr lang="pt-BR" sz="2400" dirty="0" err="1" smtClean="0"/>
              <a:t>la</a:t>
            </a:r>
            <a:r>
              <a:rPr lang="pt-BR" sz="2400" dirty="0" smtClean="0"/>
              <a:t> Tabla</a:t>
            </a:r>
          </a:p>
          <a:p>
            <a:pPr marL="0" indent="355600">
              <a:buFont typeface="Wingdings" pitchFamily="2" charset="2"/>
              <a:buNone/>
              <a:defRPr/>
            </a:pPr>
            <a:r>
              <a:rPr lang="es-ES" sz="1400" b="1" dirty="0">
                <a:ea typeface="Calibri" pitchFamily="34" charset="0"/>
                <a:cs typeface="Calibri" pitchFamily="34" charset="0"/>
              </a:rPr>
              <a:t>&lt; </a:t>
            </a:r>
            <a:r>
              <a:rPr lang="es-ES" sz="1400" b="1" dirty="0" err="1">
                <a:ea typeface="Calibri" pitchFamily="34" charset="0"/>
                <a:cs typeface="Calibri" pitchFamily="34" charset="0"/>
              </a:rPr>
              <a:t>table</a:t>
            </a:r>
            <a:r>
              <a:rPr lang="es-ES" sz="1400" b="1" dirty="0">
                <a:ea typeface="Calibri" pitchFamily="34" charset="0"/>
                <a:cs typeface="Calibri" pitchFamily="34" charset="0"/>
              </a:rPr>
              <a:t> </a:t>
            </a:r>
            <a:r>
              <a:rPr lang="es-ES" sz="1400" dirty="0" err="1">
                <a:ea typeface="Calibri" pitchFamily="34" charset="0"/>
                <a:cs typeface="Calibri" pitchFamily="34" charset="0"/>
              </a:rPr>
              <a:t>summary</a:t>
            </a:r>
            <a:r>
              <a:rPr lang="es-ES" sz="1400" dirty="0">
                <a:ea typeface="Calibri" pitchFamily="34" charset="0"/>
                <a:cs typeface="Calibri" pitchFamily="34" charset="0"/>
              </a:rPr>
              <a:t>="Visitantes que </a:t>
            </a:r>
            <a:r>
              <a:rPr lang="es-ES" sz="1400" dirty="0" smtClean="0">
                <a:ea typeface="Calibri" pitchFamily="34" charset="0"/>
                <a:cs typeface="Calibri" pitchFamily="34" charset="0"/>
              </a:rPr>
              <a:t>…."</a:t>
            </a:r>
            <a:r>
              <a:rPr lang="es-ES" sz="1400" b="1" dirty="0" smtClean="0">
                <a:ea typeface="Calibri" pitchFamily="34" charset="0"/>
                <a:cs typeface="Calibri" pitchFamily="34" charset="0"/>
              </a:rPr>
              <a:t>&gt;</a:t>
            </a:r>
          </a:p>
          <a:p>
            <a:pPr marL="0" indent="808038">
              <a:buFont typeface="Wingdings" pitchFamily="2" charset="2"/>
              <a:buNone/>
              <a:defRPr/>
            </a:pPr>
            <a:r>
              <a:rPr lang="es-ES" sz="1400" b="1" dirty="0" smtClean="0">
                <a:ea typeface="Calibri" pitchFamily="34" charset="0"/>
                <a:cs typeface="Calibri" pitchFamily="34" charset="0"/>
              </a:rPr>
              <a:t>&lt;</a:t>
            </a:r>
            <a:r>
              <a:rPr lang="es-ES" sz="1400" b="1" dirty="0" err="1" smtClean="0">
                <a:ea typeface="Calibri" pitchFamily="34" charset="0"/>
                <a:cs typeface="Calibri" pitchFamily="34" charset="0"/>
              </a:rPr>
              <a:t>caption</a:t>
            </a:r>
            <a:r>
              <a:rPr lang="es-ES" sz="1400" b="1" dirty="0" smtClean="0">
                <a:ea typeface="Calibri" pitchFamily="34" charset="0"/>
                <a:cs typeface="Calibri" pitchFamily="34" charset="0"/>
              </a:rPr>
              <a:t>&gt;</a:t>
            </a:r>
            <a:r>
              <a:rPr lang="es-ES" sz="1400" dirty="0" smtClean="0">
                <a:ea typeface="Calibri" pitchFamily="34" charset="0"/>
                <a:cs typeface="Calibri" pitchFamily="34" charset="0"/>
              </a:rPr>
              <a:t>Visitantes de rrrr.com por países</a:t>
            </a:r>
            <a:r>
              <a:rPr lang="es-ES" sz="1400" b="1" dirty="0" smtClean="0">
                <a:ea typeface="Calibri" pitchFamily="34" charset="0"/>
                <a:cs typeface="Calibri" pitchFamily="34" charset="0"/>
              </a:rPr>
              <a:t>&lt;/</a:t>
            </a:r>
            <a:r>
              <a:rPr lang="es-ES" sz="1400" b="1" dirty="0" err="1" smtClean="0">
                <a:ea typeface="Calibri" pitchFamily="34" charset="0"/>
                <a:cs typeface="Calibri" pitchFamily="34" charset="0"/>
              </a:rPr>
              <a:t>caption</a:t>
            </a:r>
            <a:r>
              <a:rPr lang="es-ES" sz="1400" b="1" dirty="0" smtClean="0">
                <a:ea typeface="Calibri" pitchFamily="34" charset="0"/>
                <a:cs typeface="Calibri" pitchFamily="34" charset="0"/>
              </a:rPr>
              <a:t>&gt;</a:t>
            </a:r>
          </a:p>
          <a:p>
            <a:pPr marL="0" indent="808038">
              <a:buFont typeface="Wingdings" pitchFamily="2" charset="2"/>
              <a:buNone/>
              <a:defRPr/>
            </a:pPr>
            <a:r>
              <a:rPr lang="es-ES" sz="1400" b="1" dirty="0" smtClean="0">
                <a:ea typeface="Calibri" pitchFamily="34" charset="0"/>
                <a:cs typeface="Calibri" pitchFamily="34" charset="0"/>
              </a:rPr>
              <a:t>&lt;</a:t>
            </a:r>
            <a:r>
              <a:rPr lang="es-ES" sz="1400" b="1" dirty="0" err="1" smtClean="0">
                <a:ea typeface="Calibri" pitchFamily="34" charset="0"/>
                <a:cs typeface="Calibri" pitchFamily="34" charset="0"/>
              </a:rPr>
              <a:t>thead</a:t>
            </a:r>
            <a:r>
              <a:rPr lang="es-ES" sz="1400" b="1" dirty="0">
                <a:ea typeface="Calibri" pitchFamily="34" charset="0"/>
                <a:cs typeface="Calibri" pitchFamily="34" charset="0"/>
              </a:rPr>
              <a:t>&gt;</a:t>
            </a:r>
          </a:p>
          <a:p>
            <a:pPr marL="0" indent="1081088">
              <a:buFont typeface="Wingdings" pitchFamily="2" charset="2"/>
              <a:buNone/>
              <a:defRPr/>
            </a:pPr>
            <a:r>
              <a:rPr lang="es-ES" sz="1400" b="1" dirty="0" smtClean="0">
                <a:ea typeface="Calibri" pitchFamily="34" charset="0"/>
                <a:cs typeface="Calibri" pitchFamily="34" charset="0"/>
              </a:rPr>
              <a:t>&lt;</a:t>
            </a:r>
            <a:r>
              <a:rPr lang="es-ES" sz="1400" b="1" dirty="0" err="1">
                <a:ea typeface="Calibri" pitchFamily="34" charset="0"/>
                <a:cs typeface="Calibri" pitchFamily="34" charset="0"/>
              </a:rPr>
              <a:t>tr</a:t>
            </a:r>
            <a:r>
              <a:rPr lang="es-ES" sz="1400" b="1" dirty="0">
                <a:ea typeface="Calibri" pitchFamily="34" charset="0"/>
                <a:cs typeface="Calibri" pitchFamily="34" charset="0"/>
              </a:rPr>
              <a:t>&gt;</a:t>
            </a:r>
          </a:p>
          <a:p>
            <a:pPr marL="0" indent="1436688">
              <a:buFont typeface="Wingdings" pitchFamily="2" charset="2"/>
              <a:buNone/>
              <a:defRPr/>
            </a:pPr>
            <a:r>
              <a:rPr lang="es-ES" sz="1400" b="1" dirty="0" smtClean="0">
                <a:ea typeface="Calibri" pitchFamily="34" charset="0"/>
                <a:cs typeface="Calibri" pitchFamily="34" charset="0"/>
              </a:rPr>
              <a:t>&lt;</a:t>
            </a:r>
            <a:r>
              <a:rPr lang="es-ES" sz="1400" b="1" dirty="0" err="1">
                <a:ea typeface="Calibri" pitchFamily="34" charset="0"/>
                <a:cs typeface="Calibri" pitchFamily="34" charset="0"/>
              </a:rPr>
              <a:t>th</a:t>
            </a:r>
            <a:r>
              <a:rPr lang="es-ES" sz="1400" b="1" dirty="0">
                <a:ea typeface="Calibri" pitchFamily="34" charset="0"/>
                <a:cs typeface="Calibri" pitchFamily="34" charset="0"/>
              </a:rPr>
              <a:t>&gt;</a:t>
            </a:r>
            <a:r>
              <a:rPr lang="es-ES" sz="1400" dirty="0">
                <a:ea typeface="Calibri" pitchFamily="34" charset="0"/>
                <a:cs typeface="Calibri" pitchFamily="34" charset="0"/>
              </a:rPr>
              <a:t>Mes</a:t>
            </a:r>
            <a:r>
              <a:rPr lang="es-ES" sz="1400" b="1" dirty="0">
                <a:ea typeface="Calibri" pitchFamily="34" charset="0"/>
                <a:cs typeface="Calibri" pitchFamily="34" charset="0"/>
              </a:rPr>
              <a:t>&lt;/</a:t>
            </a:r>
            <a:r>
              <a:rPr lang="es-ES" sz="1400" b="1" dirty="0" err="1">
                <a:ea typeface="Calibri" pitchFamily="34" charset="0"/>
                <a:cs typeface="Calibri" pitchFamily="34" charset="0"/>
              </a:rPr>
              <a:t>th</a:t>
            </a:r>
            <a:r>
              <a:rPr lang="es-ES" sz="1400" b="1" dirty="0">
                <a:ea typeface="Calibri" pitchFamily="34" charset="0"/>
                <a:cs typeface="Calibri" pitchFamily="34" charset="0"/>
              </a:rPr>
              <a:t>&gt; </a:t>
            </a:r>
          </a:p>
          <a:p>
            <a:pPr marL="0" indent="1436688">
              <a:buFont typeface="Wingdings" pitchFamily="2" charset="2"/>
              <a:buNone/>
              <a:defRPr/>
            </a:pPr>
            <a:r>
              <a:rPr lang="es-ES" sz="1400" dirty="0" smtClean="0">
                <a:ea typeface="Calibri" pitchFamily="34" charset="0"/>
                <a:cs typeface="Calibri" pitchFamily="34" charset="0"/>
              </a:rPr>
              <a:t>…</a:t>
            </a:r>
            <a:endParaRPr lang="es-ES" sz="1400" dirty="0">
              <a:ea typeface="Calibri" pitchFamily="34" charset="0"/>
              <a:cs typeface="Calibri" pitchFamily="34" charset="0"/>
            </a:endParaRPr>
          </a:p>
          <a:p>
            <a:pPr marL="0" indent="1436688">
              <a:buFont typeface="Wingdings" pitchFamily="2" charset="2"/>
              <a:buNone/>
              <a:defRPr/>
            </a:pPr>
            <a:r>
              <a:rPr lang="es-ES" sz="1400" b="1" dirty="0" smtClean="0">
                <a:ea typeface="Calibri" pitchFamily="34" charset="0"/>
                <a:cs typeface="Calibri" pitchFamily="34" charset="0"/>
              </a:rPr>
              <a:t>&lt;</a:t>
            </a:r>
            <a:r>
              <a:rPr lang="es-ES" sz="1400" b="1" dirty="0" err="1">
                <a:ea typeface="Calibri" pitchFamily="34" charset="0"/>
                <a:cs typeface="Calibri" pitchFamily="34" charset="0"/>
              </a:rPr>
              <a:t>th</a:t>
            </a:r>
            <a:r>
              <a:rPr lang="es-ES" sz="1400" b="1" dirty="0">
                <a:ea typeface="Calibri" pitchFamily="34" charset="0"/>
                <a:cs typeface="Calibri" pitchFamily="34" charset="0"/>
              </a:rPr>
              <a:t>&gt;</a:t>
            </a:r>
            <a:r>
              <a:rPr lang="es-ES" sz="1400" dirty="0">
                <a:ea typeface="Calibri" pitchFamily="34" charset="0"/>
                <a:cs typeface="Calibri" pitchFamily="34" charset="0"/>
              </a:rPr>
              <a:t>Estados Unidos</a:t>
            </a:r>
            <a:r>
              <a:rPr lang="es-ES" sz="1400" b="1" dirty="0">
                <a:ea typeface="Calibri" pitchFamily="34" charset="0"/>
                <a:cs typeface="Calibri" pitchFamily="34" charset="0"/>
              </a:rPr>
              <a:t>&lt;/</a:t>
            </a:r>
            <a:r>
              <a:rPr lang="es-ES" sz="1400" b="1" dirty="0" err="1">
                <a:ea typeface="Calibri" pitchFamily="34" charset="0"/>
                <a:cs typeface="Calibri" pitchFamily="34" charset="0"/>
              </a:rPr>
              <a:t>th</a:t>
            </a:r>
            <a:r>
              <a:rPr lang="es-ES" sz="1400" b="1" dirty="0">
                <a:ea typeface="Calibri" pitchFamily="34" charset="0"/>
                <a:cs typeface="Calibri" pitchFamily="34" charset="0"/>
              </a:rPr>
              <a:t>&gt;</a:t>
            </a:r>
          </a:p>
          <a:p>
            <a:pPr marL="0" indent="1081088">
              <a:buFont typeface="Wingdings" pitchFamily="2" charset="2"/>
              <a:buNone/>
              <a:defRPr/>
            </a:pPr>
            <a:r>
              <a:rPr lang="es-ES" sz="1400" b="1" dirty="0" smtClean="0">
                <a:ea typeface="Calibri" pitchFamily="34" charset="0"/>
                <a:cs typeface="Calibri" pitchFamily="34" charset="0"/>
              </a:rPr>
              <a:t>&lt;/</a:t>
            </a:r>
            <a:r>
              <a:rPr lang="es-ES" sz="1400" b="1" dirty="0" err="1">
                <a:ea typeface="Calibri" pitchFamily="34" charset="0"/>
                <a:cs typeface="Calibri" pitchFamily="34" charset="0"/>
              </a:rPr>
              <a:t>tr</a:t>
            </a:r>
            <a:r>
              <a:rPr lang="es-ES" sz="1400" b="1" dirty="0">
                <a:ea typeface="Calibri" pitchFamily="34" charset="0"/>
                <a:cs typeface="Calibri" pitchFamily="34" charset="0"/>
              </a:rPr>
              <a:t>&gt;</a:t>
            </a:r>
          </a:p>
          <a:p>
            <a:pPr marL="0" indent="808038">
              <a:buFont typeface="Wingdings" pitchFamily="2" charset="2"/>
              <a:buNone/>
              <a:defRPr/>
            </a:pPr>
            <a:r>
              <a:rPr lang="es-ES" sz="1400" b="1" dirty="0" smtClean="0">
                <a:ea typeface="Calibri" pitchFamily="34" charset="0"/>
                <a:cs typeface="Calibri" pitchFamily="34" charset="0"/>
              </a:rPr>
              <a:t>&lt;/</a:t>
            </a:r>
            <a:r>
              <a:rPr lang="es-ES" sz="1400" b="1" dirty="0" err="1">
                <a:ea typeface="Calibri" pitchFamily="34" charset="0"/>
                <a:cs typeface="Calibri" pitchFamily="34" charset="0"/>
              </a:rPr>
              <a:t>thead</a:t>
            </a:r>
            <a:r>
              <a:rPr lang="es-ES" sz="1400" b="1" dirty="0">
                <a:ea typeface="Calibri" pitchFamily="34" charset="0"/>
                <a:cs typeface="Calibri" pitchFamily="34" charset="0"/>
              </a:rPr>
              <a:t>&gt;</a:t>
            </a:r>
          </a:p>
          <a:p>
            <a:pPr marL="0" indent="808038">
              <a:buFont typeface="Wingdings" pitchFamily="2" charset="2"/>
              <a:buNone/>
              <a:defRPr/>
            </a:pPr>
            <a:r>
              <a:rPr lang="es-ES" sz="1400" b="1" dirty="0" smtClean="0">
                <a:ea typeface="Calibri" pitchFamily="34" charset="0"/>
                <a:cs typeface="Calibri" pitchFamily="34" charset="0"/>
              </a:rPr>
              <a:t>&lt;</a:t>
            </a:r>
            <a:r>
              <a:rPr lang="es-ES" sz="1400" b="1" dirty="0" err="1">
                <a:ea typeface="Calibri" pitchFamily="34" charset="0"/>
                <a:cs typeface="Calibri" pitchFamily="34" charset="0"/>
              </a:rPr>
              <a:t>tbody</a:t>
            </a:r>
            <a:r>
              <a:rPr lang="es-ES" sz="1400" b="1" dirty="0">
                <a:ea typeface="Calibri" pitchFamily="34" charset="0"/>
                <a:cs typeface="Calibri" pitchFamily="34" charset="0"/>
              </a:rPr>
              <a:t>&gt;</a:t>
            </a:r>
          </a:p>
          <a:p>
            <a:pPr marL="0" indent="1081088">
              <a:buFont typeface="Wingdings" pitchFamily="2" charset="2"/>
              <a:buNone/>
              <a:defRPr/>
            </a:pPr>
            <a:r>
              <a:rPr lang="es-ES" sz="1400" b="1" dirty="0" smtClean="0">
                <a:ea typeface="Calibri" pitchFamily="34" charset="0"/>
                <a:cs typeface="Calibri" pitchFamily="34" charset="0"/>
              </a:rPr>
              <a:t>&lt;</a:t>
            </a:r>
            <a:r>
              <a:rPr lang="es-ES" sz="1400" b="1" dirty="0" err="1">
                <a:ea typeface="Calibri" pitchFamily="34" charset="0"/>
                <a:cs typeface="Calibri" pitchFamily="34" charset="0"/>
              </a:rPr>
              <a:t>tr</a:t>
            </a:r>
            <a:r>
              <a:rPr lang="es-ES" sz="1400" b="1" dirty="0">
                <a:ea typeface="Calibri" pitchFamily="34" charset="0"/>
                <a:cs typeface="Calibri" pitchFamily="34" charset="0"/>
              </a:rPr>
              <a:t>&gt;</a:t>
            </a:r>
          </a:p>
          <a:p>
            <a:pPr marL="0" indent="1436688">
              <a:buFont typeface="Wingdings" pitchFamily="2" charset="2"/>
              <a:buNone/>
              <a:defRPr/>
            </a:pPr>
            <a:r>
              <a:rPr lang="es-ES" sz="1400" b="1" dirty="0" smtClean="0">
                <a:ea typeface="Calibri" pitchFamily="34" charset="0"/>
                <a:cs typeface="Calibri" pitchFamily="34" charset="0"/>
              </a:rPr>
              <a:t>&lt;</a:t>
            </a:r>
            <a:r>
              <a:rPr lang="es-ES" sz="1400" b="1" dirty="0" err="1">
                <a:ea typeface="Calibri" pitchFamily="34" charset="0"/>
                <a:cs typeface="Calibri" pitchFamily="34" charset="0"/>
              </a:rPr>
              <a:t>td</a:t>
            </a:r>
            <a:r>
              <a:rPr lang="es-ES" sz="1400" b="1" dirty="0">
                <a:ea typeface="Calibri" pitchFamily="34" charset="0"/>
                <a:cs typeface="Calibri" pitchFamily="34" charset="0"/>
              </a:rPr>
              <a:t>&gt;</a:t>
            </a:r>
            <a:r>
              <a:rPr lang="es-ES" sz="1400" dirty="0">
                <a:ea typeface="Calibri" pitchFamily="34" charset="0"/>
                <a:cs typeface="Calibri" pitchFamily="34" charset="0"/>
              </a:rPr>
              <a:t>Enero</a:t>
            </a:r>
            <a:r>
              <a:rPr lang="es-ES" sz="1400" b="1" dirty="0">
                <a:ea typeface="Calibri" pitchFamily="34" charset="0"/>
                <a:cs typeface="Calibri" pitchFamily="34" charset="0"/>
              </a:rPr>
              <a:t>&lt;/</a:t>
            </a:r>
            <a:r>
              <a:rPr lang="es-ES" sz="1400" b="1" dirty="0" err="1">
                <a:ea typeface="Calibri" pitchFamily="34" charset="0"/>
                <a:cs typeface="Calibri" pitchFamily="34" charset="0"/>
              </a:rPr>
              <a:t>td</a:t>
            </a:r>
            <a:r>
              <a:rPr lang="es-ES" sz="1400" b="1" dirty="0">
                <a:ea typeface="Calibri" pitchFamily="34" charset="0"/>
                <a:cs typeface="Calibri" pitchFamily="34" charset="0"/>
              </a:rPr>
              <a:t>&gt;</a:t>
            </a:r>
          </a:p>
          <a:p>
            <a:pPr marL="0" indent="1436688">
              <a:buFont typeface="Wingdings" pitchFamily="2" charset="2"/>
              <a:buNone/>
              <a:defRPr/>
            </a:pPr>
            <a:r>
              <a:rPr lang="es-ES" sz="1400" dirty="0" smtClean="0">
                <a:ea typeface="Calibri" pitchFamily="34" charset="0"/>
                <a:cs typeface="Calibri" pitchFamily="34" charset="0"/>
              </a:rPr>
              <a:t>….</a:t>
            </a:r>
            <a:endParaRPr lang="es-ES" sz="1400" dirty="0">
              <a:ea typeface="Calibri" pitchFamily="34" charset="0"/>
              <a:cs typeface="Calibri" pitchFamily="34" charset="0"/>
            </a:endParaRPr>
          </a:p>
          <a:p>
            <a:pPr marL="0" indent="1436688">
              <a:buFont typeface="Wingdings" pitchFamily="2" charset="2"/>
              <a:buNone/>
              <a:defRPr/>
            </a:pPr>
            <a:r>
              <a:rPr lang="es-ES" sz="1400" b="1" dirty="0" smtClean="0">
                <a:ea typeface="Calibri" pitchFamily="34" charset="0"/>
                <a:cs typeface="Calibri" pitchFamily="34" charset="0"/>
              </a:rPr>
              <a:t>&lt;</a:t>
            </a:r>
            <a:r>
              <a:rPr lang="es-ES" sz="1400" b="1" dirty="0" err="1">
                <a:ea typeface="Calibri" pitchFamily="34" charset="0"/>
                <a:cs typeface="Calibri" pitchFamily="34" charset="0"/>
              </a:rPr>
              <a:t>td</a:t>
            </a:r>
            <a:r>
              <a:rPr lang="es-ES" sz="1400" b="1" dirty="0">
                <a:ea typeface="Calibri" pitchFamily="34" charset="0"/>
                <a:cs typeface="Calibri" pitchFamily="34" charset="0"/>
              </a:rPr>
              <a:t>&gt;</a:t>
            </a:r>
            <a:r>
              <a:rPr lang="es-ES" sz="1400" dirty="0">
                <a:ea typeface="Calibri" pitchFamily="34" charset="0"/>
                <a:cs typeface="Calibri" pitchFamily="34" charset="0"/>
              </a:rPr>
              <a:t>30</a:t>
            </a:r>
            <a:r>
              <a:rPr lang="es-ES" sz="1400" b="1" dirty="0">
                <a:ea typeface="Calibri" pitchFamily="34" charset="0"/>
                <a:cs typeface="Calibri" pitchFamily="34" charset="0"/>
              </a:rPr>
              <a:t>&lt;/</a:t>
            </a:r>
            <a:r>
              <a:rPr lang="es-ES" sz="1400" b="1" dirty="0" err="1">
                <a:ea typeface="Calibri" pitchFamily="34" charset="0"/>
                <a:cs typeface="Calibri" pitchFamily="34" charset="0"/>
              </a:rPr>
              <a:t>td</a:t>
            </a:r>
            <a:r>
              <a:rPr lang="es-ES" sz="1400" b="1" dirty="0">
                <a:ea typeface="Calibri" pitchFamily="34" charset="0"/>
                <a:cs typeface="Calibri" pitchFamily="34" charset="0"/>
              </a:rPr>
              <a:t>&gt;</a:t>
            </a:r>
          </a:p>
          <a:p>
            <a:pPr marL="0" indent="1081088">
              <a:buFont typeface="Wingdings" pitchFamily="2" charset="2"/>
              <a:buNone/>
              <a:defRPr/>
            </a:pPr>
            <a:r>
              <a:rPr lang="es-ES" sz="1400" b="1" dirty="0" smtClean="0">
                <a:ea typeface="Calibri" pitchFamily="34" charset="0"/>
                <a:cs typeface="Calibri" pitchFamily="34" charset="0"/>
              </a:rPr>
              <a:t>&lt;/</a:t>
            </a:r>
            <a:r>
              <a:rPr lang="es-ES" sz="1400" b="1" dirty="0" err="1">
                <a:ea typeface="Calibri" pitchFamily="34" charset="0"/>
                <a:cs typeface="Calibri" pitchFamily="34" charset="0"/>
              </a:rPr>
              <a:t>tr</a:t>
            </a:r>
            <a:r>
              <a:rPr lang="es-ES" sz="1400" b="1" dirty="0">
                <a:ea typeface="Calibri" pitchFamily="34" charset="0"/>
                <a:cs typeface="Calibri" pitchFamily="34" charset="0"/>
              </a:rPr>
              <a:t>&gt;</a:t>
            </a:r>
          </a:p>
          <a:p>
            <a:pPr marL="0" indent="1081088">
              <a:buFont typeface="Wingdings" pitchFamily="2" charset="2"/>
              <a:buNone/>
              <a:defRPr/>
            </a:pPr>
            <a:r>
              <a:rPr lang="es-ES" sz="1400" dirty="0" smtClean="0">
                <a:ea typeface="Calibri" pitchFamily="34" charset="0"/>
                <a:cs typeface="Calibri" pitchFamily="34" charset="0"/>
              </a:rPr>
              <a:t>..</a:t>
            </a:r>
            <a:endParaRPr lang="es-ES" sz="1400" dirty="0">
              <a:ea typeface="Calibri" pitchFamily="34" charset="0"/>
              <a:cs typeface="Calibri" pitchFamily="34" charset="0"/>
            </a:endParaRPr>
          </a:p>
          <a:p>
            <a:pPr marL="0" indent="808038">
              <a:buFont typeface="Wingdings" pitchFamily="2" charset="2"/>
              <a:buNone/>
              <a:defRPr/>
            </a:pPr>
            <a:r>
              <a:rPr lang="es-ES" sz="1400" b="1" dirty="0" smtClean="0">
                <a:ea typeface="Calibri" pitchFamily="34" charset="0"/>
                <a:cs typeface="Calibri" pitchFamily="34" charset="0"/>
              </a:rPr>
              <a:t>&lt;/</a:t>
            </a:r>
            <a:r>
              <a:rPr lang="es-ES" sz="1400" b="1" dirty="0" err="1">
                <a:ea typeface="Calibri" pitchFamily="34" charset="0"/>
                <a:cs typeface="Calibri" pitchFamily="34" charset="0"/>
              </a:rPr>
              <a:t>tbody</a:t>
            </a:r>
            <a:r>
              <a:rPr lang="es-ES" sz="1400" b="1" dirty="0">
                <a:ea typeface="Calibri" pitchFamily="34" charset="0"/>
                <a:cs typeface="Calibri" pitchFamily="34" charset="0"/>
              </a:rPr>
              <a:t>&gt;</a:t>
            </a:r>
          </a:p>
          <a:p>
            <a:pPr marL="0" indent="355600">
              <a:buFont typeface="Wingdings" pitchFamily="2" charset="2"/>
              <a:buNone/>
              <a:tabLst>
                <a:tab pos="355600" algn="l"/>
              </a:tabLst>
              <a:defRPr/>
            </a:pPr>
            <a:r>
              <a:rPr lang="es-ES" sz="1400" b="1" dirty="0">
                <a:ea typeface="Calibri" pitchFamily="34" charset="0"/>
                <a:cs typeface="Calibri" pitchFamily="34" charset="0"/>
              </a:rPr>
              <a:t>&lt;/</a:t>
            </a:r>
            <a:r>
              <a:rPr lang="es-ES" sz="1400" b="1" dirty="0" err="1">
                <a:ea typeface="Calibri" pitchFamily="34" charset="0"/>
                <a:cs typeface="Calibri" pitchFamily="34" charset="0"/>
              </a:rPr>
              <a:t>table</a:t>
            </a:r>
            <a:r>
              <a:rPr lang="es-ES" sz="1400" b="1" dirty="0">
                <a:ea typeface="Calibri" pitchFamily="34" charset="0"/>
                <a:cs typeface="Calibri" pitchFamily="34" charset="0"/>
              </a:rPr>
              <a:t>&gt;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s-ES" sz="1400" dirty="0">
                <a:ea typeface="Calibri" pitchFamily="34" charset="0"/>
                <a:cs typeface="Calibri" pitchFamily="34" charset="0"/>
              </a:rPr>
              <a:t>     </a:t>
            </a:r>
          </a:p>
          <a:p>
            <a:pPr>
              <a:spcAft>
                <a:spcPts val="0"/>
              </a:spcAft>
              <a:defRPr/>
            </a:pPr>
            <a:endParaRPr lang="pt-BR" sz="2400" dirty="0" smtClean="0"/>
          </a:p>
        </p:txBody>
      </p:sp>
      <p:sp>
        <p:nvSpPr>
          <p:cNvPr id="32772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Título"/>
          <p:cNvSpPr>
            <a:spLocks noGrp="1"/>
          </p:cNvSpPr>
          <p:nvPr>
            <p:ph type="title"/>
          </p:nvPr>
        </p:nvSpPr>
        <p:spPr>
          <a:xfrm>
            <a:off x="457200" y="142875"/>
            <a:ext cx="7138988" cy="857250"/>
          </a:xfrm>
        </p:spPr>
        <p:txBody>
          <a:bodyPr/>
          <a:lstStyle/>
          <a:p>
            <a:r>
              <a:rPr lang="es-ES" altLang="es-ES" sz="3400" smtClean="0">
                <a:latin typeface="Arial" charset="0"/>
                <a:ea typeface="ＭＳ Ｐゴシック" pitchFamily="34" charset="-128"/>
                <a:cs typeface="Arial" charset="0"/>
              </a:rPr>
              <a:t>HTML 5.0: Etiquetas que dan formato al texto (VII)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750" y="1341438"/>
            <a:ext cx="8434388" cy="5040312"/>
          </a:xfrm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pt-BR" sz="3000" dirty="0" smtClean="0"/>
              <a:t>Enlaces:</a:t>
            </a:r>
          </a:p>
          <a:p>
            <a:pPr lvl="1" indent="-342900">
              <a:spcAft>
                <a:spcPts val="500"/>
              </a:spcAft>
              <a:defRPr/>
            </a:pPr>
            <a:r>
              <a:rPr lang="es-ES" sz="2600" dirty="0" smtClean="0">
                <a:ea typeface="Calibri" pitchFamily="34" charset="0"/>
                <a:cs typeface="Calibri" pitchFamily="34" charset="0"/>
              </a:rPr>
              <a:t>Ejemplo:</a:t>
            </a:r>
          </a:p>
          <a:p>
            <a:pPr lvl="2" indent="-342900">
              <a:spcAft>
                <a:spcPts val="1000"/>
              </a:spcAft>
              <a:buClr>
                <a:schemeClr val="accent2"/>
              </a:buClr>
              <a:defRPr/>
            </a:pPr>
            <a:r>
              <a:rPr lang="es-ES" sz="2200" dirty="0" smtClean="0">
                <a:ea typeface="Calibri" pitchFamily="34" charset="0"/>
                <a:cs typeface="Calibri" pitchFamily="34" charset="0"/>
              </a:rPr>
              <a:t>&lt;</a:t>
            </a:r>
            <a:r>
              <a:rPr lang="es-ES" sz="2200" dirty="0">
                <a:ea typeface="Calibri" pitchFamily="34" charset="0"/>
                <a:cs typeface="Calibri" pitchFamily="34" charset="0"/>
              </a:rPr>
              <a:t>a </a:t>
            </a:r>
            <a:r>
              <a:rPr lang="es-ES" sz="2200" dirty="0" err="1">
                <a:ea typeface="Calibri" pitchFamily="34" charset="0"/>
                <a:cs typeface="Calibri" pitchFamily="34" charset="0"/>
              </a:rPr>
              <a:t>href</a:t>
            </a:r>
            <a:r>
              <a:rPr lang="es-ES" sz="2200" dirty="0">
                <a:ea typeface="Calibri" pitchFamily="34" charset="0"/>
                <a:cs typeface="Calibri" pitchFamily="34" charset="0"/>
              </a:rPr>
              <a:t>=“abrigo.html” </a:t>
            </a:r>
            <a:r>
              <a:rPr lang="es-ES" sz="2200" dirty="0" err="1">
                <a:ea typeface="Calibri" pitchFamily="34" charset="0"/>
                <a:cs typeface="Calibri" pitchFamily="34" charset="0"/>
              </a:rPr>
              <a:t>title</a:t>
            </a:r>
            <a:r>
              <a:rPr lang="es-ES" sz="2200" dirty="0">
                <a:ea typeface="Calibri" pitchFamily="34" charset="0"/>
                <a:cs typeface="Calibri" pitchFamily="34" charset="0"/>
              </a:rPr>
              <a:t>=“Enlace pagina de abrigo” target=“_</a:t>
            </a:r>
            <a:r>
              <a:rPr lang="es-ES" sz="2200" dirty="0" err="1">
                <a:ea typeface="Calibri" pitchFamily="34" charset="0"/>
                <a:cs typeface="Calibri" pitchFamily="34" charset="0"/>
              </a:rPr>
              <a:t>blank</a:t>
            </a:r>
            <a:r>
              <a:rPr lang="es-ES" sz="2200" dirty="0">
                <a:ea typeface="Calibri" pitchFamily="34" charset="0"/>
                <a:cs typeface="Calibri" pitchFamily="34" charset="0"/>
              </a:rPr>
              <a:t>”&gt; Abrigo &lt;/a&gt;</a:t>
            </a:r>
          </a:p>
          <a:p>
            <a:pPr lvl="1" indent="-342900">
              <a:spcAft>
                <a:spcPts val="500"/>
              </a:spcAft>
              <a:defRPr/>
            </a:pPr>
            <a:r>
              <a:rPr lang="es-ES" sz="2600" dirty="0">
                <a:ea typeface="Calibri" pitchFamily="34" charset="0"/>
                <a:cs typeface="Calibri" pitchFamily="34" charset="0"/>
              </a:rPr>
              <a:t>Valores target más utilizados y accesibles:</a:t>
            </a:r>
          </a:p>
          <a:p>
            <a:pPr lvl="2" indent="-342900">
              <a:spcAft>
                <a:spcPts val="500"/>
              </a:spcAft>
              <a:buClr>
                <a:schemeClr val="accent2"/>
              </a:buClr>
              <a:defRPr/>
            </a:pPr>
            <a:r>
              <a:rPr lang="es-ES" sz="2200" dirty="0">
                <a:ea typeface="Calibri" pitchFamily="34" charset="0"/>
                <a:cs typeface="Calibri" pitchFamily="34" charset="0"/>
              </a:rPr>
              <a:t>_</a:t>
            </a:r>
            <a:r>
              <a:rPr lang="es-ES" sz="2200" dirty="0" err="1">
                <a:ea typeface="Calibri" pitchFamily="34" charset="0"/>
                <a:cs typeface="Calibri" pitchFamily="34" charset="0"/>
              </a:rPr>
              <a:t>blank</a:t>
            </a:r>
            <a:r>
              <a:rPr lang="es-ES" sz="2200" dirty="0">
                <a:ea typeface="Calibri" pitchFamily="34" charset="0"/>
                <a:cs typeface="Calibri" pitchFamily="34" charset="0"/>
              </a:rPr>
              <a:t> -&gt; Abre la página en una nueva ventana o navegador</a:t>
            </a:r>
          </a:p>
          <a:p>
            <a:pPr lvl="2" indent="-342900">
              <a:buClr>
                <a:schemeClr val="accent2"/>
              </a:buClr>
              <a:defRPr/>
            </a:pPr>
            <a:r>
              <a:rPr lang="es-ES" sz="2200" dirty="0">
                <a:ea typeface="Calibri" pitchFamily="34" charset="0"/>
                <a:cs typeface="Calibri" pitchFamily="34" charset="0"/>
              </a:rPr>
              <a:t>_</a:t>
            </a:r>
            <a:r>
              <a:rPr lang="es-ES" sz="2200" dirty="0" err="1">
                <a:ea typeface="Calibri" pitchFamily="34" charset="0"/>
                <a:cs typeface="Calibri" pitchFamily="34" charset="0"/>
              </a:rPr>
              <a:t>self</a:t>
            </a:r>
            <a:r>
              <a:rPr lang="es-ES" sz="2200" dirty="0">
                <a:ea typeface="Calibri" pitchFamily="34" charset="0"/>
                <a:cs typeface="Calibri" pitchFamily="34" charset="0"/>
              </a:rPr>
              <a:t> -&gt; Abre la página en la misma </a:t>
            </a:r>
            <a:r>
              <a:rPr lang="es-ES" sz="2200" dirty="0" smtClean="0">
                <a:ea typeface="Calibri" pitchFamily="34" charset="0"/>
                <a:cs typeface="Calibri" pitchFamily="34" charset="0"/>
              </a:rPr>
              <a:t>ventana</a:t>
            </a:r>
            <a:endParaRPr lang="es-ES" sz="2200" dirty="0">
              <a:ea typeface="Calibri" pitchFamily="34" charset="0"/>
              <a:cs typeface="Calibri" pitchFamily="34" charset="0"/>
            </a:endParaRPr>
          </a:p>
        </p:txBody>
      </p:sp>
      <p:sp>
        <p:nvSpPr>
          <p:cNvPr id="33796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Título"/>
          <p:cNvSpPr>
            <a:spLocks noGrp="1"/>
          </p:cNvSpPr>
          <p:nvPr>
            <p:ph type="title"/>
          </p:nvPr>
        </p:nvSpPr>
        <p:spPr>
          <a:xfrm>
            <a:off x="457200" y="142875"/>
            <a:ext cx="7138988" cy="857250"/>
          </a:xfrm>
        </p:spPr>
        <p:txBody>
          <a:bodyPr/>
          <a:lstStyle/>
          <a:p>
            <a:r>
              <a:rPr lang="es-ES" altLang="es-ES" sz="3400" smtClean="0">
                <a:latin typeface="Arial" charset="0"/>
                <a:ea typeface="ＭＳ Ｐゴシック" pitchFamily="34" charset="-128"/>
                <a:cs typeface="Arial" charset="0"/>
              </a:rPr>
              <a:t>HTML 5.0: Etiquetas que dan formato al texto (VIII)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750" y="1341438"/>
            <a:ext cx="8434388" cy="5040312"/>
          </a:xfrm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pt-BR" dirty="0" err="1" smtClean="0"/>
              <a:t>Otras</a:t>
            </a:r>
            <a:r>
              <a:rPr lang="pt-BR" dirty="0" smtClean="0"/>
              <a:t> etiquetas:</a:t>
            </a:r>
          </a:p>
          <a:p>
            <a:pPr lvl="1">
              <a:defRPr/>
            </a:pPr>
            <a:r>
              <a:rPr lang="es-ES" dirty="0">
                <a:ea typeface="Calibri" pitchFamily="34" charset="0"/>
                <a:cs typeface="Calibri" pitchFamily="34" charset="0"/>
              </a:rPr>
              <a:t>Imágenes: </a:t>
            </a:r>
          </a:p>
          <a:p>
            <a:pPr marL="1200150" lvl="2" indent="-342900"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lang="es-ES" dirty="0" smtClean="0">
                <a:ea typeface="Calibri" pitchFamily="34" charset="0"/>
                <a:cs typeface="Calibri" pitchFamily="34" charset="0"/>
              </a:rPr>
              <a:t>Ejemplo:</a:t>
            </a:r>
          </a:p>
          <a:p>
            <a:pPr marL="1314450" lvl="3" indent="0">
              <a:buFont typeface="Arial" charset="0"/>
              <a:buNone/>
              <a:defRPr/>
            </a:pPr>
            <a:r>
              <a:rPr lang="es-ES" dirty="0" smtClean="0">
                <a:ea typeface="Calibri" pitchFamily="34" charset="0"/>
                <a:cs typeface="Calibri" pitchFamily="34" charset="0"/>
              </a:rPr>
              <a:t>&lt;</a:t>
            </a:r>
            <a:r>
              <a:rPr lang="es-ES" dirty="0" err="1" smtClean="0">
                <a:ea typeface="Calibri" pitchFamily="34" charset="0"/>
                <a:cs typeface="Calibri" pitchFamily="34" charset="0"/>
              </a:rPr>
              <a:t>img</a:t>
            </a:r>
            <a:r>
              <a:rPr lang="es-ES" dirty="0" smtClean="0">
                <a:ea typeface="Calibri" pitchFamily="34" charset="0"/>
                <a:cs typeface="Calibri" pitchFamily="34" charset="0"/>
              </a:rPr>
              <a:t> </a:t>
            </a:r>
            <a:r>
              <a:rPr lang="es-ES" dirty="0" err="1">
                <a:ea typeface="Calibri" pitchFamily="34" charset="0"/>
                <a:cs typeface="Calibri" pitchFamily="34" charset="0"/>
              </a:rPr>
              <a:t>src</a:t>
            </a:r>
            <a:r>
              <a:rPr lang="es-ES" dirty="0">
                <a:ea typeface="Calibri" pitchFamily="34" charset="0"/>
                <a:cs typeface="Calibri" pitchFamily="34" charset="0"/>
              </a:rPr>
              <a:t>=“abrigo.jpg” </a:t>
            </a:r>
            <a:r>
              <a:rPr lang="es-ES" dirty="0" err="1">
                <a:ea typeface="Calibri" pitchFamily="34" charset="0"/>
                <a:cs typeface="Calibri" pitchFamily="34" charset="0"/>
              </a:rPr>
              <a:t>alt</a:t>
            </a:r>
            <a:r>
              <a:rPr lang="es-ES" dirty="0">
                <a:ea typeface="Calibri" pitchFamily="34" charset="0"/>
                <a:cs typeface="Calibri" pitchFamily="34" charset="0"/>
              </a:rPr>
              <a:t>=“Abrigo”&gt;</a:t>
            </a:r>
          </a:p>
          <a:p>
            <a:pPr lvl="1">
              <a:defRPr/>
            </a:pPr>
            <a:r>
              <a:rPr lang="es-ES" dirty="0">
                <a:ea typeface="Calibri" pitchFamily="34" charset="0"/>
                <a:cs typeface="Calibri" pitchFamily="34" charset="0"/>
              </a:rPr>
              <a:t>Formularios: </a:t>
            </a:r>
            <a:endParaRPr lang="es-ES" dirty="0" smtClean="0">
              <a:ea typeface="Calibri" pitchFamily="34" charset="0"/>
              <a:cs typeface="Calibri" pitchFamily="34" charset="0"/>
            </a:endParaRPr>
          </a:p>
          <a:p>
            <a:pPr marL="857250" lvl="2" indent="0">
              <a:buFont typeface="Arial" charset="0"/>
              <a:buNone/>
              <a:defRPr/>
            </a:pPr>
            <a:r>
              <a:rPr lang="es-ES" dirty="0" smtClean="0">
                <a:ea typeface="Calibri" pitchFamily="34" charset="0"/>
                <a:cs typeface="Calibri" pitchFamily="34" charset="0"/>
              </a:rPr>
              <a:t>&lt;</a:t>
            </a:r>
            <a:r>
              <a:rPr lang="es-ES" dirty="0" err="1">
                <a:ea typeface="Calibri" pitchFamily="34" charset="0"/>
                <a:cs typeface="Calibri" pitchFamily="34" charset="0"/>
              </a:rPr>
              <a:t>form</a:t>
            </a:r>
            <a:r>
              <a:rPr lang="es-ES" dirty="0">
                <a:ea typeface="Calibri" pitchFamily="34" charset="0"/>
                <a:cs typeface="Calibri" pitchFamily="34" charset="0"/>
              </a:rPr>
              <a:t>&gt;  &lt;/</a:t>
            </a:r>
            <a:r>
              <a:rPr lang="es-ES" dirty="0" err="1">
                <a:ea typeface="Calibri" pitchFamily="34" charset="0"/>
                <a:cs typeface="Calibri" pitchFamily="34" charset="0"/>
              </a:rPr>
              <a:t>form</a:t>
            </a:r>
            <a:r>
              <a:rPr lang="es-ES" dirty="0">
                <a:ea typeface="Calibri" pitchFamily="34" charset="0"/>
                <a:cs typeface="Calibri" pitchFamily="34" charset="0"/>
              </a:rPr>
              <a:t>&gt;</a:t>
            </a:r>
          </a:p>
          <a:p>
            <a:pPr lvl="1">
              <a:defRPr/>
            </a:pPr>
            <a:r>
              <a:rPr lang="es-ES" dirty="0">
                <a:ea typeface="Calibri" pitchFamily="34" charset="0"/>
                <a:cs typeface="Calibri" pitchFamily="34" charset="0"/>
              </a:rPr>
              <a:t>Abreviaturas: </a:t>
            </a:r>
            <a:endParaRPr lang="es-ES" dirty="0" smtClean="0">
              <a:ea typeface="Calibri" pitchFamily="34" charset="0"/>
              <a:cs typeface="Calibri" pitchFamily="34" charset="0"/>
            </a:endParaRPr>
          </a:p>
          <a:p>
            <a:pPr marL="857250" lvl="2" indent="0">
              <a:buFont typeface="Arial" charset="0"/>
              <a:buNone/>
              <a:defRPr/>
            </a:pPr>
            <a:r>
              <a:rPr lang="es-ES" dirty="0" smtClean="0">
                <a:ea typeface="Calibri" pitchFamily="34" charset="0"/>
                <a:cs typeface="Calibri" pitchFamily="34" charset="0"/>
              </a:rPr>
              <a:t>&lt;</a:t>
            </a:r>
            <a:r>
              <a:rPr lang="es-ES" dirty="0" err="1">
                <a:ea typeface="Calibri" pitchFamily="34" charset="0"/>
                <a:cs typeface="Calibri" pitchFamily="34" charset="0"/>
              </a:rPr>
              <a:t>abbr</a:t>
            </a:r>
            <a:r>
              <a:rPr lang="es-ES" dirty="0">
                <a:ea typeface="Calibri" pitchFamily="34" charset="0"/>
                <a:cs typeface="Calibri" pitchFamily="34" charset="0"/>
              </a:rPr>
              <a:t>&gt; &lt;/</a:t>
            </a:r>
            <a:r>
              <a:rPr lang="es-ES" dirty="0" err="1">
                <a:ea typeface="Calibri" pitchFamily="34" charset="0"/>
                <a:cs typeface="Calibri" pitchFamily="34" charset="0"/>
              </a:rPr>
              <a:t>abbr</a:t>
            </a:r>
            <a:r>
              <a:rPr lang="es-ES" dirty="0">
                <a:ea typeface="Calibri" pitchFamily="34" charset="0"/>
                <a:cs typeface="Calibri" pitchFamily="34" charset="0"/>
              </a:rPr>
              <a:t>&gt;</a:t>
            </a:r>
          </a:p>
          <a:p>
            <a:pPr lvl="1">
              <a:defRPr/>
            </a:pPr>
            <a:r>
              <a:rPr lang="es-ES" dirty="0">
                <a:ea typeface="Calibri" pitchFamily="34" charset="0"/>
                <a:cs typeface="Calibri" pitchFamily="34" charset="0"/>
              </a:rPr>
              <a:t>Etc….</a:t>
            </a:r>
          </a:p>
          <a:p>
            <a:pPr>
              <a:spcAft>
                <a:spcPts val="1000"/>
              </a:spcAft>
              <a:defRPr/>
            </a:pPr>
            <a:endParaRPr lang="pt-BR" sz="2400" dirty="0">
              <a:ea typeface="Calibri" pitchFamily="34" charset="0"/>
              <a:cs typeface="Calibri" pitchFamily="34" charset="0"/>
            </a:endParaRPr>
          </a:p>
        </p:txBody>
      </p:sp>
      <p:sp>
        <p:nvSpPr>
          <p:cNvPr id="34820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Título"/>
          <p:cNvSpPr>
            <a:spLocks noGrp="1"/>
          </p:cNvSpPr>
          <p:nvPr>
            <p:ph type="title"/>
          </p:nvPr>
        </p:nvSpPr>
        <p:spPr>
          <a:xfrm>
            <a:off x="457200" y="142875"/>
            <a:ext cx="7138988" cy="857250"/>
          </a:xfrm>
        </p:spPr>
        <p:txBody>
          <a:bodyPr/>
          <a:lstStyle/>
          <a:p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CSS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750" y="1341438"/>
            <a:ext cx="8434388" cy="5040312"/>
          </a:xfrm>
        </p:spPr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es-ES" dirty="0"/>
              <a:t>Tres formas distintas de emplearlo:</a:t>
            </a:r>
          </a:p>
          <a:p>
            <a:pPr lvl="1">
              <a:spcAft>
                <a:spcPts val="1000"/>
              </a:spcAft>
              <a:defRPr/>
            </a:pPr>
            <a:r>
              <a:rPr lang="es-ES" dirty="0"/>
              <a:t>Introducido por el autor:</a:t>
            </a:r>
          </a:p>
          <a:p>
            <a:pPr lvl="2">
              <a:spcAft>
                <a:spcPts val="1000"/>
              </a:spcAft>
              <a:buClr>
                <a:schemeClr val="accent2"/>
              </a:buClr>
              <a:defRPr/>
            </a:pPr>
            <a:r>
              <a:rPr lang="es-ES" dirty="0"/>
              <a:t>Directamente dentro del código HTML </a:t>
            </a:r>
            <a:r>
              <a:rPr lang="es-ES" b="1" dirty="0" smtClean="0">
                <a:solidFill>
                  <a:srgbClr val="FF0000"/>
                </a:solidFill>
              </a:rPr>
              <a:t>(¡Importante!: esta forma hace que las páginas no sean accesibles)</a:t>
            </a:r>
            <a:endParaRPr lang="es-ES" b="1" dirty="0">
              <a:solidFill>
                <a:srgbClr val="FF0000"/>
              </a:solidFill>
            </a:endParaRPr>
          </a:p>
          <a:p>
            <a:pPr lvl="2">
              <a:spcAft>
                <a:spcPts val="1000"/>
              </a:spcAft>
              <a:buClr>
                <a:schemeClr val="accent2"/>
              </a:buClr>
              <a:defRPr/>
            </a:pPr>
            <a:r>
              <a:rPr lang="es-ES" dirty="0"/>
              <a:t>Hoja incrustada dentro de la página HTML</a:t>
            </a:r>
          </a:p>
          <a:p>
            <a:pPr lvl="2">
              <a:spcAft>
                <a:spcPts val="1000"/>
              </a:spcAft>
              <a:buClr>
                <a:schemeClr val="accent2"/>
              </a:buClr>
              <a:defRPr/>
            </a:pPr>
            <a:r>
              <a:rPr lang="es-ES" dirty="0"/>
              <a:t>Hoja almacenada en ubicación diferente de la página HTML.</a:t>
            </a:r>
          </a:p>
          <a:p>
            <a:pPr lvl="1">
              <a:spcAft>
                <a:spcPts val="1000"/>
              </a:spcAft>
              <a:defRPr/>
            </a:pPr>
            <a:r>
              <a:rPr lang="es-ES" dirty="0"/>
              <a:t>Introducidos por el usuario que ve la página.</a:t>
            </a:r>
          </a:p>
          <a:p>
            <a:pPr lvl="1">
              <a:spcAft>
                <a:spcPts val="1000"/>
              </a:spcAft>
              <a:defRPr/>
            </a:pPr>
            <a:r>
              <a:rPr lang="es-ES" dirty="0"/>
              <a:t>Estilos marcados por defecto por el agente de usuario.</a:t>
            </a:r>
          </a:p>
          <a:p>
            <a:pPr>
              <a:spcAft>
                <a:spcPts val="1000"/>
              </a:spcAft>
              <a:defRPr/>
            </a:pPr>
            <a:endParaRPr lang="pt-BR" sz="2400" dirty="0">
              <a:ea typeface="Calibri" pitchFamily="34" charset="0"/>
              <a:cs typeface="Calibri" pitchFamily="34" charset="0"/>
            </a:endParaRPr>
          </a:p>
        </p:txBody>
      </p:sp>
      <p:sp>
        <p:nvSpPr>
          <p:cNvPr id="35844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pPr eaLnBrk="1" hangingPunct="1"/>
            <a:r>
              <a:rPr lang="es-ES_tradnl" altLang="es-ES" smtClean="0">
                <a:latin typeface="Arial" charset="0"/>
                <a:ea typeface="ＭＳ Ｐゴシック" pitchFamily="34" charset="-128"/>
                <a:cs typeface="Arial" charset="0"/>
              </a:rPr>
              <a:t>Índice</a:t>
            </a:r>
          </a:p>
        </p:txBody>
      </p:sp>
      <p:sp>
        <p:nvSpPr>
          <p:cNvPr id="9219" name="Marcador de contenido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000"/>
              </a:spcAft>
              <a:buClr>
                <a:srgbClr val="42557F"/>
              </a:buClr>
            </a:pPr>
            <a:r>
              <a:rPr lang="es-ES_tradnl" altLang="es-ES" sz="3400" smtClean="0">
                <a:latin typeface="Arial" charset="0"/>
                <a:ea typeface="ＭＳ Ｐゴシック" pitchFamily="34" charset="-128"/>
                <a:cs typeface="Arial" charset="0"/>
              </a:rPr>
              <a:t>Accesibilidad web</a:t>
            </a:r>
          </a:p>
          <a:p>
            <a:pPr>
              <a:lnSpc>
                <a:spcPct val="90000"/>
              </a:lnSpc>
              <a:spcAft>
                <a:spcPts val="1000"/>
              </a:spcAft>
              <a:buClr>
                <a:srgbClr val="42557F"/>
              </a:buClr>
            </a:pPr>
            <a:r>
              <a:rPr lang="es-ES_tradnl" altLang="es-ES" sz="3400" smtClean="0">
                <a:latin typeface="Arial" charset="0"/>
                <a:ea typeface="ＭＳ Ｐゴシック" pitchFamily="34" charset="-128"/>
                <a:cs typeface="Arial" charset="0"/>
              </a:rPr>
              <a:t>Beneficios de la accesibilidad web</a:t>
            </a:r>
          </a:p>
          <a:p>
            <a:pPr>
              <a:lnSpc>
                <a:spcPct val="90000"/>
              </a:lnSpc>
              <a:spcAft>
                <a:spcPts val="1000"/>
              </a:spcAft>
              <a:buClr>
                <a:srgbClr val="42557F"/>
              </a:buClr>
            </a:pPr>
            <a:r>
              <a:rPr lang="es-ES_tradnl" altLang="es-ES" sz="3400" smtClean="0">
                <a:latin typeface="Arial" charset="0"/>
                <a:ea typeface="ＭＳ Ｐゴシック" pitchFamily="34" charset="-128"/>
                <a:cs typeface="Arial" charset="0"/>
              </a:rPr>
              <a:t>Principios de diseño web</a:t>
            </a:r>
          </a:p>
          <a:p>
            <a:pPr>
              <a:lnSpc>
                <a:spcPct val="90000"/>
              </a:lnSpc>
              <a:spcAft>
                <a:spcPts val="1000"/>
              </a:spcAft>
              <a:buClr>
                <a:srgbClr val="42557F"/>
              </a:buClr>
            </a:pPr>
            <a:r>
              <a:rPr lang="es-ES_tradnl" altLang="es-ES" sz="3400" smtClean="0">
                <a:latin typeface="Arial" charset="0"/>
                <a:ea typeface="ＭＳ Ｐゴシック" pitchFamily="34" charset="-128"/>
                <a:cs typeface="Arial" charset="0"/>
              </a:rPr>
              <a:t>Estándares de la Web. W3C </a:t>
            </a:r>
          </a:p>
          <a:p>
            <a:pPr>
              <a:lnSpc>
                <a:spcPct val="90000"/>
              </a:lnSpc>
              <a:spcAft>
                <a:spcPts val="1000"/>
              </a:spcAft>
              <a:buClr>
                <a:srgbClr val="42557F"/>
              </a:buClr>
            </a:pPr>
            <a:r>
              <a:rPr lang="es-ES_tradnl" altLang="es-ES" sz="3400" smtClean="0">
                <a:latin typeface="Arial" charset="0"/>
                <a:ea typeface="ＭＳ Ｐゴシック" pitchFamily="34" charset="-128"/>
                <a:cs typeface="Arial" charset="0"/>
              </a:rPr>
              <a:t>HTML</a:t>
            </a:r>
          </a:p>
          <a:p>
            <a:pPr>
              <a:lnSpc>
                <a:spcPct val="90000"/>
              </a:lnSpc>
              <a:spcAft>
                <a:spcPts val="1000"/>
              </a:spcAft>
              <a:buClr>
                <a:srgbClr val="42557F"/>
              </a:buClr>
            </a:pPr>
            <a:r>
              <a:rPr lang="es-ES_tradnl" altLang="es-ES" sz="3400" smtClean="0">
                <a:latin typeface="Arial" charset="0"/>
                <a:ea typeface="ＭＳ Ｐゴシック" pitchFamily="34" charset="-128"/>
                <a:cs typeface="Arial" charset="0"/>
              </a:rPr>
              <a:t>HTML 5.0 y CSS</a:t>
            </a:r>
          </a:p>
          <a:p>
            <a:pPr>
              <a:lnSpc>
                <a:spcPct val="90000"/>
              </a:lnSpc>
              <a:spcAft>
                <a:spcPts val="1000"/>
              </a:spcAft>
              <a:buClr>
                <a:srgbClr val="42557F"/>
              </a:buClr>
            </a:pPr>
            <a:r>
              <a:rPr lang="es-ES_tradnl" altLang="es-ES" sz="3400" smtClean="0">
                <a:latin typeface="Arial" charset="0"/>
                <a:ea typeface="ＭＳ Ｐゴシック" pitchFamily="34" charset="-128"/>
                <a:cs typeface="Arial" charset="0"/>
              </a:rPr>
              <a:t>Referencias</a:t>
            </a:r>
          </a:p>
        </p:txBody>
      </p:sp>
      <p:sp>
        <p:nvSpPr>
          <p:cNvPr id="9220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  <p:extLst>
      <p:ext uri="{BB962C8B-B14F-4D97-AF65-F5344CB8AC3E}">
        <p14:creationId xmlns:p14="http://schemas.microsoft.com/office/powerpoint/2010/main" val="29032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Título"/>
          <p:cNvSpPr>
            <a:spLocks noGrp="1"/>
          </p:cNvSpPr>
          <p:nvPr>
            <p:ph type="title"/>
          </p:nvPr>
        </p:nvSpPr>
        <p:spPr>
          <a:xfrm>
            <a:off x="457200" y="142875"/>
            <a:ext cx="7138988" cy="857250"/>
          </a:xfrm>
        </p:spPr>
        <p:txBody>
          <a:bodyPr/>
          <a:lstStyle/>
          <a:p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CSS: Ejemplos de uso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750" y="1341438"/>
            <a:ext cx="8434388" cy="5040312"/>
          </a:xfrm>
        </p:spPr>
        <p:txBody>
          <a:bodyPr/>
          <a:lstStyle/>
          <a:p>
            <a:pPr>
              <a:defRPr/>
            </a:pPr>
            <a:r>
              <a:rPr lang="es-ES" dirty="0">
                <a:ea typeface="Calibri" pitchFamily="34" charset="0"/>
                <a:cs typeface="Calibri" pitchFamily="34" charset="0"/>
              </a:rPr>
              <a:t>Sobre el texto:</a:t>
            </a:r>
          </a:p>
          <a:p>
            <a:pPr lvl="1">
              <a:defRPr/>
            </a:pPr>
            <a:r>
              <a:rPr lang="es-ES" dirty="0">
                <a:ea typeface="Calibri" pitchFamily="34" charset="0"/>
                <a:cs typeface="Calibri" pitchFamily="34" charset="0"/>
              </a:rPr>
              <a:t>Color: </a:t>
            </a:r>
            <a:endParaRPr lang="es-ES" dirty="0" smtClean="0">
              <a:ea typeface="Calibri" pitchFamily="34" charset="0"/>
              <a:cs typeface="Calibri" pitchFamily="34" charset="0"/>
            </a:endParaRPr>
          </a:p>
          <a:p>
            <a:pPr marL="1254125" lvl="2" indent="-339725">
              <a:buFont typeface="Arial" charset="0"/>
              <a:buNone/>
              <a:defRPr/>
            </a:pPr>
            <a:r>
              <a:rPr lang="es-ES" dirty="0" err="1" smtClean="0">
                <a:ea typeface="Calibri" pitchFamily="34" charset="0"/>
                <a:cs typeface="Calibri" pitchFamily="34" charset="0"/>
              </a:rPr>
              <a:t>body</a:t>
            </a:r>
            <a:r>
              <a:rPr lang="es-ES" dirty="0" smtClean="0"/>
              <a:t> </a:t>
            </a:r>
            <a:r>
              <a:rPr lang="es-ES" dirty="0"/>
              <a:t>{</a:t>
            </a:r>
            <a:r>
              <a:rPr lang="es-ES" dirty="0" err="1"/>
              <a:t>color:blue</a:t>
            </a:r>
            <a:r>
              <a:rPr lang="es-ES" dirty="0"/>
              <a:t>;}</a:t>
            </a:r>
            <a:br>
              <a:rPr lang="es-ES" dirty="0"/>
            </a:br>
            <a:r>
              <a:rPr lang="es-ES" dirty="0" smtClean="0"/>
              <a:t>h1 </a:t>
            </a:r>
            <a:r>
              <a:rPr lang="es-ES" dirty="0"/>
              <a:t>{color:#00ff00;}</a:t>
            </a:r>
            <a:br>
              <a:rPr lang="es-ES" dirty="0"/>
            </a:br>
            <a:r>
              <a:rPr lang="es-ES" dirty="0" smtClean="0"/>
              <a:t>h2 </a:t>
            </a:r>
            <a:r>
              <a:rPr lang="es-ES" dirty="0"/>
              <a:t>{</a:t>
            </a:r>
            <a:r>
              <a:rPr lang="es-ES" dirty="0" err="1"/>
              <a:t>color:rgb</a:t>
            </a:r>
            <a:r>
              <a:rPr lang="es-ES" dirty="0"/>
              <a:t>(255,0,0);}</a:t>
            </a:r>
            <a:endParaRPr lang="es-ES" dirty="0">
              <a:ea typeface="Calibri" pitchFamily="34" charset="0"/>
              <a:cs typeface="Calibri" pitchFamily="34" charset="0"/>
            </a:endParaRPr>
          </a:p>
          <a:p>
            <a:pPr lvl="1">
              <a:defRPr/>
            </a:pPr>
            <a:r>
              <a:rPr lang="es-ES" dirty="0">
                <a:ea typeface="Calibri" pitchFamily="34" charset="0"/>
                <a:cs typeface="Calibri" pitchFamily="34" charset="0"/>
              </a:rPr>
              <a:t>Alineamiento: </a:t>
            </a:r>
            <a:endParaRPr lang="es-ES" dirty="0" smtClean="0">
              <a:ea typeface="Calibri" pitchFamily="34" charset="0"/>
              <a:cs typeface="Calibri" pitchFamily="34" charset="0"/>
            </a:endParaRPr>
          </a:p>
          <a:p>
            <a:pPr marL="914400" lvl="2" indent="0">
              <a:buFont typeface="Arial" charset="0"/>
              <a:buNone/>
              <a:defRPr/>
            </a:pPr>
            <a:r>
              <a:rPr lang="es-ES" dirty="0" smtClean="0"/>
              <a:t>h1 </a:t>
            </a:r>
            <a:r>
              <a:rPr lang="es-ES" dirty="0"/>
              <a:t>{</a:t>
            </a:r>
            <a:r>
              <a:rPr lang="es-ES" dirty="0" err="1"/>
              <a:t>text-align:center</a:t>
            </a:r>
            <a:r>
              <a:rPr lang="es-ES" dirty="0"/>
              <a:t>;}</a:t>
            </a:r>
            <a:br>
              <a:rPr lang="es-ES" dirty="0"/>
            </a:br>
            <a:r>
              <a:rPr lang="es-ES" dirty="0" smtClean="0"/>
              <a:t>p </a:t>
            </a:r>
            <a:r>
              <a:rPr lang="es-ES" dirty="0"/>
              <a:t>{</a:t>
            </a:r>
            <a:r>
              <a:rPr lang="es-ES" dirty="0" err="1"/>
              <a:t>text-align:right</a:t>
            </a:r>
            <a:r>
              <a:rPr lang="es-ES" dirty="0"/>
              <a:t>;}</a:t>
            </a:r>
          </a:p>
          <a:p>
            <a:pPr lvl="1">
              <a:defRPr/>
            </a:pPr>
            <a:r>
              <a:rPr lang="es-ES" dirty="0"/>
              <a:t>Tipo de fuente: </a:t>
            </a:r>
          </a:p>
          <a:p>
            <a:pPr marL="857250" lvl="2" indent="0">
              <a:buFont typeface="Arial" charset="0"/>
              <a:buNone/>
              <a:defRPr/>
            </a:pPr>
            <a:r>
              <a:rPr lang="es-ES" dirty="0"/>
              <a:t>  </a:t>
            </a:r>
            <a:r>
              <a:rPr lang="en-US" dirty="0" smtClean="0"/>
              <a:t>p{</a:t>
            </a:r>
            <a:r>
              <a:rPr lang="en-US" dirty="0" err="1" smtClean="0"/>
              <a:t>font-family</a:t>
            </a:r>
            <a:r>
              <a:rPr lang="en-US" dirty="0" err="1"/>
              <a:t>:"Times</a:t>
            </a:r>
            <a:r>
              <a:rPr lang="en-US" dirty="0"/>
              <a:t> New Roman", Times, serif;}</a:t>
            </a:r>
            <a:r>
              <a:rPr lang="es-ES" dirty="0"/>
              <a:t/>
            </a:r>
            <a:br>
              <a:rPr lang="es-ES" dirty="0"/>
            </a:br>
            <a:endParaRPr lang="es-ES" dirty="0">
              <a:ea typeface="Calibri" pitchFamily="34" charset="0"/>
              <a:cs typeface="Calibri" pitchFamily="34" charset="0"/>
            </a:endParaRPr>
          </a:p>
          <a:p>
            <a:pPr>
              <a:spcAft>
                <a:spcPts val="1000"/>
              </a:spcAft>
              <a:defRPr/>
            </a:pPr>
            <a:endParaRPr lang="pt-BR" sz="2400" dirty="0">
              <a:ea typeface="Calibri" pitchFamily="34" charset="0"/>
              <a:cs typeface="Calibri" pitchFamily="34" charset="0"/>
            </a:endParaRPr>
          </a:p>
        </p:txBody>
      </p:sp>
      <p:sp>
        <p:nvSpPr>
          <p:cNvPr id="36868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r>
              <a:rPr lang="es-ES" altLang="es-ES" smtClean="0">
                <a:ea typeface="ＭＳ Ｐゴシック" pitchFamily="34" charset="-128"/>
              </a:rPr>
              <a:t>Referencias (I)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idx="1"/>
          </p:nvPr>
        </p:nvSpPr>
        <p:spPr>
          <a:xfrm>
            <a:off x="446088" y="1379538"/>
            <a:ext cx="8229600" cy="4929187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  <a:buClr>
                <a:srgbClr val="42557F"/>
              </a:buClr>
            </a:pPr>
            <a:r>
              <a:rPr lang="es-ES" altLang="es-ES" sz="2400" smtClean="0">
                <a:latin typeface="Arial" charset="0"/>
                <a:ea typeface="ＭＳ Ｐゴシック" pitchFamily="34" charset="-128"/>
                <a:cs typeface="Arial" charset="0"/>
              </a:rPr>
              <a:t>HTML and CSS tutorials (en inglés): </a:t>
            </a:r>
            <a:r>
              <a:rPr lang="es-ES" altLang="es-ES" sz="2400" smtClean="0">
                <a:latin typeface="Arial" charset="0"/>
                <a:ea typeface="ＭＳ Ｐゴシック" pitchFamily="34" charset="-128"/>
                <a:cs typeface="Arial" charset="0"/>
                <a:hlinkClick r:id="rId3"/>
              </a:rPr>
              <a:t>http://www.w3.org/2002/03/tutorials#webdesign_htmlcss</a:t>
            </a:r>
            <a:r>
              <a:rPr lang="es-ES" altLang="es-ES" sz="2400" smtClean="0">
                <a:latin typeface="Arial" charset="0"/>
                <a:ea typeface="ＭＳ Ｐゴシック" pitchFamily="34" charset="-128"/>
                <a:cs typeface="Arial" charset="0"/>
              </a:rPr>
              <a:t>  </a:t>
            </a:r>
          </a:p>
          <a:p>
            <a:pPr>
              <a:spcBef>
                <a:spcPct val="0"/>
              </a:spcBef>
              <a:spcAft>
                <a:spcPts val="1200"/>
              </a:spcAft>
              <a:buClr>
                <a:srgbClr val="42557F"/>
              </a:buClr>
            </a:pPr>
            <a:r>
              <a:rPr lang="es-ES" altLang="es-ES" sz="2400" smtClean="0">
                <a:latin typeface="Arial" charset="0"/>
                <a:ea typeface="ＭＳ Ｐゴシック" pitchFamily="34" charset="-128"/>
                <a:cs typeface="Arial" charset="0"/>
              </a:rPr>
              <a:t>HTML &amp; CSS (en inglés): </a:t>
            </a:r>
            <a:r>
              <a:rPr lang="es-ES" altLang="es-ES" sz="2400" smtClean="0">
                <a:latin typeface="Arial" charset="0"/>
                <a:ea typeface="ＭＳ Ｐゴシック" pitchFamily="34" charset="-128"/>
                <a:cs typeface="Arial" charset="0"/>
                <a:hlinkClick r:id="rId4"/>
              </a:rPr>
              <a:t>http://www.w3.org/standards/webdesign/htmlcss</a:t>
            </a:r>
            <a:endParaRPr lang="es-ES" altLang="es-ES" sz="24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spcBef>
                <a:spcPct val="0"/>
              </a:spcBef>
              <a:spcAft>
                <a:spcPts val="1200"/>
              </a:spcAft>
              <a:buClr>
                <a:srgbClr val="42557F"/>
              </a:buClr>
            </a:pPr>
            <a:r>
              <a:rPr lang="es-ES" altLang="es-ES" sz="2400" smtClean="0">
                <a:latin typeface="Arial" charset="0"/>
                <a:ea typeface="ＭＳ Ｐゴシック" pitchFamily="34" charset="-128"/>
                <a:cs typeface="Arial" charset="0"/>
              </a:rPr>
              <a:t>HTML 4.01: </a:t>
            </a:r>
            <a:r>
              <a:rPr lang="es-ES" altLang="es-ES" sz="2400" smtClean="0">
                <a:latin typeface="Arial" charset="0"/>
                <a:ea typeface="ＭＳ Ｐゴシック" pitchFamily="34" charset="-128"/>
                <a:cs typeface="Arial" charset="0"/>
                <a:hlinkClick r:id="rId5"/>
              </a:rPr>
              <a:t>http://html.conclase.net/w3c/html401-es/cover.html</a:t>
            </a:r>
            <a:r>
              <a:rPr lang="es-ES" altLang="es-ES" sz="240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</a:p>
          <a:p>
            <a:pPr>
              <a:spcBef>
                <a:spcPct val="0"/>
              </a:spcBef>
              <a:spcAft>
                <a:spcPts val="1200"/>
              </a:spcAft>
              <a:buClr>
                <a:srgbClr val="42557F"/>
              </a:buClr>
            </a:pPr>
            <a:r>
              <a:rPr lang="es-ES" altLang="es-ES" sz="2400" smtClean="0">
                <a:latin typeface="Arial" charset="0"/>
                <a:ea typeface="ＭＳ Ｐゴシック" pitchFamily="34" charset="-128"/>
                <a:cs typeface="Arial" charset="0"/>
              </a:rPr>
              <a:t>HTML 5.0 (en inglés): </a:t>
            </a:r>
            <a:r>
              <a:rPr lang="es-ES" altLang="es-ES" sz="2400" smtClean="0">
                <a:latin typeface="Arial" charset="0"/>
                <a:ea typeface="ＭＳ Ｐゴシック" pitchFamily="34" charset="-128"/>
                <a:cs typeface="Arial" charset="0"/>
                <a:hlinkClick r:id="rId6"/>
              </a:rPr>
              <a:t>http://www.w3.org/TR/2014/REC-html5-20141028//</a:t>
            </a:r>
            <a:r>
              <a:rPr lang="es-ES" altLang="es-ES" sz="240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</a:p>
          <a:p>
            <a:pPr>
              <a:spcBef>
                <a:spcPct val="0"/>
              </a:spcBef>
              <a:spcAft>
                <a:spcPts val="1200"/>
              </a:spcAft>
              <a:buClr>
                <a:srgbClr val="42557F"/>
              </a:buClr>
            </a:pPr>
            <a:r>
              <a:rPr lang="es-ES" altLang="es-ES" sz="2400" smtClean="0">
                <a:latin typeface="Arial" charset="0"/>
                <a:ea typeface="ＭＳ Ｐゴシック" pitchFamily="34" charset="-128"/>
                <a:cs typeface="Arial" charset="0"/>
              </a:rPr>
              <a:t>Guía de Referencia rápida de XHTML: </a:t>
            </a:r>
            <a:r>
              <a:rPr lang="es-ES" altLang="es-ES" sz="2400" smtClean="0">
                <a:latin typeface="Arial" charset="0"/>
                <a:ea typeface="ＭＳ Ｐゴシック" pitchFamily="34" charset="-128"/>
                <a:cs typeface="Arial" charset="0"/>
                <a:hlinkClick r:id="rId7"/>
              </a:rPr>
              <a:t>http://www.w3c.es/Divulgacion/GuiasReferencia/XHTML1</a:t>
            </a:r>
            <a:r>
              <a:rPr lang="es-ES" altLang="es-ES" sz="2300" smtClean="0">
                <a:latin typeface="Arial" charset="0"/>
                <a:ea typeface="ＭＳ Ｐゴシック" pitchFamily="34" charset="-128"/>
                <a:cs typeface="Arial" charset="0"/>
                <a:hlinkClick r:id="rId7"/>
              </a:rPr>
              <a:t>/</a:t>
            </a:r>
            <a:r>
              <a:rPr lang="es-ES" altLang="es-ES" sz="230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</a:p>
          <a:p>
            <a:pPr>
              <a:spcBef>
                <a:spcPct val="0"/>
              </a:spcBef>
              <a:buClr>
                <a:srgbClr val="42557F"/>
              </a:buClr>
            </a:pPr>
            <a:endParaRPr lang="es-ES" altLang="es-ES" sz="24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spcBef>
                <a:spcPct val="0"/>
              </a:spcBef>
              <a:buClr>
                <a:srgbClr val="42557F"/>
              </a:buClr>
              <a:buFont typeface="Wingdings" pitchFamily="2" charset="2"/>
              <a:buNone/>
            </a:pPr>
            <a:endParaRPr lang="es-ES" altLang="es-ES" sz="24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>
              <a:spcBef>
                <a:spcPct val="0"/>
              </a:spcBef>
              <a:buClr>
                <a:srgbClr val="6E84B4"/>
              </a:buClr>
              <a:buFont typeface="Wingdings" pitchFamily="2" charset="2"/>
              <a:buNone/>
            </a:pPr>
            <a:endParaRPr lang="es-ES" altLang="es-E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>
              <a:spcBef>
                <a:spcPct val="0"/>
              </a:spcBef>
              <a:buClr>
                <a:srgbClr val="6E84B4"/>
              </a:buClr>
              <a:buFont typeface="Wingdings" pitchFamily="2" charset="2"/>
              <a:buNone/>
            </a:pPr>
            <a:endParaRPr lang="es-ES" altLang="es-ES" sz="1800" b="1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buClr>
                <a:srgbClr val="42557F"/>
              </a:buClr>
              <a:buFont typeface="Wingdings" pitchFamily="2" charset="2"/>
              <a:buNone/>
            </a:pPr>
            <a:endParaRPr lang="es-ES" altLang="es-E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buClr>
                <a:srgbClr val="42557F"/>
              </a:buClr>
              <a:buFont typeface="Wingdings" pitchFamily="2" charset="2"/>
              <a:buNone/>
            </a:pPr>
            <a:endParaRPr lang="es-ES" altLang="es-E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buClr>
                <a:srgbClr val="42557F"/>
              </a:buClr>
              <a:buFont typeface="Wingdings" pitchFamily="2" charset="2"/>
              <a:buNone/>
            </a:pPr>
            <a:endParaRPr lang="es-ES" altLang="es-ES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7892" name="Marcador de pie de página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200" smtClean="0">
                <a:solidFill>
                  <a:srgbClr val="595959"/>
                </a:solidFill>
                <a:latin typeface="Calibri" pitchFamily="34" charset="0"/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200" smtClean="0">
                <a:solidFill>
                  <a:srgbClr val="595959"/>
                </a:solidFill>
                <a:latin typeface="Calibri" pitchFamily="34" charset="0"/>
              </a:rPr>
              <a:t>Lourdes Moreno y Paloma Martínez, Grupo Labda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r>
              <a:rPr lang="es-ES" altLang="es-ES" smtClean="0">
                <a:latin typeface="Arial" charset="0"/>
                <a:ea typeface="ＭＳ Ｐゴシック" pitchFamily="34" charset="-128"/>
                <a:cs typeface="Arial" charset="0"/>
              </a:rPr>
              <a:t>Referencias (II)</a:t>
            </a:r>
          </a:p>
        </p:txBody>
      </p:sp>
      <p:sp>
        <p:nvSpPr>
          <p:cNvPr id="38915" name="Rectangle 2"/>
          <p:cNvSpPr>
            <a:spLocks noGrp="1" noChangeArrowheads="1"/>
          </p:cNvSpPr>
          <p:nvPr>
            <p:ph idx="1"/>
          </p:nvPr>
        </p:nvSpPr>
        <p:spPr>
          <a:xfrm>
            <a:off x="446088" y="1379538"/>
            <a:ext cx="8229600" cy="4929187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1200"/>
              </a:spcAft>
              <a:buClr>
                <a:srgbClr val="42557F"/>
              </a:buClr>
            </a:pPr>
            <a:r>
              <a:rPr lang="es-ES" altLang="es-ES" sz="2400" smtClean="0">
                <a:latin typeface="Arial" charset="0"/>
                <a:ea typeface="ＭＳ Ｐゴシック" pitchFamily="34" charset="-128"/>
                <a:cs typeface="Arial" charset="0"/>
              </a:rPr>
              <a:t>CSS2 (en inglés): </a:t>
            </a:r>
            <a:r>
              <a:rPr lang="es-ES" altLang="es-ES" sz="2400" smtClean="0">
                <a:latin typeface="Arial" charset="0"/>
                <a:ea typeface="ＭＳ Ｐゴシック" pitchFamily="34" charset="-128"/>
                <a:cs typeface="Arial" charset="0"/>
                <a:hlinkClick r:id="rId3"/>
              </a:rPr>
              <a:t>http://www.w3.org/TR/CSS2/</a:t>
            </a:r>
            <a:r>
              <a:rPr lang="es-ES" altLang="es-ES" sz="240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</a:p>
          <a:p>
            <a:pPr>
              <a:spcBef>
                <a:spcPct val="0"/>
              </a:spcBef>
              <a:spcAft>
                <a:spcPts val="1200"/>
              </a:spcAft>
              <a:buClr>
                <a:srgbClr val="42557F"/>
              </a:buClr>
            </a:pPr>
            <a:r>
              <a:rPr lang="es-ES" altLang="es-ES" sz="2400" smtClean="0">
                <a:latin typeface="Arial" charset="0"/>
                <a:ea typeface="ＭＳ Ｐゴシック" pitchFamily="34" charset="-128"/>
                <a:cs typeface="Arial" charset="0"/>
              </a:rPr>
              <a:t>Guía de referencia rápida de CSS2.1: </a:t>
            </a:r>
            <a:r>
              <a:rPr lang="es-ES" altLang="es-ES" sz="2400" smtClean="0">
                <a:latin typeface="Arial" charset="0"/>
                <a:ea typeface="ＭＳ Ｐゴシック" pitchFamily="34" charset="-128"/>
                <a:cs typeface="Arial" charset="0"/>
                <a:hlinkClick r:id="rId4"/>
              </a:rPr>
              <a:t>http://www.w3c.es/Divulgacion/GuiasReferencia/CSS21/</a:t>
            </a:r>
            <a:r>
              <a:rPr lang="es-ES" altLang="es-ES" sz="240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</a:p>
          <a:p>
            <a:pPr>
              <a:spcBef>
                <a:spcPct val="0"/>
              </a:spcBef>
              <a:spcAft>
                <a:spcPts val="1200"/>
              </a:spcAft>
              <a:buClr>
                <a:srgbClr val="42557F"/>
              </a:buClr>
            </a:pPr>
            <a:r>
              <a:rPr lang="es-ES" altLang="es-ES" sz="2400" smtClean="0">
                <a:latin typeface="Arial" charset="0"/>
                <a:ea typeface="ＭＳ Ｐゴシック" pitchFamily="34" charset="-128"/>
                <a:cs typeface="Arial" charset="0"/>
              </a:rPr>
              <a:t>Varias guías de desarrollo (HTML, CSS, etc.) (en inglés): </a:t>
            </a:r>
            <a:r>
              <a:rPr lang="es-ES" altLang="es-ES" sz="2400" smtClean="0">
                <a:latin typeface="Arial" charset="0"/>
                <a:ea typeface="ＭＳ Ｐゴシック" pitchFamily="34" charset="-128"/>
                <a:cs typeface="Arial" charset="0"/>
                <a:hlinkClick r:id="rId5"/>
              </a:rPr>
              <a:t>http://www.w3schools.com/</a:t>
            </a:r>
            <a:r>
              <a:rPr lang="es-ES" altLang="es-ES" sz="240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</a:p>
          <a:p>
            <a:pPr>
              <a:spcBef>
                <a:spcPct val="0"/>
              </a:spcBef>
              <a:buClr>
                <a:srgbClr val="42557F"/>
              </a:buClr>
            </a:pPr>
            <a:endParaRPr lang="es-ES" altLang="es-ES" sz="24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spcBef>
                <a:spcPct val="0"/>
              </a:spcBef>
              <a:buClr>
                <a:srgbClr val="42557F"/>
              </a:buClr>
              <a:buFont typeface="Wingdings" pitchFamily="2" charset="2"/>
              <a:buNone/>
            </a:pPr>
            <a:endParaRPr lang="es-ES" altLang="es-ES" sz="2400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>
              <a:spcBef>
                <a:spcPct val="0"/>
              </a:spcBef>
              <a:buClr>
                <a:srgbClr val="6E84B4"/>
              </a:buClr>
              <a:buFont typeface="Wingdings" pitchFamily="2" charset="2"/>
              <a:buNone/>
            </a:pPr>
            <a:endParaRPr lang="es-ES" altLang="es-E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 lvl="1">
              <a:spcBef>
                <a:spcPct val="0"/>
              </a:spcBef>
              <a:buClr>
                <a:srgbClr val="6E84B4"/>
              </a:buClr>
              <a:buFont typeface="Wingdings" pitchFamily="2" charset="2"/>
              <a:buNone/>
            </a:pPr>
            <a:endParaRPr lang="es-ES" altLang="es-ES" sz="1800" b="1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buClr>
                <a:srgbClr val="42557F"/>
              </a:buClr>
              <a:buFont typeface="Wingdings" pitchFamily="2" charset="2"/>
              <a:buNone/>
            </a:pPr>
            <a:endParaRPr lang="es-ES" altLang="es-E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buClr>
                <a:srgbClr val="42557F"/>
              </a:buClr>
              <a:buFont typeface="Wingdings" pitchFamily="2" charset="2"/>
              <a:buNone/>
            </a:pPr>
            <a:endParaRPr lang="es-ES" altLang="es-ES" smtClean="0">
              <a:latin typeface="Arial" charset="0"/>
              <a:ea typeface="ＭＳ Ｐゴシック" pitchFamily="34" charset="-128"/>
              <a:cs typeface="Arial" charset="0"/>
            </a:endParaRPr>
          </a:p>
          <a:p>
            <a:pPr>
              <a:buClr>
                <a:srgbClr val="42557F"/>
              </a:buClr>
              <a:buFont typeface="Wingdings" pitchFamily="2" charset="2"/>
              <a:buNone/>
            </a:pPr>
            <a:endParaRPr lang="es-ES" altLang="es-ES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8916" name="Marcador de pie de página 4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Título"/>
          <p:cNvSpPr>
            <a:spLocks noGrp="1"/>
          </p:cNvSpPr>
          <p:nvPr>
            <p:ph type="ctrTitle"/>
          </p:nvPr>
        </p:nvSpPr>
        <p:spPr>
          <a:xfrm>
            <a:off x="863600" y="1773238"/>
            <a:ext cx="7380288" cy="1419225"/>
          </a:xfrm>
        </p:spPr>
        <p:txBody>
          <a:bodyPr/>
          <a:lstStyle/>
          <a:p>
            <a:r>
              <a:rPr lang="es-ES" altLang="es-ES" sz="2300" smtClean="0">
                <a:ea typeface="ＭＳ Ｐゴシック" pitchFamily="34" charset="-128"/>
              </a:rPr>
              <a:t/>
            </a:r>
            <a:br>
              <a:rPr lang="es-ES" altLang="es-ES" sz="2300" smtClean="0">
                <a:ea typeface="ＭＳ Ｐゴシック" pitchFamily="34" charset="-128"/>
              </a:rPr>
            </a:br>
            <a:r>
              <a:rPr lang="es-ES_tradnl" altLang="es-ES" sz="2600" smtClean="0">
                <a:ea typeface="ＭＳ Ｐゴシック" pitchFamily="34" charset="-128"/>
              </a:rPr>
              <a:t/>
            </a:r>
            <a:br>
              <a:rPr lang="es-ES_tradnl" altLang="es-ES" sz="2600" smtClean="0">
                <a:ea typeface="ＭＳ Ｐゴシック" pitchFamily="34" charset="-128"/>
              </a:rPr>
            </a:br>
            <a:r>
              <a:rPr lang="es-ES_tradnl" altLang="es-ES" sz="2600" smtClean="0">
                <a:ea typeface="ＭＳ Ｐゴシック" pitchFamily="34" charset="-128"/>
              </a:rPr>
              <a:t> </a:t>
            </a:r>
            <a:r>
              <a:rPr lang="es-ES_tradnl" altLang="es-ES" sz="320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Tema 3.1: Principios de diseño web accesibles</a:t>
            </a:r>
            <a:r>
              <a:rPr lang="es-ES" altLang="es-ES" sz="300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es-ES" altLang="es-ES" sz="300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s-ES" altLang="es-ES" sz="300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/>
            </a:r>
            <a:br>
              <a:rPr lang="es-ES" altLang="es-ES" sz="300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</a:br>
            <a:endParaRPr lang="es-ES" altLang="es-ES" sz="3000" smtClean="0">
              <a:solidFill>
                <a:schemeClr val="tx1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9939" name="2 Subtítulo"/>
          <p:cNvSpPr>
            <a:spLocks noGrp="1"/>
          </p:cNvSpPr>
          <p:nvPr>
            <p:ph type="subTitle" idx="1"/>
          </p:nvPr>
        </p:nvSpPr>
        <p:spPr>
          <a:xfrm>
            <a:off x="1187450" y="3101975"/>
            <a:ext cx="6584950" cy="13350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s-ES" altLang="es-ES" sz="1500" smtClean="0">
              <a:solidFill>
                <a:srgbClr val="EFF1F7"/>
              </a:solidFill>
              <a:latin typeface="Arial" charset="0"/>
              <a:ea typeface="ＭＳ Ｐゴシック" pitchFamily="34" charset="-128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s-ES" altLang="es-ES" sz="260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Lourdes Moreno, Paloma Martínez 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s-ES" sz="260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Universidad Carlos III de Madrid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s-ES" sz="2600" smtClean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{lmoreno,pmf}@inf.uc3m.es </a:t>
            </a:r>
          </a:p>
        </p:txBody>
      </p:sp>
      <p:sp>
        <p:nvSpPr>
          <p:cNvPr id="39940" name="3 Subtítulo"/>
          <p:cNvSpPr txBox="1">
            <a:spLocks/>
          </p:cNvSpPr>
          <p:nvPr/>
        </p:nvSpPr>
        <p:spPr bwMode="auto">
          <a:xfrm>
            <a:off x="468313" y="5113338"/>
            <a:ext cx="8351837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800"/>
              <a:t>Asignatura Humanidades:</a:t>
            </a:r>
            <a:endParaRPr lang="es-ES_tradnl" altLang="ja-JP" sz="1800">
              <a:solidFill>
                <a:srgbClr val="000090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s-ES" sz="1800"/>
              <a:t>“</a:t>
            </a:r>
            <a:r>
              <a:rPr lang="es-ES" altLang="ja-JP" sz="1800"/>
              <a:t>Evitando la barreras de accesibilidad en la Sociedad de la Información</a:t>
            </a:r>
            <a:r>
              <a:rPr lang="ja-JP" altLang="es-ES" sz="1800"/>
              <a:t>”</a:t>
            </a:r>
            <a:endParaRPr lang="es-ES_tradnl" altLang="ja-JP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_tradnl" altLang="ja-JP" sz="2200">
              <a:solidFill>
                <a:srgbClr val="00009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ES" sz="1800"/>
              <a:t>OpenCourseWare de la Universidad Carlos III de Madrid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ES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/>
          <a:lstStyle/>
          <a:p>
            <a:pPr eaLnBrk="1" hangingPunct="1"/>
            <a:r>
              <a:rPr lang="es-ES" altLang="es-ES" dirty="0">
                <a:latin typeface="Arial" charset="0"/>
                <a:ea typeface="ＭＳ Ｐゴシック" pitchFamily="34" charset="-128"/>
                <a:cs typeface="Arial" charset="0"/>
              </a:rPr>
              <a:t>Accesibilidad web</a:t>
            </a:r>
            <a:endParaRPr lang="es-ES_tradnl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9219" name="Marcador de contenido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000"/>
              </a:spcAft>
              <a:buClr>
                <a:srgbClr val="42557F"/>
              </a:buClr>
            </a:pPr>
            <a:r>
              <a:rPr lang="es-ES" altLang="es-ES" sz="2000" dirty="0">
                <a:latin typeface="Arial" charset="0"/>
                <a:ea typeface="ＭＳ Ｐゴシック" pitchFamily="34" charset="-128"/>
                <a:cs typeface="Arial" charset="0"/>
              </a:rPr>
              <a:t>Una Web es accesible cuando cualquier usuario pueda acceder a la web independiente de sus características de acceso y contextos de uso.</a:t>
            </a:r>
          </a:p>
          <a:p>
            <a:pPr>
              <a:lnSpc>
                <a:spcPct val="90000"/>
              </a:lnSpc>
              <a:spcAft>
                <a:spcPts val="1000"/>
              </a:spcAft>
              <a:buClr>
                <a:srgbClr val="42557F"/>
              </a:buClr>
            </a:pPr>
            <a:r>
              <a:rPr lang="es-ES" altLang="es-ES" sz="2000" dirty="0">
                <a:latin typeface="Arial" charset="0"/>
                <a:ea typeface="ＭＳ Ｐゴシック" pitchFamily="34" charset="-128"/>
                <a:cs typeface="Arial" charset="0"/>
              </a:rPr>
              <a:t>Nos encontramos con grupos de usuarios que se encuentran con barreras de accesibilidad y no pueden acceder a la Web. A estas personas se les priva del derecho de poder ejercer su ciudadanía.</a:t>
            </a:r>
          </a:p>
          <a:p>
            <a:pPr>
              <a:lnSpc>
                <a:spcPct val="90000"/>
              </a:lnSpc>
              <a:spcAft>
                <a:spcPts val="1000"/>
              </a:spcAft>
              <a:buClr>
                <a:srgbClr val="42557F"/>
              </a:buClr>
            </a:pPr>
            <a:r>
              <a:rPr lang="es-ES" altLang="es-ES" sz="2000" dirty="0">
                <a:latin typeface="Arial" charset="0"/>
                <a:ea typeface="ＭＳ Ｐゴシック" pitchFamily="34" charset="-128"/>
                <a:cs typeface="Arial" charset="0"/>
              </a:rPr>
              <a:t>La otra cara del progreso: la tecnología debería ser una herramienta integradora de muchas personas en la sociedad, y no lo contrario.</a:t>
            </a:r>
          </a:p>
          <a:p>
            <a:pPr>
              <a:lnSpc>
                <a:spcPct val="90000"/>
              </a:lnSpc>
              <a:spcAft>
                <a:spcPts val="1000"/>
              </a:spcAft>
              <a:buClr>
                <a:srgbClr val="42557F"/>
              </a:buClr>
            </a:pPr>
            <a:r>
              <a:rPr lang="es-ES" altLang="es-ES" sz="2000" dirty="0">
                <a:latin typeface="Arial" charset="0"/>
                <a:ea typeface="ＭＳ Ｐゴシック" pitchFamily="34" charset="-128"/>
                <a:cs typeface="Arial" charset="0"/>
              </a:rPr>
              <a:t>Grupos de usuarios afectados:</a:t>
            </a:r>
          </a:p>
          <a:p>
            <a:pPr lvl="1">
              <a:lnSpc>
                <a:spcPct val="90000"/>
              </a:lnSpc>
              <a:spcAft>
                <a:spcPts val="1000"/>
              </a:spcAft>
              <a:buClr>
                <a:schemeClr val="accent2"/>
              </a:buClr>
            </a:pPr>
            <a:r>
              <a:rPr lang="es-ES" altLang="es-ES" sz="1800" dirty="0">
                <a:latin typeface="Arial" charset="0"/>
                <a:ea typeface="ＭＳ Ｐゴシック" pitchFamily="34" charset="-128"/>
                <a:cs typeface="Arial" charset="0"/>
              </a:rPr>
              <a:t>Directamente: Personas con discapacidad</a:t>
            </a:r>
          </a:p>
          <a:p>
            <a:pPr lvl="1">
              <a:lnSpc>
                <a:spcPct val="90000"/>
              </a:lnSpc>
              <a:spcAft>
                <a:spcPts val="1000"/>
              </a:spcAft>
              <a:buClr>
                <a:schemeClr val="accent2"/>
              </a:buClr>
            </a:pPr>
            <a:r>
              <a:rPr lang="es-ES" altLang="es-ES" sz="1800" dirty="0">
                <a:latin typeface="Arial" charset="0"/>
                <a:ea typeface="ＭＳ Ｐゴシック" pitchFamily="34" charset="-128"/>
                <a:cs typeface="Arial" charset="0"/>
              </a:rPr>
              <a:t>Todos, Diversidad Funcional</a:t>
            </a:r>
          </a:p>
          <a:p>
            <a:pPr lvl="1">
              <a:lnSpc>
                <a:spcPct val="90000"/>
              </a:lnSpc>
              <a:spcAft>
                <a:spcPts val="1000"/>
              </a:spcAft>
              <a:buClr>
                <a:schemeClr val="accent2"/>
              </a:buClr>
            </a:pPr>
            <a:r>
              <a:rPr lang="es-ES" altLang="es-ES" sz="1800" dirty="0">
                <a:latin typeface="Arial" charset="0"/>
                <a:ea typeface="ＭＳ Ｐゴシック" pitchFamily="34" charset="-128"/>
                <a:cs typeface="Arial" charset="0"/>
              </a:rPr>
              <a:t>Crece!! Discapacidad por envejecimiento</a:t>
            </a:r>
          </a:p>
        </p:txBody>
      </p:sp>
      <p:pic>
        <p:nvPicPr>
          <p:cNvPr id="5" name="Imagen 5" descr="ilustración de pantalla de ordenador con símbolo de la discapacida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077072"/>
            <a:ext cx="2160240" cy="2205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  <p:extLst>
      <p:ext uri="{BB962C8B-B14F-4D97-AF65-F5344CB8AC3E}">
        <p14:creationId xmlns:p14="http://schemas.microsoft.com/office/powerpoint/2010/main" val="411687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229600" cy="857250"/>
          </a:xfrm>
        </p:spPr>
        <p:txBody>
          <a:bodyPr/>
          <a:lstStyle/>
          <a:p>
            <a:pPr eaLnBrk="1" hangingPunct="1"/>
            <a:r>
              <a:rPr lang="es-ES" altLang="es-ES" dirty="0">
                <a:latin typeface="Arial" charset="0"/>
                <a:ea typeface="ＭＳ Ｐゴシック" pitchFamily="34" charset="-128"/>
                <a:cs typeface="Arial" charset="0"/>
              </a:rPr>
              <a:t>Accesibilidad Web</a:t>
            </a:r>
            <a:br>
              <a:rPr lang="es-ES" altLang="es-ES" dirty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s-ES" altLang="es-ES" dirty="0">
                <a:latin typeface="Arial" charset="0"/>
                <a:ea typeface="ＭＳ Ｐゴシック" pitchFamily="34" charset="-128"/>
                <a:cs typeface="Arial" charset="0"/>
              </a:rPr>
              <a:t>Beneficios de ser accesible</a:t>
            </a:r>
            <a:endParaRPr lang="es-ES_tradnl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9219" name="Marcador de contenido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000"/>
              </a:spcAft>
              <a:buClr>
                <a:srgbClr val="42557F"/>
              </a:buClr>
            </a:pPr>
            <a:r>
              <a:rPr lang="es-ES" altLang="es-ES" dirty="0">
                <a:latin typeface="Arial" charset="0"/>
                <a:ea typeface="ＭＳ Ｐゴシック" pitchFamily="34" charset="-128"/>
                <a:cs typeface="Arial" charset="0"/>
              </a:rPr>
              <a:t>Mejora la indexación y localización del sitio por buscadores. Participación en la Web semántica.</a:t>
            </a:r>
          </a:p>
          <a:p>
            <a:pPr>
              <a:lnSpc>
                <a:spcPct val="90000"/>
              </a:lnSpc>
              <a:spcAft>
                <a:spcPts val="1000"/>
              </a:spcAft>
              <a:buClr>
                <a:srgbClr val="42557F"/>
              </a:buClr>
            </a:pPr>
            <a:r>
              <a:rPr lang="es-ES" altLang="es-ES" dirty="0">
                <a:latin typeface="Arial" charset="0"/>
                <a:ea typeface="ＭＳ Ｐゴシック" pitchFamily="34" charset="-128"/>
                <a:cs typeface="Arial" charset="0"/>
              </a:rPr>
              <a:t>Reducción del mantenimiento (consistencia).</a:t>
            </a:r>
          </a:p>
          <a:p>
            <a:pPr>
              <a:lnSpc>
                <a:spcPct val="90000"/>
              </a:lnSpc>
              <a:spcAft>
                <a:spcPts val="1000"/>
              </a:spcAft>
              <a:buClr>
                <a:srgbClr val="42557F"/>
              </a:buClr>
            </a:pPr>
            <a:r>
              <a:rPr lang="es-ES" altLang="es-ES" dirty="0">
                <a:latin typeface="Arial" charset="0"/>
                <a:ea typeface="ＭＳ Ｐゴシック" pitchFamily="34" charset="-128"/>
                <a:cs typeface="Arial" charset="0"/>
              </a:rPr>
              <a:t>Escalabilidad, crecimiento: nuevas líneas de negocio.</a:t>
            </a:r>
          </a:p>
          <a:p>
            <a:pPr>
              <a:lnSpc>
                <a:spcPct val="90000"/>
              </a:lnSpc>
              <a:spcAft>
                <a:spcPts val="1000"/>
              </a:spcAft>
              <a:buClr>
                <a:srgbClr val="42557F"/>
              </a:buClr>
            </a:pPr>
            <a:r>
              <a:rPr lang="es-ES" altLang="es-ES" dirty="0">
                <a:latin typeface="Arial" charset="0"/>
                <a:ea typeface="ＭＳ Ｐゴシック" pitchFamily="34" charset="-128"/>
                <a:cs typeface="Arial" charset="0"/>
              </a:rPr>
              <a:t>Movilidad: móviles, PDA, TV.</a:t>
            </a:r>
          </a:p>
          <a:p>
            <a:pPr>
              <a:lnSpc>
                <a:spcPct val="90000"/>
              </a:lnSpc>
              <a:spcAft>
                <a:spcPts val="1000"/>
              </a:spcAft>
              <a:buClr>
                <a:srgbClr val="42557F"/>
              </a:buClr>
            </a:pPr>
            <a:r>
              <a:rPr lang="es-ES" altLang="es-ES" dirty="0">
                <a:latin typeface="Arial" charset="0"/>
                <a:ea typeface="ＭＳ Ｐゴシック" pitchFamily="34" charset="-128"/>
                <a:cs typeface="Arial" charset="0"/>
              </a:rPr>
              <a:t>El numero de clientes que te dejas al no hacer las webs </a:t>
            </a:r>
            <a:r>
              <a:rPr lang="es-ES" altLang="es-ES" dirty="0" err="1">
                <a:latin typeface="Arial" charset="0"/>
                <a:ea typeface="ＭＳ Ｐゴシック" pitchFamily="34" charset="-128"/>
                <a:cs typeface="Arial" charset="0"/>
              </a:rPr>
              <a:t>accesbiles</a:t>
            </a:r>
            <a:r>
              <a:rPr lang="es-ES" altLang="es-ES" dirty="0">
                <a:latin typeface="Arial" charset="0"/>
                <a:ea typeface="ＭＳ Ｐゴシック" pitchFamily="34" charset="-128"/>
                <a:cs typeface="Arial" charset="0"/>
              </a:rPr>
              <a:t> es considerable.</a:t>
            </a:r>
          </a:p>
        </p:txBody>
      </p:sp>
      <p:sp>
        <p:nvSpPr>
          <p:cNvPr id="9220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  <p:extLst>
      <p:ext uri="{BB962C8B-B14F-4D97-AF65-F5344CB8AC3E}">
        <p14:creationId xmlns:p14="http://schemas.microsoft.com/office/powerpoint/2010/main" val="359387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229600" cy="857250"/>
          </a:xfrm>
        </p:spPr>
        <p:txBody>
          <a:bodyPr/>
          <a:lstStyle/>
          <a:p>
            <a:pPr eaLnBrk="1" hangingPunct="1"/>
            <a:r>
              <a:rPr lang="es-ES" altLang="es-ES" dirty="0">
                <a:latin typeface="Arial" charset="0"/>
                <a:ea typeface="ＭＳ Ｐゴシック" pitchFamily="34" charset="-128"/>
                <a:cs typeface="Arial" charset="0"/>
              </a:rPr>
              <a:t>Principios de Diseño Web</a:t>
            </a:r>
            <a:endParaRPr lang="es-ES_tradnl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9219" name="Marcador de contenido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000"/>
              </a:spcAft>
              <a:buClr>
                <a:srgbClr val="42557F"/>
              </a:buClr>
            </a:pPr>
            <a:r>
              <a:rPr lang="es-ES" altLang="es-ES" dirty="0">
                <a:latin typeface="Arial" charset="0"/>
                <a:ea typeface="ＭＳ Ｐゴシック" pitchFamily="34" charset="-128"/>
                <a:cs typeface="Arial" charset="0"/>
              </a:rPr>
              <a:t>Separación de contenido, presentación y estructura</a:t>
            </a:r>
            <a:r>
              <a:rPr lang="es-ES" altLang="es-ES" dirty="0" smtClean="0">
                <a:latin typeface="Arial" charset="0"/>
                <a:ea typeface="ＭＳ Ｐゴシック" pitchFamily="34" charset="-128"/>
                <a:cs typeface="Arial" charset="0"/>
              </a:rPr>
              <a:t>.</a:t>
            </a:r>
          </a:p>
          <a:p>
            <a:pPr>
              <a:lnSpc>
                <a:spcPct val="90000"/>
              </a:lnSpc>
              <a:spcAft>
                <a:spcPts val="1000"/>
              </a:spcAft>
              <a:buClr>
                <a:srgbClr val="42557F"/>
              </a:buClr>
            </a:pPr>
            <a:endParaRPr lang="es-ES" altLang="es-ES" dirty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pic>
        <p:nvPicPr>
          <p:cNvPr id="5" name="Picture 2" descr="Esque que muestra la separación entre contenido, presentacion y estructura en una página web. Descripción detalla en las notas de esta diapositiva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25" y="2204864"/>
            <a:ext cx="4064000" cy="396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  <p:extLst>
      <p:ext uri="{BB962C8B-B14F-4D97-AF65-F5344CB8AC3E}">
        <p14:creationId xmlns:p14="http://schemas.microsoft.com/office/powerpoint/2010/main" val="96259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229600" cy="857250"/>
          </a:xfrm>
        </p:spPr>
        <p:txBody>
          <a:bodyPr/>
          <a:lstStyle/>
          <a:p>
            <a:pPr eaLnBrk="1" hangingPunct="1"/>
            <a:r>
              <a:rPr lang="es-ES" altLang="es-ES" sz="2900" dirty="0">
                <a:latin typeface="Arial" charset="0"/>
                <a:ea typeface="ＭＳ Ｐゴシック" pitchFamily="34" charset="-128"/>
                <a:cs typeface="Arial" charset="0"/>
              </a:rPr>
              <a:t>Principios de Diseño Web  Accesible. Diseño Centrado en el Usuario. Diseño Inclusivo</a:t>
            </a:r>
            <a:endParaRPr lang="es-ES_tradnl" altLang="es-ES" sz="29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9219" name="Marcador de contenido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000"/>
              </a:spcAft>
              <a:buClr>
                <a:srgbClr val="42557F"/>
              </a:buClr>
            </a:pPr>
            <a:r>
              <a:rPr lang="es-ES" altLang="es-ES" dirty="0">
                <a:latin typeface="Arial" charset="0"/>
                <a:ea typeface="ＭＳ Ｐゴシック" pitchFamily="34" charset="-128"/>
                <a:cs typeface="Arial" charset="0"/>
              </a:rPr>
              <a:t>Contar con la participación del usuario en el proceso de diseño: Diseño y Evaluación.</a:t>
            </a:r>
          </a:p>
          <a:p>
            <a:pPr>
              <a:lnSpc>
                <a:spcPct val="90000"/>
              </a:lnSpc>
              <a:spcAft>
                <a:spcPts val="1000"/>
              </a:spcAft>
              <a:buClr>
                <a:srgbClr val="42557F"/>
              </a:buClr>
            </a:pPr>
            <a:r>
              <a:rPr lang="es-ES" altLang="es-ES" dirty="0">
                <a:latin typeface="Arial" charset="0"/>
                <a:ea typeface="ＭＳ Ｐゴシック" pitchFamily="34" charset="-128"/>
                <a:cs typeface="Arial" charset="0"/>
              </a:rPr>
              <a:t>Utilización de técnicas de usabilidad.</a:t>
            </a:r>
          </a:p>
          <a:p>
            <a:pPr>
              <a:lnSpc>
                <a:spcPct val="90000"/>
              </a:lnSpc>
              <a:spcAft>
                <a:spcPts val="1000"/>
              </a:spcAft>
              <a:buClr>
                <a:srgbClr val="42557F"/>
              </a:buClr>
            </a:pPr>
            <a:r>
              <a:rPr lang="es-ES" altLang="es-ES" dirty="0">
                <a:latin typeface="Arial" charset="0"/>
                <a:ea typeface="ＭＳ Ｐゴシック" pitchFamily="34" charset="-128"/>
                <a:cs typeface="Arial" charset="0"/>
              </a:rPr>
              <a:t>Diseño inclusivo: </a:t>
            </a:r>
          </a:p>
          <a:p>
            <a:pPr>
              <a:lnSpc>
                <a:spcPct val="90000"/>
              </a:lnSpc>
              <a:spcAft>
                <a:spcPts val="1000"/>
              </a:spcAft>
              <a:buClr>
                <a:srgbClr val="42557F"/>
              </a:buClr>
            </a:pPr>
            <a:r>
              <a:rPr lang="es-ES" altLang="es-ES" dirty="0">
                <a:latin typeface="Arial" charset="0"/>
                <a:ea typeface="ＭＳ Ｐゴシック" pitchFamily="34" charset="-128"/>
                <a:cs typeface="Arial" charset="0"/>
              </a:rPr>
              <a:t>Todo tipo de usuarios: hay que tener en cuenta que hay usuarios con discapacidad.</a:t>
            </a:r>
          </a:p>
          <a:p>
            <a:pPr>
              <a:lnSpc>
                <a:spcPct val="90000"/>
              </a:lnSpc>
              <a:spcAft>
                <a:spcPts val="1000"/>
              </a:spcAft>
              <a:buClr>
                <a:srgbClr val="42557F"/>
              </a:buClr>
            </a:pPr>
            <a:r>
              <a:rPr lang="es-ES" altLang="es-ES" dirty="0">
                <a:latin typeface="Arial" charset="0"/>
                <a:ea typeface="ＭＳ Ｐゴシック" pitchFamily="34" charset="-128"/>
                <a:cs typeface="Arial" charset="0"/>
              </a:rPr>
              <a:t>Todo tipo de contextos de uso: hay que tener en cuenta la diversidad funcional</a:t>
            </a:r>
          </a:p>
          <a:p>
            <a:pPr>
              <a:lnSpc>
                <a:spcPct val="90000"/>
              </a:lnSpc>
              <a:spcAft>
                <a:spcPts val="1000"/>
              </a:spcAft>
              <a:buClr>
                <a:srgbClr val="42557F"/>
              </a:buClr>
            </a:pPr>
            <a:r>
              <a:rPr lang="es-ES" altLang="es-ES" b="1" dirty="0">
                <a:latin typeface="Arial" charset="0"/>
                <a:ea typeface="ＭＳ Ｐゴシック" pitchFamily="34" charset="-128"/>
                <a:cs typeface="Arial" charset="0"/>
              </a:rPr>
              <a:t>“Diseño para/con todos”</a:t>
            </a:r>
          </a:p>
        </p:txBody>
      </p:sp>
      <p:sp>
        <p:nvSpPr>
          <p:cNvPr id="9220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  <p:extLst>
      <p:ext uri="{BB962C8B-B14F-4D97-AF65-F5344CB8AC3E}">
        <p14:creationId xmlns:p14="http://schemas.microsoft.com/office/powerpoint/2010/main" val="390802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229600" cy="857250"/>
          </a:xfrm>
        </p:spPr>
        <p:txBody>
          <a:bodyPr/>
          <a:lstStyle/>
          <a:p>
            <a:pPr eaLnBrk="1" hangingPunct="1"/>
            <a:r>
              <a:rPr lang="es-ES" altLang="es-ES" dirty="0">
                <a:latin typeface="Arial" charset="0"/>
                <a:ea typeface="ＭＳ Ｐゴシック" pitchFamily="34" charset="-128"/>
                <a:cs typeface="Arial" charset="0"/>
              </a:rPr>
              <a:t>Estándares de la Web</a:t>
            </a:r>
            <a:endParaRPr lang="es-ES_tradnl" altLang="es-E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9219" name="Marcador de contenido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spcAft>
                <a:spcPts val="1000"/>
              </a:spcAft>
              <a:buClr>
                <a:srgbClr val="42557F"/>
              </a:buClr>
            </a:pPr>
            <a:r>
              <a:rPr lang="es-ES" altLang="es-ES" dirty="0">
                <a:latin typeface="Arial" charset="0"/>
                <a:ea typeface="ＭＳ Ｐゴシック" pitchFamily="34" charset="-128"/>
                <a:cs typeface="Arial" charset="0"/>
              </a:rPr>
              <a:t>El W3C desarrolla especificaciones técnicas y directrices a través de un proceso que ha sido diseñado para maximizar el consenso sobre el contenido de un informe técnico. De esta forma se puede asegurar la alta calidad técnica y editorial, así como obtener un mayor apoyo desde el W3C y desde la comunidad en general.</a:t>
            </a:r>
          </a:p>
          <a:p>
            <a:pPr>
              <a:spcAft>
                <a:spcPts val="1000"/>
              </a:spcAft>
              <a:buClr>
                <a:srgbClr val="42557F"/>
              </a:buClr>
            </a:pPr>
            <a:r>
              <a:rPr lang="es-ES" altLang="es-ES" dirty="0">
                <a:latin typeface="Arial" charset="0"/>
                <a:ea typeface="ＭＳ Ｐゴシック" pitchFamily="34" charset="-128"/>
                <a:cs typeface="Arial" charset="0"/>
              </a:rPr>
              <a:t>HTML, (X)HTML, XML, CSS, SMIL, etc.</a:t>
            </a:r>
          </a:p>
        </p:txBody>
      </p:sp>
      <p:pic>
        <p:nvPicPr>
          <p:cNvPr id="5" name="Picture 3" descr="Logotipo de la W3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797152"/>
            <a:ext cx="10668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  <p:extLst>
      <p:ext uri="{BB962C8B-B14F-4D97-AF65-F5344CB8AC3E}">
        <p14:creationId xmlns:p14="http://schemas.microsoft.com/office/powerpoint/2010/main" val="377816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229600" cy="857250"/>
          </a:xfrm>
        </p:spPr>
        <p:txBody>
          <a:bodyPr/>
          <a:lstStyle/>
          <a:p>
            <a:pPr eaLnBrk="1" hangingPunct="1"/>
            <a:r>
              <a:rPr lang="es-ES" altLang="es-ES" dirty="0">
                <a:latin typeface="Arial" charset="0"/>
                <a:ea typeface="ＭＳ Ｐゴシック" pitchFamily="34" charset="-128"/>
                <a:cs typeface="Arial" charset="0"/>
              </a:rPr>
              <a:t>Estándares de la Web. HTML </a:t>
            </a:r>
            <a:r>
              <a:rPr lang="es-ES" altLang="es-ES" sz="2800" dirty="0">
                <a:latin typeface="Arial" charset="0"/>
                <a:ea typeface="ＭＳ Ｐゴシック" pitchFamily="34" charset="-128"/>
                <a:cs typeface="Arial" charset="0"/>
              </a:rPr>
              <a:t>(</a:t>
            </a:r>
            <a:r>
              <a:rPr lang="es-ES" altLang="es-ES" sz="2800" dirty="0" err="1">
                <a:latin typeface="Arial" charset="0"/>
                <a:ea typeface="ＭＳ Ｐゴシック" pitchFamily="34" charset="-128"/>
                <a:cs typeface="Arial" charset="0"/>
              </a:rPr>
              <a:t>HyperText</a:t>
            </a:r>
            <a:r>
              <a:rPr lang="es-ES" altLang="es-ES" sz="2800" dirty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sz="2800" dirty="0" err="1">
                <a:latin typeface="Arial" charset="0"/>
                <a:ea typeface="ＭＳ Ｐゴシック" pitchFamily="34" charset="-128"/>
                <a:cs typeface="Arial" charset="0"/>
              </a:rPr>
              <a:t>Markup</a:t>
            </a:r>
            <a:r>
              <a:rPr lang="es-ES" altLang="es-ES" sz="2800" dirty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sz="2800" dirty="0" err="1">
                <a:latin typeface="Arial" charset="0"/>
                <a:ea typeface="ＭＳ Ｐゴシック" pitchFamily="34" charset="-128"/>
                <a:cs typeface="Arial" charset="0"/>
              </a:rPr>
              <a:t>Language</a:t>
            </a:r>
            <a:r>
              <a:rPr lang="es-ES" altLang="es-ES" sz="2800" dirty="0">
                <a:latin typeface="Arial" charset="0"/>
                <a:ea typeface="ＭＳ Ｐゴシック" pitchFamily="34" charset="-128"/>
                <a:cs typeface="Arial" charset="0"/>
              </a:rPr>
              <a:t>) (I)</a:t>
            </a:r>
            <a:endParaRPr lang="es-ES_tradnl" altLang="es-ES" sz="29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9219" name="Marcador de contenido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29187"/>
          </a:xfrm>
        </p:spPr>
        <p:txBody>
          <a:bodyPr/>
          <a:lstStyle/>
          <a:p>
            <a:pPr>
              <a:spcAft>
                <a:spcPts val="1000"/>
              </a:spcAft>
              <a:buClr>
                <a:srgbClr val="42557F"/>
              </a:buClr>
            </a:pPr>
            <a:r>
              <a:rPr lang="es-ES" altLang="es-ES" sz="2400" dirty="0">
                <a:latin typeface="Arial" charset="0"/>
                <a:ea typeface="ＭＳ Ｐゴシック" pitchFamily="34" charset="-128"/>
                <a:cs typeface="Arial" charset="0"/>
              </a:rPr>
              <a:t>Se basa en especificar en el texto la estructura lógica del contenido (títulos, párrafos de texto normal, enumeraciones, definiciones, citas, etc.) así como los diferentes efectos que se quieren ofrecer (presentación: estética, situación espacial, …).</a:t>
            </a:r>
          </a:p>
          <a:p>
            <a:pPr>
              <a:spcAft>
                <a:spcPts val="1000"/>
              </a:spcAft>
              <a:buClr>
                <a:srgbClr val="42557F"/>
              </a:buClr>
            </a:pPr>
            <a:r>
              <a:rPr lang="es-ES" altLang="es-ES" sz="2400" dirty="0">
                <a:latin typeface="Arial" charset="0"/>
                <a:ea typeface="ＭＳ Ｐゴシック" pitchFamily="34" charset="-128"/>
                <a:cs typeface="Arial" charset="0"/>
              </a:rPr>
              <a:t>La presentación final es interpretada por un agente de usuario (Internet Explorer, Chrome, Firefox, Safari, …)</a:t>
            </a:r>
          </a:p>
          <a:p>
            <a:pPr>
              <a:buClr>
                <a:srgbClr val="42557F"/>
              </a:buClr>
            </a:pPr>
            <a:r>
              <a:rPr lang="es-ES" altLang="es-ES" sz="2400" dirty="0">
                <a:latin typeface="Arial" charset="0"/>
                <a:ea typeface="ＭＳ Ｐゴシック" pitchFamily="34" charset="-128"/>
                <a:cs typeface="Arial" charset="0"/>
              </a:rPr>
              <a:t>Los documentos HTML son ficheros de texto que se pueden crear con cualquier editor de texto. También hay disponibles editores HTML (WYSIWYG [</a:t>
            </a:r>
            <a:r>
              <a:rPr lang="es-ES" altLang="es-ES" sz="2400" dirty="0" err="1">
                <a:latin typeface="Arial" charset="0"/>
                <a:ea typeface="ＭＳ Ｐゴシック" pitchFamily="34" charset="-128"/>
                <a:cs typeface="Arial" charset="0"/>
              </a:rPr>
              <a:t>what</a:t>
            </a:r>
            <a:r>
              <a:rPr lang="es-ES" altLang="es-ES" sz="2400" dirty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sz="2400" dirty="0" err="1">
                <a:latin typeface="Arial" charset="0"/>
                <a:ea typeface="ＭＳ Ｐゴシック" pitchFamily="34" charset="-128"/>
                <a:cs typeface="Arial" charset="0"/>
              </a:rPr>
              <a:t>you</a:t>
            </a:r>
            <a:r>
              <a:rPr lang="es-ES" altLang="es-ES" sz="2400" dirty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sz="2400" dirty="0" err="1">
                <a:latin typeface="Arial" charset="0"/>
                <a:ea typeface="ＭＳ Ｐゴシック" pitchFamily="34" charset="-128"/>
                <a:cs typeface="Arial" charset="0"/>
              </a:rPr>
              <a:t>see</a:t>
            </a:r>
            <a:r>
              <a:rPr lang="es-ES" altLang="es-ES" sz="2400" dirty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sz="2400" dirty="0" err="1">
                <a:latin typeface="Arial" charset="0"/>
                <a:ea typeface="ＭＳ Ｐゴシック" pitchFamily="34" charset="-128"/>
                <a:cs typeface="Arial" charset="0"/>
              </a:rPr>
              <a:t>is</a:t>
            </a:r>
            <a:r>
              <a:rPr lang="es-ES" altLang="es-ES" sz="2400" dirty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sz="2400" dirty="0" err="1">
                <a:latin typeface="Arial" charset="0"/>
                <a:ea typeface="ＭＳ Ｐゴシック" pitchFamily="34" charset="-128"/>
                <a:cs typeface="Arial" charset="0"/>
              </a:rPr>
              <a:t>what</a:t>
            </a:r>
            <a:r>
              <a:rPr lang="es-ES" altLang="es-ES" sz="2400" dirty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sz="2400" dirty="0" err="1">
                <a:latin typeface="Arial" charset="0"/>
                <a:ea typeface="ＭＳ Ｐゴシック" pitchFamily="34" charset="-128"/>
                <a:cs typeface="Arial" charset="0"/>
              </a:rPr>
              <a:t>you</a:t>
            </a:r>
            <a:r>
              <a:rPr lang="es-ES" altLang="es-ES" sz="2400" dirty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s-ES" altLang="es-ES" sz="2400" dirty="0" err="1">
                <a:latin typeface="Arial" charset="0"/>
                <a:ea typeface="ＭＳ Ｐゴシック" pitchFamily="34" charset="-128"/>
                <a:cs typeface="Arial" charset="0"/>
              </a:rPr>
              <a:t>get</a:t>
            </a:r>
            <a:r>
              <a:rPr lang="es-ES" altLang="es-ES" sz="2400" dirty="0">
                <a:latin typeface="Arial" charset="0"/>
                <a:ea typeface="ＭＳ Ｐゴシック" pitchFamily="34" charset="-128"/>
                <a:cs typeface="Arial" charset="0"/>
              </a:rPr>
              <a:t>]).</a:t>
            </a:r>
          </a:p>
        </p:txBody>
      </p:sp>
      <p:sp>
        <p:nvSpPr>
          <p:cNvPr id="9220" name="3 Marcador de pie de página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244583"/>
              </a:buClr>
              <a:buSzPct val="130000"/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Asignatura OCW-UC3M:  “Evitando la barreras de accesibilidad en la Sociedad de la Información",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ES" sz="1100" smtClean="0">
                <a:solidFill>
                  <a:srgbClr val="595959"/>
                </a:solidFill>
              </a:rPr>
              <a:t>Lourdes Moreno y Paloma Martínez, Grupo Labda</a:t>
            </a:r>
          </a:p>
        </p:txBody>
      </p:sp>
    </p:spTree>
    <p:extLst>
      <p:ext uri="{BB962C8B-B14F-4D97-AF65-F5344CB8AC3E}">
        <p14:creationId xmlns:p14="http://schemas.microsoft.com/office/powerpoint/2010/main" val="145966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Personalizado 5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000000"/>
      </a:hlink>
      <a:folHlink>
        <a:srgbClr val="7F7F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7419</TotalTime>
  <Words>4618</Words>
  <Application>Microsoft Office PowerPoint</Application>
  <PresentationFormat>Presentación en pantalla (4:3)</PresentationFormat>
  <Paragraphs>714</Paragraphs>
  <Slides>33</Slides>
  <Notes>33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4" baseType="lpstr">
      <vt:lpstr>Tema de Office</vt:lpstr>
      <vt:lpstr>   Tema 3.1: Principios de diseño web accesibles  </vt:lpstr>
      <vt:lpstr>Diapositiva con imagen</vt:lpstr>
      <vt:lpstr>Índice</vt:lpstr>
      <vt:lpstr>Accesibilidad web</vt:lpstr>
      <vt:lpstr>Accesibilidad Web Beneficios de ser accesible</vt:lpstr>
      <vt:lpstr>Principios de Diseño Web</vt:lpstr>
      <vt:lpstr>Principios de Diseño Web  Accesible. Diseño Centrado en el Usuario. Diseño Inclusivo</vt:lpstr>
      <vt:lpstr>Estándares de la Web</vt:lpstr>
      <vt:lpstr>Estándares de la Web. HTML (HyperText Markup Language) (I)</vt:lpstr>
      <vt:lpstr>Estándares de la Web. HTML (HyperText Markup Language) (II)</vt:lpstr>
      <vt:lpstr>Estándares de la Web. HTML (HyperText Markup Language) (III)</vt:lpstr>
      <vt:lpstr>Estándares de la Web. HTML (HyperText Markup Language) (IV)</vt:lpstr>
      <vt:lpstr>Estándares de la Web. HTML (HyperText Markup Language) (V)</vt:lpstr>
      <vt:lpstr>Estándares de la Web. HTML (HyperText Markup Language) (VI)</vt:lpstr>
      <vt:lpstr>Estándares de la Web HTML 5.0 y CSS</vt:lpstr>
      <vt:lpstr>HTML 5.0</vt:lpstr>
      <vt:lpstr>HTML 5.0: Estructura del documento (I)</vt:lpstr>
      <vt:lpstr>HTML 5.0: Estructura del documento (II)</vt:lpstr>
      <vt:lpstr>HTML 5.0: Sintaxis (I)</vt:lpstr>
      <vt:lpstr>HTML 5.0: Sintaxis (II)</vt:lpstr>
      <vt:lpstr>HTML 5.0: Etiquetas que dan formato al texto (I)</vt:lpstr>
      <vt:lpstr>HTML 5.0: Etiquetas que dan formato al texto (II)</vt:lpstr>
      <vt:lpstr>HTML 5.0: Etiquetas que dan formato al texto (III)</vt:lpstr>
      <vt:lpstr>HTML 5.0: Etiquetas que dan formato al texto (IV)</vt:lpstr>
      <vt:lpstr>HTML 5.0: Etiquetas que dan formato al texto (V)</vt:lpstr>
      <vt:lpstr>HTML 5.0: Etiquetas que dan formato al texto (VI)</vt:lpstr>
      <vt:lpstr>HTML 5.0: Etiquetas que dan formato al texto (VII)</vt:lpstr>
      <vt:lpstr>HTML 5.0: Etiquetas que dan formato al texto (VIII)</vt:lpstr>
      <vt:lpstr>CSS</vt:lpstr>
      <vt:lpstr>CSS: Ejemplos de uso</vt:lpstr>
      <vt:lpstr>Referencias (I)</vt:lpstr>
      <vt:lpstr>Referencias (II)</vt:lpstr>
      <vt:lpstr>   Tema 3.1: Principios de diseño web accesibles 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3: Accesibilidad en los sitios web</dc:title>
  <dc:subject>- Asignatura Evitando la barreras de accesibilidad en la Sociedad de la Información</dc:subject>
  <dc:creator>Lourdes Moreno López (Universidad Carlos III de Madrid)</dc:creator>
  <cp:keywords>Accesibilidad web, Principios de diseño web, Estándares Web, W3C, HTML 5, CSS</cp:keywords>
  <dc:description>OpenCourseWare de la Universidad Carlos III de Madrid</dc:description>
  <cp:lastModifiedBy>Yolanda</cp:lastModifiedBy>
  <cp:revision>854</cp:revision>
  <dcterms:created xsi:type="dcterms:W3CDTF">2010-11-03T21:56:32Z</dcterms:created>
  <dcterms:modified xsi:type="dcterms:W3CDTF">2014-12-02T11:56:25Z</dcterms:modified>
</cp:coreProperties>
</file>