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499" r:id="rId3"/>
    <p:sldId id="503" r:id="rId4"/>
    <p:sldId id="475" r:id="rId5"/>
    <p:sldId id="476" r:id="rId6"/>
    <p:sldId id="477" r:id="rId7"/>
    <p:sldId id="478" r:id="rId8"/>
    <p:sldId id="500" r:id="rId9"/>
    <p:sldId id="486" r:id="rId10"/>
    <p:sldId id="501" r:id="rId11"/>
    <p:sldId id="481" r:id="rId12"/>
    <p:sldId id="480" r:id="rId13"/>
    <p:sldId id="502" r:id="rId14"/>
    <p:sldId id="482" r:id="rId15"/>
    <p:sldId id="488" r:id="rId16"/>
    <p:sldId id="489" r:id="rId17"/>
    <p:sldId id="490" r:id="rId18"/>
    <p:sldId id="491" r:id="rId19"/>
    <p:sldId id="492" r:id="rId20"/>
    <p:sldId id="493" r:id="rId21"/>
    <p:sldId id="494" r:id="rId22"/>
    <p:sldId id="495" r:id="rId23"/>
    <p:sldId id="496" r:id="rId24"/>
    <p:sldId id="504" r:id="rId25"/>
    <p:sldId id="505" r:id="rId26"/>
    <p:sldId id="497" r:id="rId27"/>
    <p:sldId id="484" r:id="rId28"/>
    <p:sldId id="498" r:id="rId29"/>
    <p:sldId id="506" r:id="rId30"/>
    <p:sldId id="487" r:id="rId31"/>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352E"/>
    <a:srgbClr val="CCCCFF"/>
    <a:srgbClr val="804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16" autoAdjust="0"/>
  </p:normalViewPr>
  <p:slideViewPr>
    <p:cSldViewPr showGuides="1">
      <p:cViewPr>
        <p:scale>
          <a:sx n="80" d="100"/>
          <a:sy n="80" d="100"/>
        </p:scale>
        <p:origin x="-1188" y="792"/>
      </p:cViewPr>
      <p:guideLst>
        <p:guide orient="horz" pos="2160"/>
        <p:guide pos="2880"/>
      </p:guideLst>
    </p:cSldViewPr>
  </p:slideViewPr>
  <p:notesTextViewPr>
    <p:cViewPr>
      <p:scale>
        <a:sx n="100" d="100"/>
        <a:sy n="100" d="100"/>
      </p:scale>
      <p:origin x="0" y="282"/>
    </p:cViewPr>
  </p:notesTextViewPr>
  <p:notesViewPr>
    <p:cSldViewPr showGuides="1">
      <p:cViewPr varScale="1">
        <p:scale>
          <a:sx n="52" d="100"/>
          <a:sy n="52" d="100"/>
        </p:scale>
        <p:origin x="-2664" y="-10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2763"/>
          </a:xfrm>
          <a:prstGeom prst="rect">
            <a:avLst/>
          </a:prstGeom>
        </p:spPr>
        <p:txBody>
          <a:bodyPr vert="horz" wrap="square" lIns="94576" tIns="47288" rIns="94576" bIns="47288" numCol="1" anchor="t" anchorCtr="0" compatLnSpc="1">
            <a:prstTxWarp prst="textNoShape">
              <a:avLst/>
            </a:prstTxWarp>
          </a:bodyPr>
          <a:lstStyle>
            <a:lvl1pPr>
              <a:defRPr sz="1200">
                <a:latin typeface="Calibri" pitchFamily="-105" charset="0"/>
                <a:ea typeface="ＭＳ Ｐゴシック" pitchFamily="-105" charset="-128"/>
                <a:cs typeface="+mn-cs"/>
              </a:defRPr>
            </a:lvl1pPr>
          </a:lstStyle>
          <a:p>
            <a:pPr>
              <a:defRPr/>
            </a:pPr>
            <a:endParaRPr lang="es-ES_tradnl"/>
          </a:p>
        </p:txBody>
      </p:sp>
      <p:sp>
        <p:nvSpPr>
          <p:cNvPr id="3" name="2 Marcador de fecha"/>
          <p:cNvSpPr>
            <a:spLocks noGrp="1"/>
          </p:cNvSpPr>
          <p:nvPr>
            <p:ph type="dt" sz="quarter" idx="1"/>
          </p:nvPr>
        </p:nvSpPr>
        <p:spPr>
          <a:xfrm>
            <a:off x="4021138" y="0"/>
            <a:ext cx="3076575" cy="512763"/>
          </a:xfrm>
          <a:prstGeom prst="rect">
            <a:avLst/>
          </a:prstGeom>
        </p:spPr>
        <p:txBody>
          <a:bodyPr vert="horz" wrap="square" lIns="94576" tIns="47288" rIns="94576" bIns="47288" numCol="1" anchor="t" anchorCtr="0" compatLnSpc="1">
            <a:prstTxWarp prst="textNoShape">
              <a:avLst/>
            </a:prstTxWarp>
          </a:bodyPr>
          <a:lstStyle>
            <a:lvl1pPr algn="r">
              <a:defRPr sz="1200">
                <a:latin typeface="Calibri" pitchFamily="34" charset="0"/>
              </a:defRPr>
            </a:lvl1pPr>
          </a:lstStyle>
          <a:p>
            <a:pPr>
              <a:defRPr/>
            </a:pPr>
            <a:fld id="{93C25FD0-C457-49FF-BB87-E71CB463500E}" type="datetime1">
              <a:rPr lang="es-ES"/>
              <a:pPr>
                <a:defRPr/>
              </a:pPr>
              <a:t>04/12/2014</a:t>
            </a:fld>
            <a:endParaRPr lang="es-ES"/>
          </a:p>
        </p:txBody>
      </p:sp>
      <p:sp>
        <p:nvSpPr>
          <p:cNvPr id="4" name="3 Marcador de pie de página"/>
          <p:cNvSpPr>
            <a:spLocks noGrp="1"/>
          </p:cNvSpPr>
          <p:nvPr>
            <p:ph type="ftr" sz="quarter" idx="2"/>
          </p:nvPr>
        </p:nvSpPr>
        <p:spPr>
          <a:xfrm>
            <a:off x="0" y="9720263"/>
            <a:ext cx="3076575" cy="512762"/>
          </a:xfrm>
          <a:prstGeom prst="rect">
            <a:avLst/>
          </a:prstGeom>
        </p:spPr>
        <p:txBody>
          <a:bodyPr vert="horz" wrap="square" lIns="94576" tIns="47288" rIns="94576" bIns="47288" numCol="1" anchor="b" anchorCtr="0" compatLnSpc="1">
            <a:prstTxWarp prst="textNoShape">
              <a:avLst/>
            </a:prstTxWarp>
          </a:bodyPr>
          <a:lstStyle>
            <a:lvl1pPr>
              <a:defRPr sz="1200">
                <a:latin typeface="Calibri" pitchFamily="-105" charset="0"/>
                <a:ea typeface="ＭＳ Ｐゴシック" pitchFamily="-105" charset="-128"/>
                <a:cs typeface="+mn-cs"/>
              </a:defRPr>
            </a:lvl1pPr>
          </a:lstStyle>
          <a:p>
            <a:pPr>
              <a:defRPr/>
            </a:pPr>
            <a:endParaRPr lang="es-ES_tradnl"/>
          </a:p>
        </p:txBody>
      </p:sp>
      <p:sp>
        <p:nvSpPr>
          <p:cNvPr id="5" name="4 Marcador de número de diapositiva"/>
          <p:cNvSpPr>
            <a:spLocks noGrp="1"/>
          </p:cNvSpPr>
          <p:nvPr>
            <p:ph type="sldNum" sz="quarter" idx="3"/>
          </p:nvPr>
        </p:nvSpPr>
        <p:spPr>
          <a:xfrm>
            <a:off x="4021138" y="9720263"/>
            <a:ext cx="3076575" cy="512762"/>
          </a:xfrm>
          <a:prstGeom prst="rect">
            <a:avLst/>
          </a:prstGeom>
        </p:spPr>
        <p:txBody>
          <a:bodyPr vert="horz" wrap="square" lIns="94576" tIns="47288" rIns="94576" bIns="47288" numCol="1" anchor="b" anchorCtr="0" compatLnSpc="1">
            <a:prstTxWarp prst="textNoShape">
              <a:avLst/>
            </a:prstTxWarp>
          </a:bodyPr>
          <a:lstStyle>
            <a:lvl1pPr algn="r">
              <a:defRPr sz="1200">
                <a:latin typeface="Calibri" pitchFamily="34" charset="0"/>
              </a:defRPr>
            </a:lvl1pPr>
          </a:lstStyle>
          <a:p>
            <a:pPr>
              <a:defRPr/>
            </a:pPr>
            <a:fld id="{622F4204-A3DE-4865-8A07-B35C8664C604}" type="slidenum">
              <a:rPr lang="es-ES"/>
              <a:pPr>
                <a:defRPr/>
              </a:pPr>
              <a:t>‹Nº›</a:t>
            </a:fld>
            <a:endParaRPr lang="es-ES"/>
          </a:p>
        </p:txBody>
      </p:sp>
    </p:spTree>
    <p:extLst>
      <p:ext uri="{BB962C8B-B14F-4D97-AF65-F5344CB8AC3E}">
        <p14:creationId xmlns:p14="http://schemas.microsoft.com/office/powerpoint/2010/main" val="22879568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wrap="square" lIns="98972" tIns="49486" rIns="98972" bIns="49486" numCol="1" anchor="t" anchorCtr="0" compatLnSpc="1">
            <a:prstTxWarp prst="textNoShape">
              <a:avLst/>
            </a:prstTxWarp>
          </a:bodyPr>
          <a:lstStyle>
            <a:lvl1pPr>
              <a:defRPr sz="1300">
                <a:latin typeface="Calibri" pitchFamily="-105" charset="0"/>
                <a:ea typeface="ＭＳ Ｐゴシック" pitchFamily="-105" charset="-128"/>
                <a:cs typeface="+mn-cs"/>
              </a:defRPr>
            </a:lvl1pPr>
          </a:lstStyle>
          <a:p>
            <a:pPr>
              <a:defRPr/>
            </a:pPr>
            <a:endParaRPr lang="es-ES_tradnl"/>
          </a:p>
        </p:txBody>
      </p:sp>
      <p:sp>
        <p:nvSpPr>
          <p:cNvPr id="3" name="2 Marcador de fecha"/>
          <p:cNvSpPr>
            <a:spLocks noGrp="1"/>
          </p:cNvSpPr>
          <p:nvPr>
            <p:ph type="dt" idx="1"/>
          </p:nvPr>
        </p:nvSpPr>
        <p:spPr>
          <a:xfrm>
            <a:off x="4021138" y="0"/>
            <a:ext cx="3076575" cy="511175"/>
          </a:xfrm>
          <a:prstGeom prst="rect">
            <a:avLst/>
          </a:prstGeom>
        </p:spPr>
        <p:txBody>
          <a:bodyPr vert="horz" wrap="square" lIns="98972" tIns="49486" rIns="98972" bIns="49486" numCol="1" anchor="t" anchorCtr="0" compatLnSpc="1">
            <a:prstTxWarp prst="textNoShape">
              <a:avLst/>
            </a:prstTxWarp>
          </a:bodyPr>
          <a:lstStyle>
            <a:lvl1pPr algn="r">
              <a:defRPr sz="1300">
                <a:latin typeface="Calibri" pitchFamily="34" charset="0"/>
              </a:defRPr>
            </a:lvl1pPr>
          </a:lstStyle>
          <a:p>
            <a:pPr>
              <a:defRPr/>
            </a:pPr>
            <a:fld id="{4987972A-C84B-4F66-AA9E-6F5E55E4D184}" type="datetime1">
              <a:rPr lang="es-ES"/>
              <a:pPr>
                <a:defRPr/>
              </a:pPr>
              <a:t>04/12/2014</a:t>
            </a:fld>
            <a:endParaRPr lang="es-ES"/>
          </a:p>
        </p:txBody>
      </p:sp>
      <p:sp>
        <p:nvSpPr>
          <p:cNvPr id="4" name="3 Marcador de imagen de diapositiva"/>
          <p:cNvSpPr>
            <a:spLocks noGrp="1" noRot="1" noChangeAspect="1"/>
          </p:cNvSpPr>
          <p:nvPr>
            <p:ph type="sldImg" idx="2"/>
          </p:nvPr>
        </p:nvSpPr>
        <p:spPr>
          <a:xfrm>
            <a:off x="992188" y="769938"/>
            <a:ext cx="5114925" cy="3835400"/>
          </a:xfrm>
          <a:prstGeom prst="rect">
            <a:avLst/>
          </a:prstGeom>
          <a:noFill/>
          <a:ln w="12700">
            <a:solidFill>
              <a:prstClr val="black"/>
            </a:solidFill>
          </a:ln>
        </p:spPr>
        <p:txBody>
          <a:bodyPr vert="horz" wrap="square" lIns="98972" tIns="49486" rIns="98972" bIns="49486" numCol="1" anchor="ctr" anchorCtr="0" compatLnSpc="1">
            <a:prstTxWarp prst="textNoShape">
              <a:avLst/>
            </a:prstTxWarp>
          </a:bodyPr>
          <a:lstStyle/>
          <a:p>
            <a:pPr lvl="0"/>
            <a:endParaRPr lang="es-ES" noProof="0" smtClean="0"/>
          </a:p>
        </p:txBody>
      </p:sp>
      <p:sp>
        <p:nvSpPr>
          <p:cNvPr id="5" name="4 Marcador de notas"/>
          <p:cNvSpPr>
            <a:spLocks noGrp="1"/>
          </p:cNvSpPr>
          <p:nvPr>
            <p:ph type="body" sz="quarter" idx="3"/>
          </p:nvPr>
        </p:nvSpPr>
        <p:spPr>
          <a:xfrm>
            <a:off x="709613" y="4860925"/>
            <a:ext cx="5680075" cy="4605338"/>
          </a:xfrm>
          <a:prstGeom prst="rect">
            <a:avLst/>
          </a:prstGeom>
        </p:spPr>
        <p:txBody>
          <a:bodyPr vert="horz" wrap="square" lIns="98972" tIns="49486" rIns="98972" bIns="49486" numCol="1" anchor="t" anchorCtr="0" compatLnSpc="1">
            <a:prstTxWarp prst="textNoShape">
              <a:avLst/>
            </a:prstTxWarp>
            <a:normAutofit/>
          </a:bodyPr>
          <a:lstStyle/>
          <a:p>
            <a:pPr lvl="0"/>
            <a:r>
              <a:rPr lang="es-ES" noProof="0" dirty="0" smtClean="0"/>
              <a:t>Haga clic para modificar el estilo de texto del patrón</a:t>
            </a:r>
          </a:p>
          <a:p>
            <a:pPr lvl="1"/>
            <a:r>
              <a:rPr lang="es-ES" noProof="0" dirty="0" smtClean="0"/>
              <a:t>Segundo nivel</a:t>
            </a:r>
          </a:p>
          <a:p>
            <a:pPr lvl="2"/>
            <a:r>
              <a:rPr lang="es-ES" noProof="0" dirty="0" smtClean="0"/>
              <a:t>Tercer nivel</a:t>
            </a:r>
          </a:p>
          <a:p>
            <a:pPr lvl="3"/>
            <a:r>
              <a:rPr lang="es-ES" noProof="0" dirty="0" smtClean="0"/>
              <a:t>Cuarto nivel</a:t>
            </a:r>
          </a:p>
          <a:p>
            <a:pPr lvl="4"/>
            <a:r>
              <a:rPr lang="es-ES" noProof="0" dirty="0" smtClean="0"/>
              <a:t>Quinto nivel</a:t>
            </a:r>
          </a:p>
        </p:txBody>
      </p:sp>
      <p:sp>
        <p:nvSpPr>
          <p:cNvPr id="6" name="5 Marcador de pie de página"/>
          <p:cNvSpPr>
            <a:spLocks noGrp="1"/>
          </p:cNvSpPr>
          <p:nvPr>
            <p:ph type="ftr" sz="quarter" idx="4"/>
          </p:nvPr>
        </p:nvSpPr>
        <p:spPr>
          <a:xfrm>
            <a:off x="0" y="9721850"/>
            <a:ext cx="3076575" cy="511175"/>
          </a:xfrm>
          <a:prstGeom prst="rect">
            <a:avLst/>
          </a:prstGeom>
        </p:spPr>
        <p:txBody>
          <a:bodyPr vert="horz" wrap="square" lIns="98972" tIns="49486" rIns="98972" bIns="49486" numCol="1" anchor="b" anchorCtr="0" compatLnSpc="1">
            <a:prstTxWarp prst="textNoShape">
              <a:avLst/>
            </a:prstTxWarp>
          </a:bodyPr>
          <a:lstStyle>
            <a:lvl1pPr>
              <a:defRPr sz="1300">
                <a:latin typeface="Calibri" pitchFamily="-105" charset="0"/>
                <a:ea typeface="ＭＳ Ｐゴシック" pitchFamily="-105" charset="-128"/>
                <a:cs typeface="+mn-cs"/>
              </a:defRPr>
            </a:lvl1pPr>
          </a:lstStyle>
          <a:p>
            <a:pPr>
              <a:defRPr/>
            </a:pPr>
            <a:endParaRPr lang="es-ES_tradnl"/>
          </a:p>
        </p:txBody>
      </p:sp>
      <p:sp>
        <p:nvSpPr>
          <p:cNvPr id="7" name="6 Marcador de número de diapositiva"/>
          <p:cNvSpPr>
            <a:spLocks noGrp="1"/>
          </p:cNvSpPr>
          <p:nvPr>
            <p:ph type="sldNum" sz="quarter" idx="5"/>
          </p:nvPr>
        </p:nvSpPr>
        <p:spPr>
          <a:xfrm>
            <a:off x="4021138" y="9721850"/>
            <a:ext cx="3076575" cy="511175"/>
          </a:xfrm>
          <a:prstGeom prst="rect">
            <a:avLst/>
          </a:prstGeom>
        </p:spPr>
        <p:txBody>
          <a:bodyPr vert="horz" wrap="square" lIns="98972" tIns="49486" rIns="98972" bIns="49486" numCol="1" anchor="b" anchorCtr="0" compatLnSpc="1">
            <a:prstTxWarp prst="textNoShape">
              <a:avLst/>
            </a:prstTxWarp>
          </a:bodyPr>
          <a:lstStyle>
            <a:lvl1pPr algn="r">
              <a:defRPr sz="1300">
                <a:latin typeface="Calibri" pitchFamily="34" charset="0"/>
              </a:defRPr>
            </a:lvl1pPr>
          </a:lstStyle>
          <a:p>
            <a:pPr>
              <a:defRPr/>
            </a:pPr>
            <a:fld id="{C9273FC3-2D49-4FE7-B589-E1B5E580AEEE}" type="slidenum">
              <a:rPr lang="es-ES"/>
              <a:pPr>
                <a:defRPr/>
              </a:pPr>
              <a:t>‹Nº›</a:t>
            </a:fld>
            <a:endParaRPr lang="es-ES"/>
          </a:p>
        </p:txBody>
      </p:sp>
    </p:spTree>
    <p:extLst>
      <p:ext uri="{BB962C8B-B14F-4D97-AF65-F5344CB8AC3E}">
        <p14:creationId xmlns:p14="http://schemas.microsoft.com/office/powerpoint/2010/main" val="191751976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05" charset="-128"/>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105" charset="-128"/>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105" charset="-128"/>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105" charset="-128"/>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105" charset="-128"/>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validator.w3.org/mobil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w3.org/TR/mwbp-wcag/mwbp-wcag10.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w3.org/TR/mwbp-wcag/mwbp-wcag20.html"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3.org/TR/mwbp-wcag/wcag10-mwbp.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w3.org/TR/mwbp-wcag/wcag20-mwbp.html"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merkur.fundacionctic.org/index.php.e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innovarioja.tv/?video=168"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validator.w3.org/mobile/" TargetMode="External"/><Relationship Id="rId3" Type="http://schemas.openxmlformats.org/officeDocument/2006/relationships/hyperlink" Target="http://www.w3.org/TR/mobile-bp/" TargetMode="External"/><Relationship Id="rId7" Type="http://schemas.openxmlformats.org/officeDocument/2006/relationships/hyperlink" Target="http://validator.w3.org/mobile/whatsnew.html#t2010-09-03"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www.w3c.es/Divulgacion/Tarjetas/MWABP/" TargetMode="External"/><Relationship Id="rId5" Type="http://schemas.openxmlformats.org/officeDocument/2006/relationships/hyperlink" Target="http://www.w3.org/TR/mwabp/" TargetMode="External"/><Relationship Id="rId4" Type="http://schemas.openxmlformats.org/officeDocument/2006/relationships/hyperlink" Target="http://www.w3c.es/Divulgacion/Tarjetas/MWBP/"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89013" eaLnBrk="1" hangingPunct="1">
              <a:spcBef>
                <a:spcPct val="0"/>
              </a:spcBef>
            </a:pPr>
            <a:r>
              <a:rPr lang="es-ES" altLang="es-ES" dirty="0" smtClean="0">
                <a:solidFill>
                  <a:srgbClr val="FFC000"/>
                </a:solidFill>
                <a:latin typeface="Arial" charset="0"/>
                <a:ea typeface="ＭＳ Ｐゴシック" pitchFamily="34" charset="-128"/>
                <a:cs typeface="Arial" charset="0"/>
              </a:rPr>
              <a:t>Portada:</a:t>
            </a:r>
          </a:p>
          <a:p>
            <a:pPr defTabSz="989013" eaLnBrk="1" hangingPunct="1">
              <a:spcBef>
                <a:spcPct val="0"/>
              </a:spcBef>
            </a:pPr>
            <a:r>
              <a:rPr lang="es-ES_tradnl" altLang="es-ES" dirty="0" smtClean="0">
                <a:latin typeface="Arial" charset="0"/>
                <a:ea typeface="ＭＳ Ｐゴシック" pitchFamily="34" charset="-128"/>
                <a:cs typeface="Arial" charset="0"/>
              </a:rPr>
              <a:t>TEMA 6: ACCESIBILIDAD A LA WEB MÓVIL. MOVILIDAD DESDE LA WEB ACCESIBLE</a:t>
            </a:r>
          </a:p>
          <a:p>
            <a:pPr defTabSz="989013" eaLnBrk="1" hangingPunct="1">
              <a:spcBef>
                <a:spcPct val="0"/>
              </a:spcBef>
            </a:pPr>
            <a:r>
              <a:rPr lang="es-ES" altLang="es-ES" sz="1400" dirty="0" smtClean="0">
                <a:solidFill>
                  <a:srgbClr val="E6E0EC"/>
                </a:solidFill>
                <a:latin typeface="Arial" charset="0"/>
                <a:ea typeface="ＭＳ Ｐゴシック" pitchFamily="34" charset="-128"/>
                <a:cs typeface="Arial" charset="0"/>
              </a:rPr>
              <a:t>Lourdes Moreno, Paloma Martínez</a:t>
            </a:r>
          </a:p>
          <a:p>
            <a:pPr defTabSz="989013" eaLnBrk="1" hangingPunct="1"/>
            <a:r>
              <a:rPr lang="es-ES" altLang="es-ES" b="0" dirty="0" smtClean="0">
                <a:solidFill>
                  <a:srgbClr val="E6E0EC"/>
                </a:solidFill>
                <a:latin typeface="Arial" charset="0"/>
                <a:ea typeface="ＭＳ Ｐゴシック" pitchFamily="34" charset="-128"/>
                <a:cs typeface="Arial" charset="0"/>
              </a:rPr>
              <a:t>Universidad Carlos III de </a:t>
            </a:r>
            <a:r>
              <a:rPr lang="es-ES" altLang="es-ES" dirty="0" smtClean="0">
                <a:solidFill>
                  <a:srgbClr val="E6E0EC"/>
                </a:solidFill>
                <a:latin typeface="Arial" charset="0"/>
                <a:ea typeface="ＭＳ Ｐゴシック" pitchFamily="34" charset="-128"/>
                <a:cs typeface="Arial" charset="0"/>
              </a:rPr>
              <a:t>Madrid</a:t>
            </a:r>
          </a:p>
          <a:p>
            <a:pPr defTabSz="989013" eaLnBrk="1" hangingPunct="1"/>
            <a:r>
              <a:rPr lang="es-ES" altLang="es-ES" dirty="0" smtClean="0">
                <a:solidFill>
                  <a:srgbClr val="E6E0EC"/>
                </a:solidFill>
                <a:latin typeface="Arial" charset="0"/>
                <a:ea typeface="ＭＳ Ｐゴシック" pitchFamily="34" charset="-128"/>
                <a:cs typeface="Arial" charset="0"/>
              </a:rPr>
              <a:t>{</a:t>
            </a:r>
            <a:r>
              <a:rPr lang="es-ES" altLang="es-ES" dirty="0" err="1" smtClean="0">
                <a:solidFill>
                  <a:srgbClr val="E6E0EC"/>
                </a:solidFill>
                <a:latin typeface="Arial" charset="0"/>
                <a:ea typeface="ＭＳ Ｐゴシック" pitchFamily="34" charset="-128"/>
                <a:cs typeface="Arial" charset="0"/>
              </a:rPr>
              <a:t>lmoreno,pmf</a:t>
            </a:r>
            <a:r>
              <a:rPr lang="es-ES" altLang="es-ES" dirty="0" smtClean="0">
                <a:solidFill>
                  <a:srgbClr val="E6E0EC"/>
                </a:solidFill>
                <a:latin typeface="Arial" charset="0"/>
                <a:ea typeface="ＭＳ Ｐゴシック" pitchFamily="34" charset="-128"/>
                <a:cs typeface="Arial" charset="0"/>
              </a:rPr>
              <a:t>}@inf.uc3m.es </a:t>
            </a:r>
          </a:p>
          <a:p>
            <a:pPr defTabSz="989013" eaLnBrk="1" hangingPunct="1"/>
            <a:r>
              <a:rPr lang="es-ES" altLang="es-ES" sz="1000" dirty="0" smtClean="0">
                <a:latin typeface="Arial" charset="0"/>
                <a:ea typeface="ＭＳ Ｐゴシック" pitchFamily="34" charset="-128"/>
                <a:cs typeface="Arial" charset="0"/>
              </a:rPr>
              <a:t>Asignatura Humanidades</a:t>
            </a:r>
          </a:p>
          <a:p>
            <a:pPr defTabSz="989013" eaLnBrk="1" hangingPunct="1"/>
            <a:r>
              <a:rPr lang="ja-JP" altLang="es-ES" sz="1000" dirty="0" smtClean="0">
                <a:solidFill>
                  <a:srgbClr val="000090"/>
                </a:solidFill>
                <a:latin typeface="Arial" charset="0"/>
                <a:ea typeface="ＭＳ Ｐゴシック" pitchFamily="34" charset="-128"/>
                <a:cs typeface="Arial" charset="0"/>
              </a:rPr>
              <a:t>“</a:t>
            </a:r>
            <a:r>
              <a:rPr lang="es-ES" altLang="ja-JP" sz="1000" smtClean="0">
                <a:solidFill>
                  <a:srgbClr val="000090"/>
                </a:solidFill>
                <a:latin typeface="Arial" charset="0"/>
                <a:ea typeface="ＭＳ Ｐゴシック" pitchFamily="34" charset="-128"/>
                <a:cs typeface="Arial" charset="0"/>
              </a:rPr>
              <a:t>Evitando </a:t>
            </a:r>
            <a:r>
              <a:rPr lang="es-ES" altLang="ja-JP" sz="1000" smtClean="0">
                <a:solidFill>
                  <a:srgbClr val="000090"/>
                </a:solidFill>
                <a:latin typeface="Arial" charset="0"/>
                <a:ea typeface="ＭＳ Ｐゴシック" pitchFamily="34" charset="-128"/>
                <a:cs typeface="Arial" charset="0"/>
              </a:rPr>
              <a:t>las </a:t>
            </a:r>
            <a:r>
              <a:rPr lang="es-ES" altLang="ja-JP" sz="1000" dirty="0" smtClean="0">
                <a:solidFill>
                  <a:srgbClr val="000090"/>
                </a:solidFill>
                <a:latin typeface="Arial" charset="0"/>
                <a:ea typeface="ＭＳ Ｐゴシック" pitchFamily="34" charset="-128"/>
                <a:cs typeface="Arial" charset="0"/>
              </a:rPr>
              <a:t>barreras de accesibilidad en la Sociedad de la Información</a:t>
            </a:r>
            <a:r>
              <a:rPr lang="ja-JP" altLang="es-ES" sz="1000" dirty="0" smtClean="0">
                <a:solidFill>
                  <a:srgbClr val="000090"/>
                </a:solidFill>
                <a:latin typeface="Arial" charset="0"/>
                <a:ea typeface="ＭＳ Ｐゴシック" pitchFamily="34" charset="-128"/>
                <a:cs typeface="Arial" charset="0"/>
              </a:rPr>
              <a:t>”</a:t>
            </a:r>
            <a:endParaRPr lang="es-ES_tradnl" altLang="ja-JP" sz="1000" dirty="0" smtClean="0">
              <a:solidFill>
                <a:srgbClr val="000090"/>
              </a:solidFill>
              <a:latin typeface="Arial" charset="0"/>
              <a:ea typeface="ＭＳ Ｐゴシック" pitchFamily="34" charset="-128"/>
              <a:cs typeface="Arial" charset="0"/>
            </a:endParaRPr>
          </a:p>
          <a:p>
            <a:pPr defTabSz="989013" eaLnBrk="1" hangingPunct="1"/>
            <a:r>
              <a:rPr lang="es-ES_tradnl" altLang="es-ES" sz="1000" dirty="0" err="1" smtClean="0">
                <a:latin typeface="Arial" charset="0"/>
                <a:ea typeface="ＭＳ Ｐゴシック" pitchFamily="34" charset="-128"/>
                <a:cs typeface="Arial" charset="0"/>
              </a:rPr>
              <a:t>OpenCourseWare</a:t>
            </a:r>
            <a:r>
              <a:rPr lang="es-ES_tradnl" altLang="es-ES" sz="1000" dirty="0" smtClean="0">
                <a:latin typeface="Arial" charset="0"/>
                <a:ea typeface="ＭＳ Ｐゴシック" pitchFamily="34" charset="-128"/>
                <a:cs typeface="Arial" charset="0"/>
              </a:rPr>
              <a:t> de la Universidad Carlos III de Madrid </a:t>
            </a:r>
          </a:p>
          <a:p>
            <a:pPr defTabSz="989013" eaLnBrk="1" hangingPunct="1"/>
            <a:r>
              <a:rPr lang="es-ES" altLang="es-ES" sz="1000" dirty="0" smtClean="0">
                <a:latin typeface="Arial" charset="0"/>
                <a:ea typeface="ＭＳ Ｐゴシック" pitchFamily="34" charset="-128"/>
                <a:cs typeface="Arial" charset="0"/>
              </a:rPr>
              <a:t>Esta obra está bajo una licencia de </a:t>
            </a:r>
            <a:r>
              <a:rPr lang="es-ES" altLang="es-ES" sz="1000" dirty="0" err="1" smtClean="0">
                <a:latin typeface="Arial" charset="0"/>
                <a:ea typeface="ＭＳ Ｐゴシック" pitchFamily="34" charset="-128"/>
                <a:cs typeface="Arial" charset="0"/>
              </a:rPr>
              <a:t>Creative</a:t>
            </a:r>
            <a:r>
              <a:rPr lang="es-ES" altLang="es-ES" sz="1000" dirty="0" smtClean="0">
                <a:latin typeface="Arial" charset="0"/>
                <a:ea typeface="ＭＳ Ｐゴシック" pitchFamily="34" charset="-128"/>
                <a:cs typeface="Arial" charset="0"/>
              </a:rPr>
              <a:t> </a:t>
            </a:r>
            <a:r>
              <a:rPr lang="es-ES" altLang="es-ES" sz="1000" dirty="0" err="1" smtClean="0">
                <a:latin typeface="Arial" charset="0"/>
                <a:ea typeface="ＭＳ Ｐゴシック" pitchFamily="34" charset="-128"/>
                <a:cs typeface="Arial" charset="0"/>
              </a:rPr>
              <a:t>Commons</a:t>
            </a:r>
            <a:r>
              <a:rPr lang="es-ES" altLang="es-ES" sz="1000" dirty="0" smtClean="0">
                <a:latin typeface="Arial" charset="0"/>
                <a:ea typeface="ＭＳ Ｐゴシック" pitchFamily="34" charset="-128"/>
                <a:cs typeface="Arial" charset="0"/>
              </a:rPr>
              <a:t> Reconocimiento-</a:t>
            </a:r>
            <a:r>
              <a:rPr lang="es-ES" altLang="es-ES" sz="1000" dirty="0" err="1" smtClean="0">
                <a:latin typeface="Arial" charset="0"/>
                <a:ea typeface="ＭＳ Ｐゴシック" pitchFamily="34" charset="-128"/>
                <a:cs typeface="Arial" charset="0"/>
              </a:rPr>
              <a:t>NoComercial</a:t>
            </a:r>
            <a:r>
              <a:rPr lang="es-ES" altLang="es-ES" sz="1000" dirty="0" smtClean="0">
                <a:latin typeface="Arial" charset="0"/>
                <a:ea typeface="ＭＳ Ｐゴシック" pitchFamily="34" charset="-128"/>
                <a:cs typeface="Arial" charset="0"/>
              </a:rPr>
              <a:t>-</a:t>
            </a:r>
            <a:r>
              <a:rPr lang="es-ES" altLang="es-ES" sz="1000" dirty="0" err="1" smtClean="0">
                <a:latin typeface="Arial" charset="0"/>
                <a:ea typeface="ＭＳ Ｐゴシック" pitchFamily="34" charset="-128"/>
                <a:cs typeface="Arial" charset="0"/>
              </a:rPr>
              <a:t>Compartirigual</a:t>
            </a:r>
            <a:r>
              <a:rPr lang="es-ES" altLang="es-ES" sz="1000" dirty="0" smtClean="0">
                <a:latin typeface="Arial" charset="0"/>
                <a:ea typeface="ＭＳ Ｐゴシック" pitchFamily="34" charset="-128"/>
                <a:cs typeface="Arial" charset="0"/>
              </a:rPr>
              <a:t> 3.0 España (http://creativecommons.org/licenses/by-nc-sa/3.0/es/deed.es)</a:t>
            </a:r>
            <a:endParaRPr lang="es-ES_tradnl" altLang="es-ES" sz="1000" dirty="0" smtClean="0">
              <a:latin typeface="Arial" charset="0"/>
              <a:ea typeface="ＭＳ Ｐゴシック" pitchFamily="34" charset="-128"/>
              <a:cs typeface="Arial" charset="0"/>
            </a:endParaRPr>
          </a:p>
          <a:p>
            <a:pPr marL="0" marR="0" indent="0" algn="l" defTabSz="989013" rtl="0" eaLnBrk="1" fontAlgn="base" latinLnBrk="0" hangingPunct="1">
              <a:lnSpc>
                <a:spcPct val="100000"/>
              </a:lnSpc>
              <a:spcBef>
                <a:spcPct val="30000"/>
              </a:spcBef>
              <a:spcAft>
                <a:spcPct val="0"/>
              </a:spcAft>
              <a:buClrTx/>
              <a:buSzTx/>
              <a:buFontTx/>
              <a:buNone/>
              <a:tabLst/>
              <a:defRPr/>
            </a:pPr>
            <a:r>
              <a:rPr lang="es-ES" altLang="es-ES" sz="1000" dirty="0" smtClean="0"/>
              <a:t>Logo licencia </a:t>
            </a:r>
            <a:r>
              <a:rPr lang="es-ES" altLang="es-ES" sz="1000" dirty="0" err="1" smtClean="0"/>
              <a:t>Creative</a:t>
            </a:r>
            <a:r>
              <a:rPr lang="es-ES" altLang="es-ES" sz="1000" dirty="0" smtClean="0"/>
              <a:t> </a:t>
            </a:r>
            <a:r>
              <a:rPr lang="es-ES" altLang="es-ES" sz="1000" dirty="0" err="1" smtClean="0"/>
              <a:t>Commons</a:t>
            </a:r>
            <a:r>
              <a:rPr lang="es-ES" altLang="es-ES" sz="1000" dirty="0" smtClean="0"/>
              <a:t> Reconocimiento-</a:t>
            </a:r>
            <a:r>
              <a:rPr lang="es-ES" altLang="es-ES" sz="1000" dirty="0" err="1" smtClean="0"/>
              <a:t>NoComercial</a:t>
            </a:r>
            <a:r>
              <a:rPr lang="es-ES" altLang="es-ES" sz="1000" dirty="0" smtClean="0"/>
              <a:t>-</a:t>
            </a:r>
            <a:r>
              <a:rPr lang="es-ES" altLang="es-ES" sz="1000" dirty="0" err="1" smtClean="0"/>
              <a:t>Compartirigual</a:t>
            </a:r>
            <a:endParaRPr lang="es-ES" altLang="es-ES" sz="1000" dirty="0" smtClean="0">
              <a:solidFill>
                <a:srgbClr val="000090"/>
              </a:solidFill>
              <a:latin typeface="Arial" charset="0"/>
              <a:ea typeface="ＭＳ Ｐゴシック" pitchFamily="34" charset="-128"/>
              <a:cs typeface="Arial" charset="0"/>
            </a:endParaRPr>
          </a:p>
          <a:p>
            <a:pPr defTabSz="989013" eaLnBrk="1" hangingPunct="1"/>
            <a:endParaRPr lang="es-ES_tradnl" sz="1000" dirty="0" smtClean="0">
              <a:ea typeface="ＭＳ Ｐゴシック" pitchFamily="34" charset="-128"/>
            </a:endParaRPr>
          </a:p>
          <a:p>
            <a:pPr defTabSz="989013" eaLnBrk="1" hangingPunct="1"/>
            <a:endParaRPr lang="es-ES" altLang="es-ES" sz="1000" dirty="0" smtClean="0">
              <a:solidFill>
                <a:srgbClr val="000090"/>
              </a:solidFill>
              <a:latin typeface="Arial" charset="0"/>
              <a:ea typeface="ＭＳ Ｐゴシック" pitchFamily="34" charset="-128"/>
              <a:cs typeface="Arial" charset="0"/>
            </a:endParaRPr>
          </a:p>
          <a:p>
            <a:pPr defTabSz="989013" eaLnBrk="1" hangingPunct="1"/>
            <a:endParaRPr lang="es-ES" altLang="es-ES" sz="1000" dirty="0" smtClean="0">
              <a:solidFill>
                <a:schemeClr val="bg1"/>
              </a:solidFill>
              <a:latin typeface="Arial" charset="0"/>
              <a:ea typeface="ＭＳ Ｐゴシック" pitchFamily="34" charset="-128"/>
              <a:cs typeface="Arial" charset="0"/>
            </a:endParaRPr>
          </a:p>
          <a:p>
            <a:pPr defTabSz="989013" eaLnBrk="1" hangingPunct="1"/>
            <a:endParaRPr lang="es-ES" altLang="es-ES" sz="1000" dirty="0" smtClean="0">
              <a:latin typeface="Arial" charset="0"/>
              <a:ea typeface="ＭＳ Ｐゴシック" pitchFamily="34" charset="-128"/>
              <a:cs typeface="Arial" charset="0"/>
            </a:endParaRPr>
          </a:p>
          <a:p>
            <a:pPr defTabSz="989013" eaLnBrk="1" hangingPunct="1">
              <a:spcBef>
                <a:spcPct val="0"/>
              </a:spcBef>
            </a:pPr>
            <a:endParaRPr lang="es-ES_tradnl" altLang="es-ES" dirty="0" smtClean="0">
              <a:latin typeface="Arial" charset="0"/>
              <a:ea typeface="ＭＳ Ｐゴシック" pitchFamily="34" charset="-128"/>
              <a:cs typeface="Arial" charset="0"/>
            </a:endParaRPr>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F01403F6-B8F4-4553-91F3-9A09868FE39D}" type="slidenum">
              <a:rPr lang="es-ES" altLang="es-ES" sz="1300" smtClean="0">
                <a:latin typeface="Calibri" pitchFamily="34" charset="0"/>
              </a:rPr>
              <a:pPr eaLnBrk="1" hangingPunct="1">
                <a:spcBef>
                  <a:spcPct val="0"/>
                </a:spcBef>
              </a:pPr>
              <a:t>1</a:t>
            </a:fld>
            <a:endParaRPr lang="es-ES" altLang="es-ES" sz="1300"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sz="1000" dirty="0" smtClean="0">
                <a:latin typeface="Arial" charset="0"/>
                <a:ea typeface="ＭＳ Ｐゴシック" pitchFamily="34" charset="-128"/>
                <a:cs typeface="Arial" charset="0"/>
              </a:rPr>
              <a:t>Título: Accesibilidad a la web móvil. Tarjetas de Buenas Prácticas </a:t>
            </a:r>
            <a:r>
              <a:rPr lang="es-ES_tradnl" altLang="es-ES" sz="1000" dirty="0" smtClean="0">
                <a:latin typeface="Arial" charset="0"/>
                <a:ea typeface="ＭＳ Ｐゴシック" pitchFamily="34" charset="-128"/>
                <a:cs typeface="Arial" charset="0"/>
              </a:rPr>
              <a:t>en el Desarrollo de Aplicaciones para la Web Móvil</a:t>
            </a:r>
          </a:p>
          <a:p>
            <a:pPr>
              <a:defRPr/>
            </a:pPr>
            <a:r>
              <a:rPr lang="es-ES" altLang="es-ES" sz="1000" dirty="0" smtClean="0">
                <a:latin typeface="Arial" charset="0"/>
                <a:ea typeface="ＭＳ Ｐゴシック" pitchFamily="34" charset="-128"/>
                <a:cs typeface="Arial" charset="0"/>
              </a:rPr>
              <a:t>Contenido:</a:t>
            </a:r>
          </a:p>
          <a:p>
            <a:pPr marL="171450" indent="-171450">
              <a:buFont typeface="Arial" panose="020B0604020202020204" pitchFamily="34" charset="0"/>
              <a:buChar char="•"/>
              <a:defRPr/>
            </a:pPr>
            <a:r>
              <a:rPr lang="es-ES" altLang="es-ES" sz="1000" dirty="0" smtClean="0">
                <a:latin typeface="Arial" charset="0"/>
                <a:ea typeface="ＭＳ Ｐゴシック" pitchFamily="34" charset="-128"/>
                <a:cs typeface="Arial" charset="0"/>
              </a:rPr>
              <a:t>(W3C, 2010 b) Tarjetas de Buenas Prácticas en Aplicaciones para la Web Móvil</a:t>
            </a:r>
          </a:p>
          <a:p>
            <a:pPr marL="171450" indent="-171450">
              <a:buFont typeface="Arial" panose="020B0604020202020204" pitchFamily="34" charset="0"/>
              <a:buChar char="•"/>
              <a:defRPr/>
            </a:pPr>
            <a:r>
              <a:rPr lang="es-ES" altLang="es-ES" sz="1000" dirty="0" smtClean="0">
                <a:cs typeface="Arial" charset="0"/>
              </a:rPr>
              <a:t>http://www.w3.org/2010/09/MWABP/#exploit</a:t>
            </a:r>
          </a:p>
          <a:p>
            <a:pPr marL="171450" indent="-171450">
              <a:buFont typeface="Arial" panose="020B0604020202020204" pitchFamily="34" charset="0"/>
              <a:buChar char="•"/>
              <a:defRPr/>
            </a:pPr>
            <a:r>
              <a:rPr lang="es-ES" altLang="es-ES" sz="1000" dirty="0" smtClean="0">
                <a:latin typeface="Arial" charset="0"/>
                <a:ea typeface="ＭＳ Ｐゴシック" pitchFamily="34" charset="-128"/>
                <a:cs typeface="Arial" charset="0"/>
              </a:rPr>
              <a:t>Imagen de las tarjetas Buenas Prácticas en Aplicaciones para la Web Móvil</a:t>
            </a:r>
          </a:p>
          <a:p>
            <a:pPr marL="171450" indent="-171450">
              <a:buFont typeface="Arial" panose="020B0604020202020204" pitchFamily="34" charset="0"/>
              <a:buChar char="•"/>
              <a:defRPr/>
            </a:pPr>
            <a:endParaRPr lang="es-ES" altLang="es-ES" sz="1000" dirty="0" smtClean="0">
              <a:latin typeface="Arial" charset="0"/>
              <a:ea typeface="ＭＳ Ｐゴシック" pitchFamily="34" charset="-128"/>
              <a:cs typeface="Arial" charset="0"/>
            </a:endParaRPr>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2EFA33F-6C8D-4F62-94C4-1DAD1090B703}" type="slidenum">
              <a:rPr lang="es-ES" altLang="es-ES" sz="1300" smtClean="0">
                <a:latin typeface="Calibri" pitchFamily="34" charset="0"/>
              </a:rPr>
              <a:pPr eaLnBrk="1" hangingPunct="1">
                <a:spcBef>
                  <a:spcPct val="0"/>
                </a:spcBef>
              </a:pPr>
              <a:t>10</a:t>
            </a:fld>
            <a:endParaRPr lang="es-ES" altLang="es-ES" sz="1300"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Accesibilidad a la web móvil. Validador de las MWBP</a:t>
            </a:r>
          </a:p>
          <a:p>
            <a:pPr>
              <a:defRPr/>
            </a:pPr>
            <a:r>
              <a:rPr lang="es-ES" altLang="es-ES" dirty="0" smtClean="0">
                <a:latin typeface="Arial" charset="0"/>
                <a:ea typeface="ＭＳ Ｐゴシック" pitchFamily="34" charset="-128"/>
                <a:cs typeface="Arial" charset="0"/>
              </a:rPr>
              <a:t>Contenido:</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rPr>
              <a:t>El W3C pone también a disposición de los desarrolladores un validador automático online.</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rPr>
              <a:t>La aplicación valida la adecuación de una página a las buenas prácticas MWBP 1.0. </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hlinkClick r:id="rId3"/>
              </a:rPr>
              <a:t>W3C </a:t>
            </a:r>
            <a:r>
              <a:rPr lang="es-ES" altLang="es-ES" dirty="0" err="1" smtClean="0">
                <a:latin typeface="Arial" charset="0"/>
                <a:ea typeface="ＭＳ Ｐゴシック" pitchFamily="34" charset="-128"/>
                <a:cs typeface="Arial" charset="0"/>
                <a:hlinkClick r:id="rId3"/>
              </a:rPr>
              <a:t>mobileOK</a:t>
            </a:r>
            <a:r>
              <a:rPr lang="es-ES" altLang="es-ES" dirty="0" smtClean="0">
                <a:latin typeface="Arial" charset="0"/>
                <a:ea typeface="ＭＳ Ｐゴシック" pitchFamily="34" charset="-128"/>
                <a:cs typeface="Arial" charset="0"/>
                <a:hlinkClick r:id="rId3"/>
              </a:rPr>
              <a:t> </a:t>
            </a:r>
            <a:r>
              <a:rPr lang="es-ES" altLang="es-ES" dirty="0" err="1" smtClean="0">
                <a:latin typeface="Arial" charset="0"/>
                <a:ea typeface="ＭＳ Ｐゴシック" pitchFamily="34" charset="-128"/>
                <a:cs typeface="Arial" charset="0"/>
                <a:hlinkClick r:id="rId3"/>
              </a:rPr>
              <a:t>Checker</a:t>
            </a:r>
            <a:r>
              <a:rPr lang="es-ES" altLang="es-ES" dirty="0" smtClean="0">
                <a:latin typeface="Arial" charset="0"/>
                <a:ea typeface="ＭＳ Ｐゴシック" pitchFamily="34" charset="-128"/>
                <a:cs typeface="Arial" charset="0"/>
              </a:rPr>
              <a:t> (http://validator.w3.org/mobile/): http://validator.w3.org/mobile/ (W3C, 2010 c)</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rPr>
              <a:t>Como toda herramienta automática, es una ayuda, pues habrá puntos que no podrán ser verificados mas que de forma manual.</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rPr>
              <a:t>Otras herramientas (W3C, 2011)</a:t>
            </a:r>
          </a:p>
          <a:p>
            <a:pPr marL="171450" indent="-171450">
              <a:buFont typeface="Arial" panose="020B0604020202020204" pitchFamily="34" charset="0"/>
              <a:buChar char="•"/>
              <a:defRPr/>
            </a:pPr>
            <a:r>
              <a:rPr lang="es-ES" altLang="es-ES" dirty="0" smtClean="0">
                <a:latin typeface="Arial" charset="0"/>
                <a:ea typeface="ＭＳ Ｐゴシック" pitchFamily="34" charset="-128"/>
                <a:cs typeface="Arial" charset="0"/>
              </a:rPr>
              <a:t>En la diapositiva hay 2 imágenes, una de una interfaz de </a:t>
            </a:r>
            <a:r>
              <a:rPr lang="es-ES" altLang="es-ES" dirty="0" err="1" smtClean="0">
                <a:latin typeface="Arial" charset="0"/>
                <a:ea typeface="ＭＳ Ｐゴシック" pitchFamily="34" charset="-128"/>
                <a:cs typeface="Arial" charset="0"/>
              </a:rPr>
              <a:t>mobileOK</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Checker</a:t>
            </a:r>
            <a:r>
              <a:rPr lang="es-ES" altLang="es-ES" dirty="0" smtClean="0">
                <a:latin typeface="Arial" charset="0"/>
                <a:ea typeface="ＭＳ Ｐゴシック" pitchFamily="34" charset="-128"/>
                <a:cs typeface="Arial" charset="0"/>
              </a:rPr>
              <a:t> (W3C) y otra Logo de </a:t>
            </a:r>
            <a:r>
              <a:rPr lang="es-ES" altLang="es-ES" dirty="0" err="1" smtClean="0">
                <a:latin typeface="Arial" charset="0"/>
                <a:ea typeface="ＭＳ Ｐゴシック" pitchFamily="34" charset="-128"/>
                <a:cs typeface="Arial" charset="0"/>
              </a:rPr>
              <a:t>MobileOk</a:t>
            </a:r>
            <a:r>
              <a:rPr lang="es-ES" altLang="es-ES" dirty="0" smtClean="0">
                <a:latin typeface="Arial" charset="0"/>
                <a:ea typeface="ＭＳ Ｐゴシック" pitchFamily="34" charset="-128"/>
                <a:cs typeface="Arial" charset="0"/>
              </a:rPr>
              <a:t> (W3C)</a:t>
            </a:r>
          </a:p>
          <a:p>
            <a:pPr>
              <a:defRPr/>
            </a:pPr>
            <a:endParaRPr lang="es-ES" altLang="es-ES" dirty="0" smtClean="0">
              <a:latin typeface="Arial" charset="0"/>
              <a:ea typeface="ＭＳ Ｐゴシック" pitchFamily="34" charset="-128"/>
              <a:cs typeface="Arial" charset="0"/>
            </a:endParaRPr>
          </a:p>
          <a:p>
            <a:pPr>
              <a:defRPr/>
            </a:pPr>
            <a:endParaRPr lang="es-ES" altLang="es-ES" dirty="0" smtClean="0">
              <a:latin typeface="Arial" charset="0"/>
              <a:ea typeface="ＭＳ Ｐゴシック" pitchFamily="34" charset="-128"/>
              <a:cs typeface="Arial" charset="0"/>
            </a:endParaRPr>
          </a:p>
        </p:txBody>
      </p:sp>
      <p:sp>
        <p:nvSpPr>
          <p:cNvPr id="460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01E6BCF5-633D-47CD-8F98-3B81FD39A82A}" type="slidenum">
              <a:rPr lang="es-ES" altLang="es-ES" sz="1300" smtClean="0">
                <a:latin typeface="Calibri" pitchFamily="34" charset="0"/>
              </a:rPr>
              <a:pPr eaLnBrk="1" hangingPunct="1">
                <a:spcBef>
                  <a:spcPct val="0"/>
                </a:spcBef>
              </a:pPr>
              <a:t>11</a:t>
            </a:fld>
            <a:endParaRPr lang="es-ES" altLang="es-ES" sz="1300"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defRPr/>
            </a:pPr>
            <a:r>
              <a:rPr lang="es-ES" altLang="es-ES" sz="900" dirty="0" smtClean="0">
                <a:latin typeface="Arial" charset="0"/>
                <a:ea typeface="ＭＳ Ｐゴシック" pitchFamily="34" charset="-128"/>
                <a:cs typeface="Arial" charset="0"/>
              </a:rPr>
              <a:t>Título: </a:t>
            </a:r>
            <a:r>
              <a:rPr lang="es-ES_tradnl" altLang="es-ES" sz="900" dirty="0" smtClean="0">
                <a:latin typeface="Arial" charset="0"/>
                <a:ea typeface="ＭＳ Ｐゴシック" pitchFamily="34" charset="-128"/>
                <a:cs typeface="Arial" charset="0"/>
              </a:rPr>
              <a:t>Movilidad desde la Web accesible. Las MWBP y las WCAG (I)</a:t>
            </a:r>
            <a:endParaRPr lang="es-ES" altLang="es-ES" sz="900" dirty="0" smtClean="0">
              <a:latin typeface="Arial" charset="0"/>
              <a:ea typeface="ＭＳ Ｐゴシック" pitchFamily="34" charset="-128"/>
              <a:cs typeface="Arial" charset="0"/>
            </a:endParaRPr>
          </a:p>
          <a:p>
            <a:pPr>
              <a:lnSpc>
                <a:spcPct val="80000"/>
              </a:lnSpc>
              <a:defRPr/>
            </a:pPr>
            <a:r>
              <a:rPr lang="es-ES" altLang="es-ES" sz="900" dirty="0" smtClean="0">
                <a:latin typeface="Arial" charset="0"/>
                <a:ea typeface="ＭＳ Ｐゴシック" pitchFamily="34" charset="-128"/>
                <a:cs typeface="Arial" charset="0"/>
              </a:rPr>
              <a:t>Contenido:</a:t>
            </a:r>
          </a:p>
          <a:p>
            <a:pPr marL="285750" indent="-285750">
              <a:lnSpc>
                <a:spcPct val="80000"/>
              </a:lnSpc>
              <a:buClr>
                <a:srgbClr val="42557F"/>
              </a:buClr>
              <a:buFont typeface="Arial" panose="020B0604020202020204" pitchFamily="34" charset="0"/>
              <a:buChar char="•"/>
              <a:defRPr/>
            </a:pPr>
            <a:r>
              <a:rPr lang="es-ES" altLang="es-ES" sz="1700" dirty="0" smtClean="0">
                <a:latin typeface="Arial" charset="0"/>
                <a:ea typeface="ＭＳ Ｐゴシック" pitchFamily="34" charset="-128"/>
                <a:cs typeface="Arial" charset="0"/>
              </a:rPr>
              <a:t>Relación entre las WCAG y las MWBP. Documentación desde 2008:</a:t>
            </a:r>
          </a:p>
          <a:p>
            <a:pPr marL="285750" indent="-285750">
              <a:lnSpc>
                <a:spcPct val="80000"/>
              </a:lnSpc>
              <a:buFont typeface="Arial" panose="020B0604020202020204" pitchFamily="34" charset="0"/>
              <a:buChar char="•"/>
              <a:defRPr/>
            </a:pPr>
            <a:r>
              <a:rPr lang="es-ES" altLang="es-ES" sz="1700" dirty="0" smtClean="0">
                <a:latin typeface="Arial" charset="0"/>
                <a:ea typeface="ＭＳ Ｐゴシック" pitchFamily="34" charset="-128"/>
                <a:cs typeface="Arial" charset="0"/>
              </a:rPr>
              <a:t>Cómo aplicar de forma conjunta: WCAG 2.0 and MWBP 1.0 </a:t>
            </a:r>
            <a:r>
              <a:rPr lang="es-ES" altLang="es-ES" sz="1700" dirty="0" err="1" smtClean="0">
                <a:latin typeface="Arial" charset="0"/>
                <a:ea typeface="ＭＳ Ｐゴシック" pitchFamily="34" charset="-128"/>
                <a:cs typeface="Arial" charset="0"/>
              </a:rPr>
              <a:t>together</a:t>
            </a:r>
            <a:r>
              <a:rPr lang="es-ES" altLang="es-ES" sz="1700" dirty="0" smtClean="0">
                <a:latin typeface="Arial" charset="0"/>
                <a:ea typeface="ＭＳ Ｐゴシック" pitchFamily="34" charset="-128"/>
                <a:cs typeface="Arial" charset="0"/>
              </a:rPr>
              <a:t> (W3C, 2009)</a:t>
            </a:r>
          </a:p>
          <a:p>
            <a:pPr marL="285750" indent="-285750">
              <a:lnSpc>
                <a:spcPct val="80000"/>
              </a:lnSpc>
              <a:buFont typeface="Arial" panose="020B0604020202020204" pitchFamily="34" charset="0"/>
              <a:buChar char="•"/>
              <a:defRPr/>
            </a:pPr>
            <a:r>
              <a:rPr lang="es-ES" altLang="es-ES" sz="1700" dirty="0" smtClean="0">
                <a:latin typeface="Arial" charset="0"/>
                <a:ea typeface="ＭＳ Ｐゴシック" pitchFamily="34" charset="-128"/>
                <a:cs typeface="Arial" charset="0"/>
              </a:rPr>
              <a:t>De las MWBP a las WCAG: </a:t>
            </a:r>
          </a:p>
          <a:p>
            <a:pPr marL="742950" lvl="1" indent="-285750">
              <a:lnSpc>
                <a:spcPct val="80000"/>
              </a:lnSpc>
              <a:buFont typeface="Arial" panose="020B0604020202020204" pitchFamily="34" charset="0"/>
              <a:buChar char="•"/>
              <a:defRPr/>
            </a:pPr>
            <a:r>
              <a:rPr lang="es-ES" altLang="es-ES" sz="1600" dirty="0" smtClean="0">
                <a:latin typeface="Arial" charset="0"/>
                <a:ea typeface="ＭＳ Ｐゴシック" pitchFamily="34" charset="-128"/>
                <a:cs typeface="Arial" charset="0"/>
              </a:rPr>
              <a:t>Hacia las WCAG 1.0: </a:t>
            </a:r>
            <a:r>
              <a:rPr lang="es-ES" altLang="es-ES" sz="1600" dirty="0" smtClean="0">
                <a:latin typeface="Arial" charset="0"/>
                <a:ea typeface="ＭＳ Ｐゴシック" pitchFamily="34" charset="-128"/>
                <a:cs typeface="Arial" charset="0"/>
                <a:hlinkClick r:id="rId3"/>
              </a:rPr>
              <a:t>From Mobile Web </a:t>
            </a:r>
            <a:r>
              <a:rPr lang="es-ES" altLang="es-ES" sz="1600" dirty="0" err="1" smtClean="0">
                <a:latin typeface="Arial" charset="0"/>
                <a:ea typeface="ＭＳ Ｐゴシック" pitchFamily="34" charset="-128"/>
                <a:cs typeface="Arial" charset="0"/>
                <a:hlinkClick r:id="rId3"/>
              </a:rPr>
              <a:t>Best</a:t>
            </a:r>
            <a:r>
              <a:rPr lang="es-ES" altLang="es-ES" sz="1600" dirty="0" smtClean="0">
                <a:latin typeface="Arial" charset="0"/>
                <a:ea typeface="ＭＳ Ｐゴシック" pitchFamily="34" charset="-128"/>
                <a:cs typeface="Arial" charset="0"/>
                <a:hlinkClick r:id="rId3"/>
              </a:rPr>
              <a:t> </a:t>
            </a:r>
            <a:r>
              <a:rPr lang="es-ES" altLang="es-ES" sz="1600" dirty="0" err="1" smtClean="0">
                <a:latin typeface="Arial" charset="0"/>
                <a:ea typeface="ＭＳ Ｐゴシック" pitchFamily="34" charset="-128"/>
                <a:cs typeface="Arial" charset="0"/>
                <a:hlinkClick r:id="rId3"/>
              </a:rPr>
              <a:t>Practices</a:t>
            </a:r>
            <a:r>
              <a:rPr lang="es-ES" altLang="es-ES" sz="1600" dirty="0" smtClean="0">
                <a:latin typeface="Arial" charset="0"/>
                <a:ea typeface="ＭＳ Ｐゴシック" pitchFamily="34" charset="-128"/>
                <a:cs typeface="Arial" charset="0"/>
                <a:hlinkClick r:id="rId3"/>
              </a:rPr>
              <a:t> 1.0 to Web Content </a:t>
            </a:r>
            <a:r>
              <a:rPr lang="es-ES" altLang="es-ES" sz="1600" dirty="0" err="1" smtClean="0">
                <a:latin typeface="Arial" charset="0"/>
                <a:ea typeface="ＭＳ Ｐゴシック" pitchFamily="34" charset="-128"/>
                <a:cs typeface="Arial" charset="0"/>
                <a:hlinkClick r:id="rId3"/>
              </a:rPr>
              <a:t>Accessibility</a:t>
            </a:r>
            <a:r>
              <a:rPr lang="es-ES" altLang="es-ES" sz="1600" dirty="0" smtClean="0">
                <a:latin typeface="Arial" charset="0"/>
                <a:ea typeface="ＭＳ Ｐゴシック" pitchFamily="34" charset="-128"/>
                <a:cs typeface="Arial" charset="0"/>
                <a:hlinkClick r:id="rId3"/>
              </a:rPr>
              <a:t> </a:t>
            </a:r>
            <a:r>
              <a:rPr lang="es-ES" altLang="es-ES" sz="1600" dirty="0" err="1" smtClean="0">
                <a:latin typeface="Arial" charset="0"/>
                <a:ea typeface="ＭＳ Ｐゴシック" pitchFamily="34" charset="-128"/>
                <a:cs typeface="Arial" charset="0"/>
                <a:hlinkClick r:id="rId3"/>
              </a:rPr>
              <a:t>Guidelines</a:t>
            </a:r>
            <a:r>
              <a:rPr lang="es-ES" altLang="es-ES" sz="1600" dirty="0" smtClean="0">
                <a:latin typeface="Arial" charset="0"/>
                <a:ea typeface="ＭＳ Ｐゴシック" pitchFamily="34" charset="-128"/>
                <a:cs typeface="Arial" charset="0"/>
                <a:hlinkClick r:id="rId3"/>
              </a:rPr>
              <a:t> 1.0</a:t>
            </a:r>
            <a:r>
              <a:rPr lang="es-ES" altLang="es-ES" sz="1600" dirty="0" smtClean="0">
                <a:latin typeface="Arial" charset="0"/>
                <a:ea typeface="ＭＳ Ｐゴシック" pitchFamily="34" charset="-128"/>
                <a:cs typeface="Arial" charset="0"/>
              </a:rPr>
              <a:t>  http://www.w3.org/TR/mwbp-wcag/mwbp-wcag10.html </a:t>
            </a:r>
          </a:p>
          <a:p>
            <a:pPr marL="742950" lvl="1" indent="-285750">
              <a:lnSpc>
                <a:spcPct val="80000"/>
              </a:lnSpc>
              <a:buFont typeface="Arial" panose="020B0604020202020204" pitchFamily="34" charset="0"/>
              <a:buChar char="•"/>
              <a:defRPr/>
            </a:pPr>
            <a:r>
              <a:rPr lang="es-ES" altLang="es-ES" sz="1600" dirty="0" smtClean="0">
                <a:latin typeface="Arial" charset="0"/>
                <a:ea typeface="ＭＳ Ｐゴシック" pitchFamily="34" charset="-128"/>
                <a:cs typeface="Arial" charset="0"/>
              </a:rPr>
              <a:t>Hacia las WCAG 2.0 (borrador) </a:t>
            </a:r>
            <a:r>
              <a:rPr lang="es-ES" altLang="es-ES" sz="1600" dirty="0" smtClean="0">
                <a:latin typeface="Arial" charset="0"/>
                <a:ea typeface="ＭＳ Ｐゴシック" pitchFamily="34" charset="-128"/>
                <a:cs typeface="Arial" charset="0"/>
                <a:hlinkClick r:id="rId4"/>
              </a:rPr>
              <a:t>From Mobile Web </a:t>
            </a:r>
            <a:r>
              <a:rPr lang="es-ES" altLang="es-ES" sz="1600" dirty="0" err="1" smtClean="0">
                <a:latin typeface="Arial" charset="0"/>
                <a:ea typeface="ＭＳ Ｐゴシック" pitchFamily="34" charset="-128"/>
                <a:cs typeface="Arial" charset="0"/>
                <a:hlinkClick r:id="rId4"/>
              </a:rPr>
              <a:t>Best</a:t>
            </a:r>
            <a:r>
              <a:rPr lang="es-ES" altLang="es-ES" sz="1600" dirty="0" smtClean="0">
                <a:latin typeface="Arial" charset="0"/>
                <a:ea typeface="ＭＳ Ｐゴシック" pitchFamily="34" charset="-128"/>
                <a:cs typeface="Arial" charset="0"/>
                <a:hlinkClick r:id="rId4"/>
              </a:rPr>
              <a:t> </a:t>
            </a:r>
            <a:r>
              <a:rPr lang="es-ES" altLang="es-ES" sz="1600" dirty="0" err="1" smtClean="0">
                <a:latin typeface="Arial" charset="0"/>
                <a:ea typeface="ＭＳ Ｐゴシック" pitchFamily="34" charset="-128"/>
                <a:cs typeface="Arial" charset="0"/>
                <a:hlinkClick r:id="rId4"/>
              </a:rPr>
              <a:t>Practices</a:t>
            </a:r>
            <a:r>
              <a:rPr lang="es-ES" altLang="es-ES" sz="1600" dirty="0" smtClean="0">
                <a:latin typeface="Arial" charset="0"/>
                <a:ea typeface="ＭＳ Ｐゴシック" pitchFamily="34" charset="-128"/>
                <a:cs typeface="Arial" charset="0"/>
                <a:hlinkClick r:id="rId4"/>
              </a:rPr>
              <a:t> 1.0 to Web Content </a:t>
            </a:r>
            <a:r>
              <a:rPr lang="es-ES" altLang="es-ES" sz="1600" dirty="0" err="1" smtClean="0">
                <a:latin typeface="Arial" charset="0"/>
                <a:ea typeface="ＭＳ Ｐゴシック" pitchFamily="34" charset="-128"/>
                <a:cs typeface="Arial" charset="0"/>
                <a:hlinkClick r:id="rId4"/>
              </a:rPr>
              <a:t>Accessibility</a:t>
            </a:r>
            <a:r>
              <a:rPr lang="es-ES" altLang="es-ES" sz="1600" dirty="0" smtClean="0">
                <a:latin typeface="Arial" charset="0"/>
                <a:ea typeface="ＭＳ Ｐゴシック" pitchFamily="34" charset="-128"/>
                <a:cs typeface="Arial" charset="0"/>
                <a:hlinkClick r:id="rId4"/>
              </a:rPr>
              <a:t> </a:t>
            </a:r>
            <a:r>
              <a:rPr lang="es-ES" altLang="es-ES" sz="1600" dirty="0" err="1" smtClean="0">
                <a:latin typeface="Arial" charset="0"/>
                <a:ea typeface="ＭＳ Ｐゴシック" pitchFamily="34" charset="-128"/>
                <a:cs typeface="Arial" charset="0"/>
                <a:hlinkClick r:id="rId4"/>
              </a:rPr>
              <a:t>Guidelines</a:t>
            </a:r>
            <a:r>
              <a:rPr lang="es-ES" altLang="es-ES" sz="1600" dirty="0" smtClean="0">
                <a:latin typeface="Arial" charset="0"/>
                <a:ea typeface="ＭＳ Ｐゴシック" pitchFamily="34" charset="-128"/>
                <a:cs typeface="Arial" charset="0"/>
                <a:hlinkClick r:id="rId4"/>
              </a:rPr>
              <a:t> 2.0</a:t>
            </a:r>
            <a:r>
              <a:rPr lang="es-ES" altLang="es-ES" sz="1600" dirty="0" smtClean="0">
                <a:latin typeface="Arial" charset="0"/>
                <a:ea typeface="ＭＳ Ｐゴシック" pitchFamily="34" charset="-128"/>
                <a:cs typeface="Arial" charset="0"/>
              </a:rPr>
              <a:t> http://www.w3.org/TR/mwbp-wcag/mwbp-wcag20.html </a:t>
            </a:r>
          </a:p>
        </p:txBody>
      </p:sp>
      <p:sp>
        <p:nvSpPr>
          <p:cNvPr id="471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5196094D-B7F7-45E1-88F6-DDA56AAC0392}" type="slidenum">
              <a:rPr lang="es-ES" altLang="es-ES" sz="1300" smtClean="0">
                <a:latin typeface="Calibri" pitchFamily="34" charset="0"/>
              </a:rPr>
              <a:pPr eaLnBrk="1" hangingPunct="1">
                <a:spcBef>
                  <a:spcPct val="0"/>
                </a:spcBef>
              </a:pPr>
              <a:t>12</a:t>
            </a:fld>
            <a:endParaRPr lang="es-ES" altLang="es-ES" sz="1300"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defRPr/>
            </a:pPr>
            <a:r>
              <a:rPr lang="es-ES" altLang="es-ES" sz="900" dirty="0" smtClean="0">
                <a:latin typeface="Arial" charset="0"/>
                <a:ea typeface="ＭＳ Ｐゴシック" pitchFamily="34" charset="-128"/>
                <a:cs typeface="Arial" charset="0"/>
              </a:rPr>
              <a:t>Título: </a:t>
            </a:r>
            <a:r>
              <a:rPr lang="es-ES_tradnl" altLang="es-ES" sz="900" dirty="0" smtClean="0">
                <a:latin typeface="Arial" charset="0"/>
                <a:ea typeface="ＭＳ Ｐゴシック" pitchFamily="34" charset="-128"/>
                <a:cs typeface="Arial" charset="0"/>
              </a:rPr>
              <a:t>Movilidad desde la Web accesible. Las MWBP y las WCAG (II)</a:t>
            </a:r>
            <a:endParaRPr lang="es-ES" altLang="es-ES" sz="900" dirty="0" smtClean="0">
              <a:latin typeface="Arial" charset="0"/>
              <a:ea typeface="ＭＳ Ｐゴシック" pitchFamily="34" charset="-128"/>
              <a:cs typeface="Arial" charset="0"/>
            </a:endParaRPr>
          </a:p>
          <a:p>
            <a:pPr>
              <a:lnSpc>
                <a:spcPct val="80000"/>
              </a:lnSpc>
              <a:defRPr/>
            </a:pPr>
            <a:r>
              <a:rPr lang="es-ES" altLang="es-ES" sz="900" dirty="0" smtClean="0">
                <a:latin typeface="Arial" charset="0"/>
                <a:ea typeface="ＭＳ Ｐゴシック" pitchFamily="34" charset="-128"/>
                <a:cs typeface="Arial" charset="0"/>
              </a:rPr>
              <a:t>Contenido:</a:t>
            </a:r>
          </a:p>
          <a:p>
            <a:pPr marL="285750" indent="-285750">
              <a:lnSpc>
                <a:spcPct val="80000"/>
              </a:lnSpc>
              <a:buFont typeface="Arial" panose="020B0604020202020204" pitchFamily="34" charset="0"/>
              <a:buChar char="•"/>
              <a:defRPr/>
            </a:pPr>
            <a:r>
              <a:rPr lang="es-ES" altLang="es-ES" sz="1700" dirty="0" smtClean="0">
                <a:latin typeface="Arial" charset="0"/>
                <a:ea typeface="ＭＳ Ｐゴシック" pitchFamily="34" charset="-128"/>
                <a:cs typeface="Arial" charset="0"/>
              </a:rPr>
              <a:t>De las WCAG a las MWBP</a:t>
            </a:r>
          </a:p>
          <a:p>
            <a:pPr marL="742950" lvl="1" indent="-285750">
              <a:lnSpc>
                <a:spcPct val="80000"/>
              </a:lnSpc>
              <a:buFont typeface="Arial" panose="020B0604020202020204" pitchFamily="34" charset="0"/>
              <a:buChar char="•"/>
              <a:defRPr/>
            </a:pPr>
            <a:r>
              <a:rPr lang="es-ES" altLang="es-ES" sz="1600" dirty="0" smtClean="0">
                <a:latin typeface="Arial" charset="0"/>
                <a:ea typeface="ＭＳ Ｐゴシック" pitchFamily="34" charset="-128"/>
                <a:cs typeface="Arial" charset="0"/>
              </a:rPr>
              <a:t>Desde las WCAG 1.0 a las MWBP: </a:t>
            </a:r>
            <a:r>
              <a:rPr lang="es-ES" altLang="es-ES" sz="1600" dirty="0" smtClean="0">
                <a:latin typeface="Arial" charset="0"/>
                <a:ea typeface="ＭＳ Ｐゴシック" pitchFamily="34" charset="-128"/>
                <a:cs typeface="Arial" charset="0"/>
                <a:hlinkClick r:id="rId3"/>
              </a:rPr>
              <a:t>From Web Content </a:t>
            </a:r>
            <a:r>
              <a:rPr lang="es-ES" altLang="es-ES" sz="1600" dirty="0" err="1" smtClean="0">
                <a:latin typeface="Arial" charset="0"/>
                <a:ea typeface="ＭＳ Ｐゴシック" pitchFamily="34" charset="-128"/>
                <a:cs typeface="Arial" charset="0"/>
                <a:hlinkClick r:id="rId3"/>
              </a:rPr>
              <a:t>Accessibility</a:t>
            </a:r>
            <a:r>
              <a:rPr lang="es-ES" altLang="es-ES" sz="1600" dirty="0" smtClean="0">
                <a:latin typeface="Arial" charset="0"/>
                <a:ea typeface="ＭＳ Ｐゴシック" pitchFamily="34" charset="-128"/>
                <a:cs typeface="Arial" charset="0"/>
                <a:hlinkClick r:id="rId3"/>
              </a:rPr>
              <a:t> </a:t>
            </a:r>
            <a:r>
              <a:rPr lang="es-ES" altLang="es-ES" sz="1600" dirty="0" err="1" smtClean="0">
                <a:latin typeface="Arial" charset="0"/>
                <a:ea typeface="ＭＳ Ｐゴシック" pitchFamily="34" charset="-128"/>
                <a:cs typeface="Arial" charset="0"/>
                <a:hlinkClick r:id="rId3"/>
              </a:rPr>
              <a:t>Guidelines</a:t>
            </a:r>
            <a:r>
              <a:rPr lang="es-ES" altLang="es-ES" sz="1600" dirty="0" smtClean="0">
                <a:latin typeface="Arial" charset="0"/>
                <a:ea typeface="ＭＳ Ｐゴシック" pitchFamily="34" charset="-128"/>
                <a:cs typeface="Arial" charset="0"/>
                <a:hlinkClick r:id="rId3"/>
              </a:rPr>
              <a:t> 1.0 to Mobile Web </a:t>
            </a:r>
            <a:r>
              <a:rPr lang="es-ES" altLang="es-ES" sz="1600" dirty="0" err="1" smtClean="0">
                <a:latin typeface="Arial" charset="0"/>
                <a:ea typeface="ＭＳ Ｐゴシック" pitchFamily="34" charset="-128"/>
                <a:cs typeface="Arial" charset="0"/>
                <a:hlinkClick r:id="rId3"/>
              </a:rPr>
              <a:t>Best</a:t>
            </a:r>
            <a:r>
              <a:rPr lang="es-ES" altLang="es-ES" sz="1600" dirty="0" smtClean="0">
                <a:latin typeface="Arial" charset="0"/>
                <a:ea typeface="ＭＳ Ｐゴシック" pitchFamily="34" charset="-128"/>
                <a:cs typeface="Arial" charset="0"/>
                <a:hlinkClick r:id="rId3"/>
              </a:rPr>
              <a:t> </a:t>
            </a:r>
            <a:r>
              <a:rPr lang="es-ES" altLang="es-ES" sz="1600" dirty="0" err="1" smtClean="0">
                <a:latin typeface="Arial" charset="0"/>
                <a:ea typeface="ＭＳ Ｐゴシック" pitchFamily="34" charset="-128"/>
                <a:cs typeface="Arial" charset="0"/>
                <a:hlinkClick r:id="rId3"/>
              </a:rPr>
              <a:t>Practices</a:t>
            </a:r>
            <a:r>
              <a:rPr lang="es-ES" altLang="es-ES" sz="1600" dirty="0" smtClean="0">
                <a:latin typeface="Arial" charset="0"/>
                <a:ea typeface="ＭＳ Ｐゴシック" pitchFamily="34" charset="-128"/>
                <a:cs typeface="Arial" charset="0"/>
                <a:hlinkClick r:id="rId3"/>
              </a:rPr>
              <a:t> 1.0</a:t>
            </a:r>
            <a:r>
              <a:rPr lang="es-ES" altLang="es-ES" sz="1600" dirty="0" smtClean="0">
                <a:latin typeface="Arial" charset="0"/>
                <a:ea typeface="ＭＳ Ｐゴシック" pitchFamily="34" charset="-128"/>
                <a:cs typeface="Arial" charset="0"/>
              </a:rPr>
              <a:t>, http://www.w3.org/TR/mwbp-wcag/wcag10-mwbp.html </a:t>
            </a:r>
          </a:p>
          <a:p>
            <a:pPr marL="742950" lvl="1" indent="-285750">
              <a:lnSpc>
                <a:spcPct val="80000"/>
              </a:lnSpc>
              <a:buFont typeface="Arial" panose="020B0604020202020204" pitchFamily="34" charset="0"/>
              <a:buChar char="•"/>
              <a:defRPr/>
            </a:pPr>
            <a:r>
              <a:rPr lang="es-ES" altLang="es-ES" sz="1600" dirty="0" smtClean="0">
                <a:latin typeface="Arial" charset="0"/>
                <a:ea typeface="ＭＳ Ｐゴシック" pitchFamily="34" charset="-128"/>
                <a:cs typeface="Arial" charset="0"/>
              </a:rPr>
              <a:t>Desde las WCAG 2.0 a las MWBP: </a:t>
            </a:r>
            <a:r>
              <a:rPr lang="es-ES" altLang="es-ES" sz="1600" dirty="0" smtClean="0">
                <a:latin typeface="Arial" charset="0"/>
                <a:ea typeface="ＭＳ Ｐゴシック" pitchFamily="34" charset="-128"/>
                <a:cs typeface="Arial" charset="0"/>
                <a:hlinkClick r:id="rId4"/>
              </a:rPr>
              <a:t>From Web Content </a:t>
            </a:r>
            <a:r>
              <a:rPr lang="es-ES" altLang="es-ES" sz="1600" dirty="0" err="1" smtClean="0">
                <a:latin typeface="Arial" charset="0"/>
                <a:ea typeface="ＭＳ Ｐゴシック" pitchFamily="34" charset="-128"/>
                <a:cs typeface="Arial" charset="0"/>
                <a:hlinkClick r:id="rId4"/>
              </a:rPr>
              <a:t>Accessibility</a:t>
            </a:r>
            <a:r>
              <a:rPr lang="es-ES" altLang="es-ES" sz="1600" dirty="0" smtClean="0">
                <a:latin typeface="Arial" charset="0"/>
                <a:ea typeface="ＭＳ Ｐゴシック" pitchFamily="34" charset="-128"/>
                <a:cs typeface="Arial" charset="0"/>
                <a:hlinkClick r:id="rId4"/>
              </a:rPr>
              <a:t> </a:t>
            </a:r>
            <a:r>
              <a:rPr lang="es-ES" altLang="es-ES" sz="1600" dirty="0" err="1" smtClean="0">
                <a:latin typeface="Arial" charset="0"/>
                <a:ea typeface="ＭＳ Ｐゴシック" pitchFamily="34" charset="-128"/>
                <a:cs typeface="Arial" charset="0"/>
                <a:hlinkClick r:id="rId4"/>
              </a:rPr>
              <a:t>Guidelines</a:t>
            </a:r>
            <a:r>
              <a:rPr lang="es-ES" altLang="es-ES" sz="1600" dirty="0" smtClean="0">
                <a:latin typeface="Arial" charset="0"/>
                <a:ea typeface="ＭＳ Ｐゴシック" pitchFamily="34" charset="-128"/>
                <a:cs typeface="Arial" charset="0"/>
                <a:hlinkClick r:id="rId4"/>
              </a:rPr>
              <a:t> 2.0 to Mobile Web </a:t>
            </a:r>
            <a:r>
              <a:rPr lang="es-ES" altLang="es-ES" sz="1600" dirty="0" err="1" smtClean="0">
                <a:latin typeface="Arial" charset="0"/>
                <a:ea typeface="ＭＳ Ｐゴシック" pitchFamily="34" charset="-128"/>
                <a:cs typeface="Arial" charset="0"/>
                <a:hlinkClick r:id="rId4"/>
              </a:rPr>
              <a:t>Best</a:t>
            </a:r>
            <a:r>
              <a:rPr lang="es-ES" altLang="es-ES" sz="1600" dirty="0" smtClean="0">
                <a:latin typeface="Arial" charset="0"/>
                <a:ea typeface="ＭＳ Ｐゴシック" pitchFamily="34" charset="-128"/>
                <a:cs typeface="Arial" charset="0"/>
                <a:hlinkClick r:id="rId4"/>
              </a:rPr>
              <a:t> </a:t>
            </a:r>
            <a:r>
              <a:rPr lang="es-ES" altLang="es-ES" sz="1600" dirty="0" err="1" smtClean="0">
                <a:latin typeface="Arial" charset="0"/>
                <a:ea typeface="ＭＳ Ｐゴシック" pitchFamily="34" charset="-128"/>
                <a:cs typeface="Arial" charset="0"/>
                <a:hlinkClick r:id="rId4"/>
              </a:rPr>
              <a:t>Practices</a:t>
            </a:r>
            <a:r>
              <a:rPr lang="es-ES" altLang="es-ES" sz="1600" dirty="0" smtClean="0">
                <a:latin typeface="Arial" charset="0"/>
                <a:ea typeface="ＭＳ Ｐゴシック" pitchFamily="34" charset="-128"/>
                <a:cs typeface="Arial" charset="0"/>
                <a:hlinkClick r:id="rId4"/>
              </a:rPr>
              <a:t> 1.0</a:t>
            </a:r>
            <a:r>
              <a:rPr lang="es-ES" altLang="es-ES" sz="1600" dirty="0" smtClean="0">
                <a:latin typeface="Arial" charset="0"/>
                <a:ea typeface="ＭＳ Ｐゴシック" pitchFamily="34" charset="-128"/>
                <a:cs typeface="Arial" charset="0"/>
              </a:rPr>
              <a:t> </a:t>
            </a:r>
            <a:r>
              <a:rPr lang="es-ES" altLang="es-ES" sz="1400" dirty="0" smtClean="0">
                <a:latin typeface="Arial" charset="0"/>
                <a:ea typeface="ＭＳ Ｐゴシック" pitchFamily="34" charset="-128"/>
                <a:cs typeface="Arial" charset="0"/>
              </a:rPr>
              <a:t>http://www.w3.org/TR/mwbp-wcag/wcag20-mwbp.html </a:t>
            </a:r>
            <a:br>
              <a:rPr lang="es-ES" altLang="es-ES" sz="1400" dirty="0" smtClean="0">
                <a:latin typeface="Arial" charset="0"/>
                <a:ea typeface="ＭＳ Ｐゴシック" pitchFamily="34" charset="-128"/>
                <a:cs typeface="Arial" charset="0"/>
              </a:rPr>
            </a:br>
            <a:endParaRPr lang="es-ES" altLang="es-ES" sz="1400" dirty="0" smtClean="0">
              <a:latin typeface="Arial" charset="0"/>
              <a:ea typeface="ＭＳ Ｐゴシック" pitchFamily="34" charset="-128"/>
              <a:cs typeface="Arial" charset="0"/>
            </a:endParaRPr>
          </a:p>
          <a:p>
            <a:pPr>
              <a:lnSpc>
                <a:spcPct val="80000"/>
              </a:lnSpc>
              <a:defRPr/>
            </a:pPr>
            <a:endParaRPr lang="es-ES" altLang="es-ES" sz="900" dirty="0" smtClean="0">
              <a:latin typeface="Arial" charset="0"/>
              <a:ea typeface="ＭＳ Ｐゴシック" pitchFamily="34" charset="-128"/>
              <a:cs typeface="Arial" charset="0"/>
            </a:endParaRPr>
          </a:p>
          <a:p>
            <a:pPr>
              <a:lnSpc>
                <a:spcPct val="80000"/>
              </a:lnSpc>
              <a:defRPr/>
            </a:pPr>
            <a:endParaRPr lang="es-ES" altLang="es-ES" sz="900" dirty="0" smtClean="0">
              <a:latin typeface="Arial" charset="0"/>
              <a:ea typeface="ＭＳ Ｐゴシック" pitchFamily="34" charset="-128"/>
              <a:cs typeface="Arial" charset="0"/>
            </a:endParaRPr>
          </a:p>
        </p:txBody>
      </p:sp>
      <p:sp>
        <p:nvSpPr>
          <p:cNvPr id="481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F6C918A4-FD38-4E86-B1E3-E6C6A83F4734}" type="slidenum">
              <a:rPr lang="es-ES" altLang="es-ES" sz="1300" smtClean="0">
                <a:latin typeface="Calibri" pitchFamily="34" charset="0"/>
              </a:rPr>
              <a:pPr eaLnBrk="1" hangingPunct="1">
                <a:spcBef>
                  <a:spcPct val="0"/>
                </a:spcBef>
              </a:pPr>
              <a:t>13</a:t>
            </a:fld>
            <a:endParaRPr lang="es-ES" altLang="es-ES" sz="1300"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t>
            </a:r>
            <a:r>
              <a:rPr lang="es-ES_tradnl" altLang="es-ES" dirty="0" smtClean="0">
                <a:latin typeface="Arial" charset="0"/>
                <a:ea typeface="ＭＳ Ｐゴシック" pitchFamily="34" charset="-128"/>
                <a:cs typeface="Arial" charset="0"/>
              </a:rPr>
              <a:t>Movilidad desde la Web accesible. Soluciones tecnológicas</a:t>
            </a:r>
            <a:endParaRPr lang="es-ES" altLang="es-ES" dirty="0" smtClean="0">
              <a:latin typeface="Arial" charset="0"/>
              <a:ea typeface="ＭＳ Ｐゴシック" pitchFamily="34" charset="-128"/>
              <a:cs typeface="Arial" charset="0"/>
            </a:endParaRP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Web única que se pueda adaptar a distintos dispositivos móviles parare buena idea</a:t>
            </a:r>
          </a:p>
          <a:p>
            <a:pPr marL="628650" lvl="1"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La web accesible lo facilita</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Tecnología que hace el proceso (</a:t>
            </a:r>
            <a:r>
              <a:rPr lang="es-ES_tradnl" altLang="es-ES" dirty="0" err="1" smtClean="0">
                <a:latin typeface="Arial" charset="0"/>
                <a:ea typeface="ＭＳ Ｐゴシック" pitchFamily="34" charset="-128"/>
                <a:cs typeface="Arial" charset="0"/>
              </a:rPr>
              <a:t>mobileOK</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transcoders</a:t>
            </a:r>
            <a:r>
              <a:rPr lang="es-ES_tradnl" altLang="es-ES" dirty="0" smtClean="0">
                <a:latin typeface="Arial" charset="0"/>
                <a:ea typeface="ＭＳ Ｐゴシック" pitchFamily="34" charset="-128"/>
                <a:cs typeface="Arial" charset="0"/>
              </a:rPr>
              <a:t>).</a:t>
            </a:r>
          </a:p>
          <a:p>
            <a:pPr marL="628650" lvl="1"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Ejemplo de uno español: </a:t>
            </a:r>
            <a:r>
              <a:rPr lang="es-ES_tradnl" altLang="es-ES" dirty="0" smtClean="0">
                <a:latin typeface="Arial" charset="0"/>
                <a:ea typeface="ＭＳ Ｐゴシック" pitchFamily="34" charset="-128"/>
                <a:cs typeface="Arial" charset="0"/>
                <a:hlinkClick r:id="rId3"/>
              </a:rPr>
              <a:t>MERKUR</a:t>
            </a:r>
            <a:r>
              <a:rPr lang="es-ES_tradnl" altLang="es-ES" dirty="0" smtClean="0">
                <a:latin typeface="Arial" charset="0"/>
                <a:ea typeface="ＭＳ Ｐゴシック" pitchFamily="34" charset="-128"/>
                <a:cs typeface="Arial" charset="0"/>
              </a:rPr>
              <a:t>: (Fundación CTIC 2010) http://merkur.fundacionctic.org/index.php.es</a:t>
            </a:r>
            <a:endParaRPr lang="es-ES_tradnl" altLang="es-ES" sz="2400" dirty="0" smtClean="0">
              <a:latin typeface="Arial" charset="0"/>
              <a:ea typeface="ＭＳ Ｐゴシック" pitchFamily="34" charset="-128"/>
              <a:cs typeface="Arial" charset="0"/>
            </a:endParaRPr>
          </a:p>
          <a:p>
            <a:pPr marL="171450" indent="-17145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[W3C, Chus García . 2010. “Movilidad desde la accesibilidad”, Presentación en Jornadas SIDAR 2010]</a:t>
            </a:r>
          </a:p>
          <a:p>
            <a:pPr marL="628650" lvl="1" indent="-17145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Video presentación: </a:t>
            </a:r>
            <a:r>
              <a:rPr lang="es-ES_tradnl" altLang="es-ES" sz="2400" dirty="0" smtClean="0">
                <a:latin typeface="Arial" charset="0"/>
                <a:ea typeface="ＭＳ Ｐゴシック" pitchFamily="34" charset="-128"/>
                <a:cs typeface="Arial" charset="0"/>
                <a:hlinkClick r:id="rId4"/>
              </a:rPr>
              <a:t>http://www.innovarioja.tv/?video=168</a:t>
            </a:r>
            <a:r>
              <a:rPr lang="es-ES_tradnl" altLang="es-ES" sz="2400" dirty="0" smtClean="0">
                <a:latin typeface="Arial" charset="0"/>
                <a:ea typeface="ＭＳ Ｐゴシック" pitchFamily="34" charset="-128"/>
                <a:cs typeface="Arial" charset="0"/>
              </a:rPr>
              <a:t> </a:t>
            </a:r>
            <a:endParaRPr lang="es-ES" altLang="es-ES" dirty="0" smtClean="0">
              <a:latin typeface="Arial" charset="0"/>
              <a:ea typeface="ＭＳ Ｐゴシック" pitchFamily="34" charset="-128"/>
              <a:cs typeface="Arial" charset="0"/>
            </a:endParaRPr>
          </a:p>
        </p:txBody>
      </p:sp>
      <p:sp>
        <p:nvSpPr>
          <p:cNvPr id="491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8C3591A-E752-442D-B273-3B60529B0125}" type="slidenum">
              <a:rPr lang="es-ES" altLang="es-ES" sz="1300" smtClean="0">
                <a:latin typeface="Calibri" pitchFamily="34" charset="0"/>
              </a:rPr>
              <a:pPr eaLnBrk="1" hangingPunct="1">
                <a:spcBef>
                  <a:spcPct val="0"/>
                </a:spcBef>
              </a:pPr>
              <a:t>14</a:t>
            </a:fld>
            <a:endParaRPr lang="es-ES" altLang="es-ES" sz="1300"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Casi todas las páginas Web diseñadas para presentación de escritorio siguen una estructura común. </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Este diseño típico de escritorio donde el principal contenido está rodeado por contenido auxiliar.</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Es terrible para móviles.</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No trates de reproducir esto para móviles.</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En la diapositiva hay una imagen de una maqueta de estructura con elementos de navegación de una página web para escritorio</a:t>
            </a:r>
          </a:p>
        </p:txBody>
      </p:sp>
      <p:sp>
        <p:nvSpPr>
          <p:cNvPr id="501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66D5E308-524E-4369-BD67-19E617CFB07E}" type="slidenum">
              <a:rPr lang="es-ES" altLang="es-ES" sz="1300" smtClean="0">
                <a:latin typeface="Calibri" pitchFamily="34" charset="0"/>
              </a:rPr>
              <a:pPr eaLnBrk="1" hangingPunct="1">
                <a:spcBef>
                  <a:spcPct val="0"/>
                </a:spcBef>
              </a:pPr>
              <a:t>15</a:t>
            </a:fld>
            <a:endParaRPr lang="es-ES" altLang="es-ES" sz="1300"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Si la pantalla móvil, por pequeña que sea, solo muestra la navegación y la información de la marca cuando el usuario se mueve de página a página no hay nada que indique que la página haya cambiado. </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Los usuarios de móviles tienden a tener una tarea específica en mente. Necesitan saber algo o hacer algo rápidamente. Esto se suma a la necesidad de poner información importante en la pantalla sin esperar a que el usuario tenga que desplazarse hacia abajo para encontrarla.</a:t>
            </a:r>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F60B14D8-1366-447A-8B10-D7FB45AFC00D}" type="slidenum">
              <a:rPr lang="es-ES" altLang="es-ES" sz="1300" smtClean="0">
                <a:latin typeface="Calibri" pitchFamily="34" charset="0"/>
              </a:rPr>
              <a:pPr eaLnBrk="1" hangingPunct="1">
                <a:spcBef>
                  <a:spcPct val="0"/>
                </a:spcBef>
              </a:pPr>
              <a:t>16</a:t>
            </a:fld>
            <a:endParaRPr lang="es-ES" altLang="es-ES" sz="1300"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(III)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Un diseño móvil típico donde una cantidad de contenido de la página primaria es visible sin desplazamiento (por ejemplo, arriba de la línea punteada del diagrama)</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Como muestra el diagrama la idea es que no más de 2 o 3 líneas sean tomadas para el material de estructura, típicamente el encabezado del sitio con no más de 3 enlaces claves. Por lo menos ½ de la pantalla debe ofrecer el contenido específico de la página.</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En la diapositiva hay una imagen de maqueta de estructura con elementos de navegación de una página móvil </a:t>
            </a:r>
          </a:p>
        </p:txBody>
      </p:sp>
      <p:sp>
        <p:nvSpPr>
          <p:cNvPr id="522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70EB65E7-6F3F-4409-8B06-A691B80C1EB1}" type="slidenum">
              <a:rPr lang="es-ES" altLang="es-ES" sz="1300" smtClean="0">
                <a:latin typeface="Calibri" pitchFamily="34" charset="0"/>
              </a:rPr>
              <a:pPr eaLnBrk="1" hangingPunct="1">
                <a:spcBef>
                  <a:spcPct val="0"/>
                </a:spcBef>
              </a:pPr>
              <a:t>17</a:t>
            </a:fld>
            <a:endParaRPr lang="es-ES" altLang="es-ES" sz="1300"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(IV)</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Dependiendo de la aplicación, un buscador podría ser considerado una parte importante del contenido. Si es un sitio de comercio electrónico, poder buscar un artículo es una función crucial. Si vas a proporcionar información sobre eventos (en este caso ‘eventos’ significa desde una reunión hasta un vuelo) entonces poder ver un evento en particular, es, de nuevo, una característica importante. </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Así que ¿dónde va el resto del menú de navegación?</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En la parte inferior.</a:t>
            </a:r>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9F9AFAB7-3DCA-4252-AD9B-1CF0261BFCA1}" type="slidenum">
              <a:rPr lang="es-ES" altLang="es-ES" sz="1300" smtClean="0">
                <a:latin typeface="Calibri" pitchFamily="34" charset="0"/>
              </a:rPr>
              <a:pPr eaLnBrk="1" hangingPunct="1">
                <a:spcBef>
                  <a:spcPct val="0"/>
                </a:spcBef>
              </a:pPr>
              <a:t>18</a:t>
            </a:fld>
            <a:endParaRPr lang="es-ES" altLang="es-ES" sz="1300"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(V)</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Esto no es tan diferente como la estructura de escritorio con la que todos estamos familiarizados. Muchos sitios incluyen enlaces en letra pequeña en la parte inferior por lo que es buena idea hacer uso de ella en móvil.</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Es imposible decir que debe ponerse en la barra de navegación superior en el móvil. Frecuentemente prevalecen consideraciones de marketing/marcas, las cuales tienen su importancia, pero es razonable suponer que los enlaces claves incluirá una o más de:</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página de inicio;</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una o dos de las páginas más populares/claves;</a:t>
            </a:r>
          </a:p>
          <a:p>
            <a:pPr marL="628650" lvl="1"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un mapa del sitio. </a:t>
            </a:r>
          </a:p>
        </p:txBody>
      </p:sp>
      <p:sp>
        <p:nvSpPr>
          <p:cNvPr id="542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B69A19CF-A50A-44BB-A260-9D46DCBAE44E}" type="slidenum">
              <a:rPr lang="es-ES" altLang="es-ES" sz="1300" smtClean="0">
                <a:latin typeface="Calibri" pitchFamily="34" charset="0"/>
              </a:rPr>
              <a:pPr eaLnBrk="1" hangingPunct="1">
                <a:spcBef>
                  <a:spcPct val="0"/>
                </a:spcBef>
              </a:pPr>
              <a:t>19</a:t>
            </a:fld>
            <a:endParaRPr lang="es-ES" altLang="es-ES" sz="1300"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rgbClr val="6E84B4"/>
              </a:buClr>
            </a:pPr>
            <a:r>
              <a:rPr lang="es-ES_tradnl" altLang="es-ES" dirty="0" smtClean="0">
                <a:latin typeface="Arial" charset="0"/>
                <a:ea typeface="ＭＳ Ｐゴシック" pitchFamily="34" charset="-128"/>
                <a:cs typeface="Arial" charset="0"/>
              </a:rPr>
              <a:t>Contenido:</a:t>
            </a:r>
          </a:p>
          <a:p>
            <a:pPr>
              <a:buClr>
                <a:srgbClr val="6E84B4"/>
              </a:buClr>
            </a:pPr>
            <a:r>
              <a:rPr lang="es-ES" altLang="es-ES" dirty="0" smtClean="0">
                <a:latin typeface="Arial" charset="0"/>
                <a:ea typeface="ＭＳ Ｐゴシック" pitchFamily="34" charset="-128"/>
                <a:cs typeface="Arial" charset="0"/>
              </a:rPr>
              <a:t>Imagen de un usuario trabajando con varios dispositivos móviles. </a:t>
            </a:r>
          </a:p>
          <a:p>
            <a:pPr>
              <a:buClr>
                <a:srgbClr val="6E84B4"/>
              </a:buClr>
            </a:pPr>
            <a:r>
              <a:rPr lang="es-ES" altLang="es-ES" dirty="0" smtClean="0">
                <a:latin typeface="Arial" charset="0"/>
                <a:ea typeface="ＭＳ Ｐゴシック" pitchFamily="34" charset="-128"/>
                <a:cs typeface="Arial" charset="0"/>
              </a:rPr>
              <a:t>Créditos de la foto:</a:t>
            </a:r>
          </a:p>
          <a:p>
            <a:pPr>
              <a:buClr>
                <a:srgbClr val="6E84B4"/>
              </a:buClr>
            </a:pPr>
            <a:r>
              <a:rPr lang="es-ES" altLang="es-ES" dirty="0" smtClean="0">
                <a:latin typeface="Arial" charset="0"/>
                <a:ea typeface="ＭＳ Ｐゴシック" pitchFamily="34" charset="-128"/>
                <a:cs typeface="Arial" charset="0"/>
              </a:rPr>
              <a:t>Autor: Michael </a:t>
            </a:r>
            <a:r>
              <a:rPr lang="es-ES" altLang="es-ES" dirty="0" err="1" smtClean="0">
                <a:latin typeface="Arial" charset="0"/>
                <a:ea typeface="ＭＳ Ｐゴシック" pitchFamily="34" charset="-128"/>
                <a:cs typeface="Arial" charset="0"/>
              </a:rPr>
              <a:t>Coghlan</a:t>
            </a:r>
            <a:endParaRPr lang="es-ES" altLang="es-ES" dirty="0" smtClean="0">
              <a:latin typeface="Arial" charset="0"/>
              <a:ea typeface="ＭＳ Ｐゴシック" pitchFamily="34" charset="-128"/>
              <a:cs typeface="Arial" charset="0"/>
            </a:endParaRPr>
          </a:p>
          <a:p>
            <a:pPr>
              <a:buClr>
                <a:srgbClr val="6E84B4"/>
              </a:buClr>
            </a:pPr>
            <a:r>
              <a:rPr lang="es-ES" altLang="es-ES" dirty="0" smtClean="0">
                <a:latin typeface="Arial" charset="0"/>
                <a:ea typeface="ＭＳ Ｐゴシック" pitchFamily="34" charset="-128"/>
                <a:cs typeface="Arial" charset="0"/>
              </a:rPr>
              <a:t>Ubicada en: https://www.flickr.com/photos/mikecogh/7348035690/in/photolist-ccjB1w-boWaij-9DVVfk-8SViJr-dsojPq-aDgsC-dxgtXS-dQXWH2-d5DMnG-8hG1ky-psg32v-neQ5Ed-neN5UB-ncKfFV-ncKvQ3-neQr51-neN24a-nePZpJ-neMZo6-neQdnY-ncKzMq-nePXch-8SYnSq-8SYnKq-8SVhwV-8SYoPo-8SYo11-8SVhkB-8SYnQj-8SVibB-8SYp23-8SYoYG-8SYofs-aDgYm-casCAw-8SVinP-4AYU89-8SVhTr-jJKoja-8WNvTL-oyJQB5-neN82F-ncKvy5-neMQE4-neQdwW-neN5JX-ncKy2Y-neN8dH-ncKj2n-neNi3T</a:t>
            </a:r>
          </a:p>
          <a:p>
            <a:pPr>
              <a:buClr>
                <a:srgbClr val="6E84B4"/>
              </a:buClr>
            </a:pPr>
            <a:r>
              <a:rPr lang="es-ES" altLang="es-ES" dirty="0" smtClean="0">
                <a:latin typeface="Arial" charset="0"/>
                <a:ea typeface="ＭＳ Ｐゴシック" pitchFamily="34" charset="-128"/>
                <a:cs typeface="Arial" charset="0"/>
              </a:rPr>
              <a:t>Bajo licencia </a:t>
            </a:r>
            <a:r>
              <a:rPr lang="es-ES" altLang="es-ES" dirty="0" err="1" smtClean="0">
                <a:latin typeface="Arial" charset="0"/>
                <a:ea typeface="ＭＳ Ｐゴシック" pitchFamily="34" charset="-128"/>
                <a:cs typeface="Arial" charset="0"/>
              </a:rPr>
              <a:t>creative</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commons</a:t>
            </a:r>
            <a:r>
              <a:rPr lang="es-ES" altLang="es-ES" dirty="0" smtClean="0">
                <a:latin typeface="Arial" charset="0"/>
                <a:ea typeface="ＭＳ Ｐゴシック" pitchFamily="34" charset="-128"/>
                <a:cs typeface="Arial" charset="0"/>
              </a:rPr>
              <a:t>: https://creativecommons.org/licenses/by-sa/2.0/</a:t>
            </a:r>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4479FB7E-A821-4672-9E79-9AABD8F3EC90}" type="slidenum">
              <a:rPr lang="es-ES" altLang="es-ES" sz="1300" smtClean="0">
                <a:latin typeface="Calibri" pitchFamily="34" charset="0"/>
              </a:rPr>
              <a:pPr eaLnBrk="1" hangingPunct="1">
                <a:spcBef>
                  <a:spcPct val="0"/>
                </a:spcBef>
              </a:pPr>
              <a:t>2</a:t>
            </a:fld>
            <a:endParaRPr lang="es-ES" altLang="es-ES" sz="1300"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Adaptación de la navegación (VI)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La barra de navegación en la parte inferior de la página puede ser tan extensa como sea necesaria, pero si el sitio tiene muchos enlaces, probablemente es mejor guiar al usuario etapa por etapa en lugar de presentar todos los enlaces en el mismo lugar.</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El sistema de navegación por migas de pan es muy conocida por los usuarios, y si tu sitio lo merece, es un buen sistema de navegación para el usuario.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En resumen: la navegación en móvil es complicada. Tu usuario probablemente sabrá lo que está buscando y por lo tanto, idealmente, es lo que verán en la pantalla. Si están buscando algo en otra página: enséñales el camino. Recuerda el contexto, que ellos y tu, acostumbrados a ver en la pantalla de escritorio, ya no está presente.</a:t>
            </a:r>
          </a:p>
        </p:txBody>
      </p:sp>
      <p:sp>
        <p:nvSpPr>
          <p:cNvPr id="553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2608543-732D-4F0B-BE80-6A2695C35B80}" type="slidenum">
              <a:rPr lang="es-ES" altLang="es-ES" sz="1300" smtClean="0">
                <a:latin typeface="Calibri" pitchFamily="34" charset="0"/>
              </a:rPr>
              <a:pPr eaLnBrk="1" hangingPunct="1">
                <a:spcBef>
                  <a:spcPct val="0"/>
                </a:spcBef>
              </a:pPr>
              <a:t>20</a:t>
            </a:fld>
            <a:endParaRPr lang="es-ES" altLang="es-ES" sz="1300"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Aplicaciones móviles</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Móviles</a:t>
            </a:r>
          </a:p>
          <a:p>
            <a:pPr marL="171450"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Responsive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design</a:t>
            </a:r>
            <a:endParaRPr lang="es-ES_tradnl" altLang="es-ES" dirty="0" smtClean="0">
              <a:latin typeface="Arial" charset="0"/>
              <a:ea typeface="ＭＳ Ｐゴシック" pitchFamily="34" charset="-128"/>
              <a:cs typeface="Arial" charset="0"/>
            </a:endParaRP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Nativas</a:t>
            </a:r>
          </a:p>
          <a:p>
            <a:pPr marL="171450" indent="-171450">
              <a:buClr>
                <a:srgbClr val="42557F"/>
              </a:buClr>
              <a:buFont typeface="Arial" panose="020B0604020202020204" pitchFamily="34" charset="0"/>
              <a:buChar char="•"/>
              <a:defRPr/>
            </a:pPr>
            <a:r>
              <a:rPr lang="es-ES_tradnl" altLang="es-ES" smtClean="0">
                <a:latin typeface="Arial" charset="0"/>
                <a:ea typeface="ＭＳ Ｐゴシック" pitchFamily="34" charset="-128"/>
                <a:cs typeface="Arial" charset="0"/>
              </a:rPr>
              <a:t>Híbridas </a:t>
            </a:r>
            <a:endParaRPr lang="es-ES_tradnl" altLang="es-ES" dirty="0" smtClean="0">
              <a:latin typeface="Arial" charset="0"/>
              <a:ea typeface="ＭＳ Ｐゴシック" pitchFamily="34" charset="-128"/>
              <a:cs typeface="Arial" charset="0"/>
            </a:endParaRPr>
          </a:p>
        </p:txBody>
      </p:sp>
      <p:sp>
        <p:nvSpPr>
          <p:cNvPr id="563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E4FD263B-8154-4730-8395-480FA388D953}" type="slidenum">
              <a:rPr lang="es-ES" altLang="es-ES" sz="1300" smtClean="0">
                <a:latin typeface="Calibri" pitchFamily="34" charset="0"/>
              </a:rPr>
              <a:pPr eaLnBrk="1" hangingPunct="1">
                <a:spcBef>
                  <a:spcPct val="0"/>
                </a:spcBef>
              </a:pPr>
              <a:t>21</a:t>
            </a:fld>
            <a:endParaRPr lang="es-ES" altLang="es-ES" sz="1300"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Guías accesibilidad para desarrollo de apps nativas: Android</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n-US" altLang="es-ES" dirty="0" err="1" smtClean="0">
                <a:latin typeface="Arial" charset="0"/>
                <a:ea typeface="ＭＳ Ｐゴシック" pitchFamily="34" charset="-128"/>
                <a:cs typeface="Arial" charset="0"/>
              </a:rPr>
              <a:t>Guías</a:t>
            </a:r>
            <a:r>
              <a:rPr lang="en-US" altLang="es-ES" dirty="0" smtClean="0">
                <a:latin typeface="Arial" charset="0"/>
                <a:ea typeface="ＭＳ Ｐゴシック" pitchFamily="34" charset="-128"/>
                <a:cs typeface="Arial" charset="0"/>
              </a:rPr>
              <a:t> para </a:t>
            </a:r>
            <a:r>
              <a:rPr lang="en-US" altLang="es-ES" dirty="0" err="1" smtClean="0">
                <a:latin typeface="Arial" charset="0"/>
                <a:ea typeface="ＭＳ Ｐゴシック" pitchFamily="34" charset="-128"/>
                <a:cs typeface="Arial" charset="0"/>
              </a:rPr>
              <a:t>desarrolladores</a:t>
            </a:r>
            <a:r>
              <a:rPr lang="en-US" altLang="es-ES" dirty="0" smtClean="0">
                <a:latin typeface="Arial" charset="0"/>
                <a:ea typeface="ＭＳ Ｐゴシック" pitchFamily="34" charset="-128"/>
                <a:cs typeface="Arial" charset="0"/>
              </a:rPr>
              <a:t> de Android:</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Implementing Accessibility: http://developer.android.com/training/accessibility/index.html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Accessibility patterns: http://developer.android.com/design/patterns/accessibility.html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Making Applications Accessible: https://developer.android.com/guide/topics/ui/accessibility/apps.html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Accessibility Developer Checklist: https://developer.android.com/guide/topics/ui/accessibility/checklist.html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Building Accessibility Services (API features): https://developer.android.com/guide/topics/ui/accessibility/services.html</a:t>
            </a:r>
          </a:p>
          <a:p>
            <a:pPr marL="171450" indent="-171450">
              <a:buClr>
                <a:srgbClr val="42557F"/>
              </a:buClr>
              <a:buFont typeface="Arial" panose="020B0604020202020204" pitchFamily="34" charset="0"/>
              <a:buChar char="•"/>
              <a:defRPr/>
            </a:pPr>
            <a:r>
              <a:rPr lang="en-US" altLang="es-ES" dirty="0" err="1" smtClean="0">
                <a:latin typeface="Arial" charset="0"/>
                <a:ea typeface="ＭＳ Ｐゴシック" pitchFamily="34" charset="-128"/>
                <a:cs typeface="Arial" charset="0"/>
              </a:rPr>
              <a:t>Guías</a:t>
            </a:r>
            <a:r>
              <a:rPr lang="en-US" altLang="es-ES" dirty="0" smtClean="0">
                <a:latin typeface="Arial" charset="0"/>
                <a:ea typeface="ＭＳ Ｐゴシック" pitchFamily="34" charset="-128"/>
                <a:cs typeface="Arial" charset="0"/>
              </a:rPr>
              <a:t> para </a:t>
            </a:r>
            <a:r>
              <a:rPr lang="en-US" altLang="es-ES" dirty="0" err="1" smtClean="0">
                <a:latin typeface="Arial" charset="0"/>
                <a:ea typeface="ＭＳ Ｐゴシック" pitchFamily="34" charset="-128"/>
                <a:cs typeface="Arial" charset="0"/>
              </a:rPr>
              <a:t>usuarios</a:t>
            </a:r>
            <a:r>
              <a:rPr lang="en-US" altLang="es-ES" dirty="0" smtClean="0">
                <a:latin typeface="Arial" charset="0"/>
                <a:ea typeface="ＭＳ Ｐゴシック" pitchFamily="34" charset="-128"/>
                <a:cs typeface="Arial" charset="0"/>
              </a:rPr>
              <a:t> de Android:</a:t>
            </a:r>
          </a:p>
          <a:p>
            <a:pPr marL="628650" lvl="1" indent="-171450">
              <a:buClr>
                <a:srgbClr val="42557F"/>
              </a:buClr>
              <a:buFont typeface="Arial" panose="020B0604020202020204" pitchFamily="34" charset="0"/>
              <a:buChar char="•"/>
              <a:defRPr/>
            </a:pPr>
            <a:r>
              <a:rPr lang="en-US" altLang="es-ES" dirty="0" err="1" smtClean="0">
                <a:latin typeface="Arial" charset="0"/>
                <a:ea typeface="ＭＳ Ｐゴシック" pitchFamily="34" charset="-128"/>
                <a:cs typeface="Arial" charset="0"/>
              </a:rPr>
              <a:t>Ayuda</a:t>
            </a:r>
            <a:r>
              <a:rPr lang="en-US" altLang="es-ES" dirty="0" smtClean="0">
                <a:latin typeface="Arial" charset="0"/>
                <a:ea typeface="ＭＳ Ｐゴシック" pitchFamily="34" charset="-128"/>
                <a:cs typeface="Arial" charset="0"/>
              </a:rPr>
              <a:t> de Android Accessibility: https://support.google.com/accessibility/android/?hl=es#topic=3529932 </a:t>
            </a:r>
          </a:p>
        </p:txBody>
      </p:sp>
      <p:sp>
        <p:nvSpPr>
          <p:cNvPr id="573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9F6D633B-8FCB-413D-B9F6-266C5B3346AC}" type="slidenum">
              <a:rPr lang="es-ES" altLang="es-ES" sz="1300" smtClean="0">
                <a:latin typeface="Calibri" pitchFamily="34" charset="0"/>
              </a:rPr>
              <a:pPr eaLnBrk="1" hangingPunct="1">
                <a:spcBef>
                  <a:spcPct val="0"/>
                </a:spcBef>
              </a:pPr>
              <a:t>22</a:t>
            </a:fld>
            <a:endParaRPr lang="es-ES" altLang="es-ES" sz="1300"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Guías accesibilidad para desarrollo de apps nativas: Apple</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Guía para desarrolladores de Apple:</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Accessibility for Developers: https://developer.apple.com/accessibility/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Accessibility Programming Guido for iOS: https://developer.apple.com/library/ios/documentation/UserExperience/Conceptual/iPhoneAccessibility/Introduction/Introduction.html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iOS. A wide range of features for a wide range of needs: https://www.apple.com/accessibility/ios/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Making Your iPhone Application Accessible: https://developer.apple.com/library/ios/documentation/UserExperience/Conceptual/iPhoneAccessibility/Making_Application_Accessible/Making_Application_Accessible.html </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Verifying App Accessibility on iOS: https://developer.apple.com/library/ios/technotes/TestingAccessibilityOfiOSApps/TestingtheAccessibilityofiOSApps/TestingtheAccessibilityofiOSApps.html#//apple_ref/doc/uid/TP40012619 </a:t>
            </a:r>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2AE2F4F9-15F9-48CB-9752-990CA5C2637A}" type="slidenum">
              <a:rPr lang="es-ES" altLang="es-ES" sz="1300" smtClean="0">
                <a:latin typeface="Calibri" pitchFamily="34" charset="0"/>
              </a:rPr>
              <a:pPr eaLnBrk="1" hangingPunct="1">
                <a:spcBef>
                  <a:spcPct val="0"/>
                </a:spcBef>
              </a:pPr>
              <a:t>23</a:t>
            </a:fld>
            <a:endParaRPr lang="es-ES" altLang="es-ES" sz="1300"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Guías accesibilidad para usuario de: Apple</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Guía para </a:t>
            </a:r>
            <a:r>
              <a:rPr lang="en-US" altLang="es-ES" dirty="0" err="1" smtClean="0">
                <a:latin typeface="Arial" charset="0"/>
                <a:ea typeface="ＭＳ Ｐゴシック" pitchFamily="34" charset="-128"/>
                <a:cs typeface="Arial" charset="0"/>
              </a:rPr>
              <a:t>usuarios</a:t>
            </a:r>
            <a:r>
              <a:rPr lang="en-US" altLang="es-ES" dirty="0" smtClean="0">
                <a:latin typeface="Arial" charset="0"/>
                <a:ea typeface="ＭＳ Ｐゴシック" pitchFamily="34" charset="-128"/>
                <a:cs typeface="Arial" charset="0"/>
              </a:rPr>
              <a:t> de Apple:</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iOS: Configuring accessibility features: http://support.apple.com/en-us/HT5018 </a:t>
            </a:r>
          </a:p>
          <a:p>
            <a:pPr marL="628650" lvl="1" indent="-171450">
              <a:buClr>
                <a:srgbClr val="42557F"/>
              </a:buClr>
              <a:buFont typeface="Arial" panose="020B0604020202020204" pitchFamily="34" charset="0"/>
              <a:buChar char="•"/>
              <a:defRPr/>
            </a:pPr>
            <a:r>
              <a:rPr lang="en-US" altLang="es-ES" dirty="0" err="1" smtClean="0">
                <a:latin typeface="Arial" charset="0"/>
                <a:ea typeface="ＭＳ Ｐゴシック" pitchFamily="34" charset="-128"/>
                <a:cs typeface="Arial" charset="0"/>
              </a:rPr>
              <a:t>Featrues</a:t>
            </a:r>
            <a:r>
              <a:rPr lang="en-US" altLang="es-ES" dirty="0" smtClean="0">
                <a:latin typeface="Arial" charset="0"/>
                <a:ea typeface="ＭＳ Ｐゴシック" pitchFamily="34" charset="-128"/>
                <a:cs typeface="Arial" charset="0"/>
              </a:rPr>
              <a:t> that are helpful  beyond words: https://www.apple.com/accessibility/ios/</a:t>
            </a:r>
          </a:p>
          <a:p>
            <a:pPr marL="628650" lvl="1" indent="-171450">
              <a:buClr>
                <a:srgbClr val="42557F"/>
              </a:buClr>
              <a:buFont typeface="Arial" panose="020B0604020202020204" pitchFamily="34" charset="0"/>
              <a:buChar char="•"/>
              <a:defRPr/>
            </a:pPr>
            <a:r>
              <a:rPr lang="en-US" altLang="es-ES" dirty="0" smtClean="0">
                <a:latin typeface="Arial" charset="0"/>
                <a:ea typeface="ＭＳ Ｐゴシック" pitchFamily="34" charset="-128"/>
                <a:cs typeface="Arial" charset="0"/>
              </a:rPr>
              <a:t>Accessibility tips and tricks: https://www.apple.com/ios/accessibility-tips/ </a:t>
            </a:r>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2AE2F4F9-15F9-48CB-9752-990CA5C2637A}" type="slidenum">
              <a:rPr lang="es-ES" altLang="es-ES" sz="1300" smtClean="0">
                <a:latin typeface="Calibri" pitchFamily="34" charset="0"/>
              </a:rPr>
              <a:pPr eaLnBrk="1" hangingPunct="1">
                <a:spcBef>
                  <a:spcPct val="0"/>
                </a:spcBef>
              </a:pPr>
              <a:t>24</a:t>
            </a:fld>
            <a:endParaRPr lang="es-ES" altLang="es-ES" sz="1300"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Guías accesibilidad para desarrollo de apps nativas: </a:t>
            </a:r>
            <a:r>
              <a:rPr lang="es-ES" altLang="es-ES" dirty="0" err="1" smtClean="0">
                <a:latin typeface="Arial" charset="0"/>
                <a:ea typeface="ＭＳ Ｐゴシック" pitchFamily="34" charset="-128"/>
                <a:cs typeface="Arial" charset="0"/>
              </a:rPr>
              <a:t>Blackberry</a:t>
            </a:r>
            <a:endParaRPr lang="es-ES" altLang="es-ES" dirty="0" smtClean="0">
              <a:latin typeface="Arial" charset="0"/>
              <a:ea typeface="ＭＳ Ｐゴシック" pitchFamily="34" charset="-128"/>
              <a:cs typeface="Arial" charset="0"/>
            </a:endParaRP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Guía para desarrolladores de </a:t>
            </a:r>
            <a:r>
              <a:rPr lang="es-ES_tradnl" altLang="es-ES" dirty="0" err="1" smtClean="0">
                <a:latin typeface="Arial" charset="0"/>
                <a:ea typeface="ＭＳ Ｐゴシック" pitchFamily="34" charset="-128"/>
                <a:cs typeface="Arial" charset="0"/>
              </a:rPr>
              <a:t>Blackberry</a:t>
            </a:r>
            <a:r>
              <a:rPr lang="es-ES_tradnl" altLang="es-ES" dirty="0" smtClean="0">
                <a:latin typeface="Arial" charset="0"/>
                <a:ea typeface="ＭＳ Ｐゴシック" pitchFamily="34" charset="-128"/>
                <a:cs typeface="Arial" charset="0"/>
              </a:rPr>
              <a:t>:</a:t>
            </a:r>
          </a:p>
          <a:p>
            <a:pPr marL="628650" lvl="1"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Development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Guide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 BlackBerry Java SDK - 6.0iOS: http://docs.blackberry.com/en/developers/deliverables/20100/index.jsp?name=Accessibility+-+Development+Guide+-+BlackBerry+Java+SDK6.0&amp;language=English&amp;userType=21&amp;category=Development+Guides&amp;subCategory. Incluye:</a:t>
            </a:r>
          </a:p>
          <a:p>
            <a:pPr marL="1085850" lvl="2"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a:t>
            </a:r>
            <a:r>
              <a:rPr lang="es-ES_tradnl" altLang="es-ES" dirty="0" err="1" smtClean="0">
                <a:latin typeface="Arial" charset="0"/>
                <a:ea typeface="ＭＳ Ｐゴシック" pitchFamily="34" charset="-128"/>
                <a:cs typeface="Arial" charset="0"/>
              </a:rPr>
              <a:t>Understanding</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a:t>
            </a:r>
          </a:p>
          <a:p>
            <a:pPr marL="1085850" lvl="2"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Designing</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accessible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applications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UI </a:t>
            </a:r>
            <a:r>
              <a:rPr lang="es-ES_tradnl" altLang="es-ES" dirty="0" err="1" smtClean="0">
                <a:latin typeface="Arial" charset="0"/>
                <a:ea typeface="ＭＳ Ｐゴシック" pitchFamily="34" charset="-128"/>
                <a:cs typeface="Arial" charset="0"/>
              </a:rPr>
              <a:t>design</a:t>
            </a:r>
            <a:endParaRPr lang="es-ES_tradnl" altLang="es-ES" dirty="0" smtClean="0">
              <a:latin typeface="Arial" charset="0"/>
              <a:ea typeface="ＭＳ Ｐゴシック" pitchFamily="34" charset="-128"/>
              <a:cs typeface="Arial" charset="0"/>
            </a:endParaRPr>
          </a:p>
          <a:p>
            <a:pPr marL="1085850" lvl="2"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navigation</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text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color and </a:t>
            </a:r>
            <a:r>
              <a:rPr lang="es-ES_tradnl" altLang="es-ES" dirty="0" err="1" smtClean="0">
                <a:latin typeface="Arial" charset="0"/>
                <a:ea typeface="ＭＳ Ｐゴシック" pitchFamily="34" charset="-128"/>
                <a:cs typeface="Arial" charset="0"/>
              </a:rPr>
              <a:t>images</a:t>
            </a:r>
            <a:endParaRPr lang="es-ES_tradnl" altLang="es-ES" dirty="0" smtClean="0">
              <a:latin typeface="Arial" charset="0"/>
              <a:ea typeface="ＭＳ Ｐゴシック" pitchFamily="34" charset="-128"/>
              <a:cs typeface="Arial" charset="0"/>
            </a:endParaRPr>
          </a:p>
          <a:p>
            <a:pPr marL="1085850" lvl="2"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a:t>
            </a:r>
            <a:r>
              <a:rPr lang="es-ES_tradnl" altLang="es-ES" dirty="0" err="1" smtClean="0">
                <a:latin typeface="Arial" charset="0"/>
                <a:ea typeface="ＭＳ Ｐゴシック" pitchFamily="34" charset="-128"/>
                <a:cs typeface="Arial" charset="0"/>
              </a:rPr>
              <a:t>Developing</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accessible</a:t>
            </a:r>
            <a:r>
              <a:rPr lang="es-ES_tradnl" altLang="es-ES" dirty="0" smtClean="0">
                <a:latin typeface="Arial" charset="0"/>
                <a:ea typeface="ＭＳ Ｐゴシック" pitchFamily="34" charset="-128"/>
                <a:cs typeface="Arial" charset="0"/>
              </a:rPr>
              <a:t> BlackBerry </a:t>
            </a:r>
            <a:r>
              <a:rPr lang="es-ES_tradnl" altLang="es-ES" dirty="0" err="1" smtClean="0">
                <a:latin typeface="Arial" charset="0"/>
                <a:ea typeface="ＭＳ Ｐゴシック" pitchFamily="34" charset="-128"/>
                <a:cs typeface="Arial" charset="0"/>
              </a:rPr>
              <a:t>device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applications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by</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using</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the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API"</a:t>
            </a:r>
          </a:p>
          <a:p>
            <a:pPr marL="1085850" lvl="2"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a:t>
            </a:r>
            <a:r>
              <a:rPr lang="es-ES_tradnl" altLang="es-ES" dirty="0" err="1" smtClean="0">
                <a:latin typeface="Arial" charset="0"/>
                <a:ea typeface="ＭＳ Ｐゴシック" pitchFamily="34" charset="-128"/>
                <a:cs typeface="Arial" charset="0"/>
              </a:rPr>
              <a:t>Related</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resources</a:t>
            </a:r>
            <a:r>
              <a:rPr lang="es-ES_tradnl" altLang="es-ES" dirty="0" smtClean="0">
                <a:latin typeface="Arial" charset="0"/>
                <a:ea typeface="ＭＳ Ｐゴシック" pitchFamily="34" charset="-128"/>
                <a:cs typeface="Arial" charset="0"/>
              </a:rPr>
              <a:t>“ (BlackBerry </a:t>
            </a:r>
            <a:r>
              <a:rPr lang="es-ES_tradnl" altLang="es-ES" dirty="0" err="1" smtClean="0">
                <a:latin typeface="Arial" charset="0"/>
                <a:ea typeface="ＭＳ Ｐゴシック" pitchFamily="34" charset="-128"/>
                <a:cs typeface="Arial" charset="0"/>
              </a:rPr>
              <a:t>Screen</a:t>
            </a:r>
            <a:r>
              <a:rPr lang="es-ES_tradnl" altLang="es-ES" dirty="0" smtClean="0">
                <a:latin typeface="Arial" charset="0"/>
                <a:ea typeface="ＭＳ Ｐゴシック" pitchFamily="34" charset="-128"/>
                <a:cs typeface="Arial" charset="0"/>
              </a:rPr>
              <a:t> Reader) </a:t>
            </a:r>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2AE2F4F9-15F9-48CB-9752-990CA5C2637A}" type="slidenum">
              <a:rPr lang="es-ES" altLang="es-ES" sz="1300" smtClean="0">
                <a:latin typeface="Calibri" pitchFamily="34" charset="0"/>
              </a:rPr>
              <a:pPr eaLnBrk="1" hangingPunct="1">
                <a:spcBef>
                  <a:spcPct val="0"/>
                </a:spcBef>
              </a:pPr>
              <a:t>25</a:t>
            </a:fld>
            <a:endParaRPr lang="es-ES" altLang="es-ES" sz="1300"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Guías accesibilidad para desarrollo de apps nativas: Windows</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 altLang="es-ES" dirty="0" smtClean="0">
                <a:latin typeface="Arial" charset="0"/>
                <a:ea typeface="ＭＳ Ｐゴシック" pitchFamily="34" charset="-128"/>
                <a:cs typeface="Arial" charset="0"/>
              </a:rPr>
              <a:t>Guía para desarrolladores de Windows Mobile 6.5:</a:t>
            </a:r>
          </a:p>
          <a:p>
            <a:pPr marL="628650" lvl="1" indent="-171450">
              <a:buClr>
                <a:srgbClr val="42557F"/>
              </a:buClr>
              <a:buFont typeface="Arial" panose="020B0604020202020204" pitchFamily="34" charset="0"/>
              <a:buChar char="•"/>
              <a:defRPr/>
            </a:pPr>
            <a:r>
              <a:rPr lang="es-ES" altLang="es-ES" dirty="0" err="1" smtClean="0">
                <a:latin typeface="Arial" charset="0"/>
                <a:ea typeface="ＭＳ Ｐゴシック" pitchFamily="34" charset="-128"/>
                <a:cs typeface="Arial" charset="0"/>
              </a:rPr>
              <a:t>Accessibility</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Application</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Development</a:t>
            </a:r>
            <a:r>
              <a:rPr lang="es-ES" altLang="es-ES" dirty="0" smtClean="0">
                <a:latin typeface="Arial" charset="0"/>
                <a:ea typeface="ＭＳ Ｐゴシック" pitchFamily="34" charset="-128"/>
                <a:cs typeface="Arial" charset="0"/>
              </a:rPr>
              <a:t>. Describe los diferentes métodos disponibles en Windows </a:t>
            </a:r>
            <a:r>
              <a:rPr lang="es-ES" altLang="es-ES" dirty="0" err="1" smtClean="0">
                <a:latin typeface="Arial" charset="0"/>
                <a:ea typeface="ＭＳ Ｐゴシック" pitchFamily="34" charset="-128"/>
                <a:cs typeface="Arial" charset="0"/>
              </a:rPr>
              <a:t>Embedded</a:t>
            </a:r>
            <a:r>
              <a:rPr lang="es-ES" altLang="es-ES" dirty="0" smtClean="0">
                <a:latin typeface="Arial" charset="0"/>
                <a:ea typeface="ＭＳ Ｐゴシック" pitchFamily="34" charset="-128"/>
                <a:cs typeface="Arial" charset="0"/>
              </a:rPr>
              <a:t> CE para establecer las opciones de accesibilidad: http://msdn.microsoft.com/en-us/library/aa932900 </a:t>
            </a:r>
          </a:p>
          <a:p>
            <a:pPr marL="628650" lvl="1" indent="-171450">
              <a:buClr>
                <a:srgbClr val="42557F"/>
              </a:buClr>
              <a:buFont typeface="Arial" panose="020B0604020202020204" pitchFamily="34" charset="0"/>
              <a:buChar char="•"/>
              <a:defRPr/>
            </a:pPr>
            <a:r>
              <a:rPr lang="es-ES" altLang="es-ES" dirty="0" err="1" smtClean="0">
                <a:latin typeface="Arial" charset="0"/>
                <a:ea typeface="ＭＳ Ｐゴシック" pitchFamily="34" charset="-128"/>
                <a:cs typeface="Arial" charset="0"/>
              </a:rPr>
              <a:t>Accessibility</a:t>
            </a:r>
            <a:r>
              <a:rPr lang="es-ES" altLang="es-ES" dirty="0" smtClean="0">
                <a:latin typeface="Arial" charset="0"/>
                <a:ea typeface="ＭＳ Ｐゴシック" pitchFamily="34" charset="-128"/>
                <a:cs typeface="Arial" charset="0"/>
              </a:rPr>
              <a:t> Reference. Proporciona una descripción de los elementos de accesibilidad de programación: http://msdn.microsoft.com/en-us/library/aa925067 </a:t>
            </a:r>
          </a:p>
          <a:p>
            <a:pPr marL="628650" lvl="1" indent="-171450">
              <a:buClr>
                <a:srgbClr val="42557F"/>
              </a:buClr>
              <a:buFont typeface="Arial" panose="020B0604020202020204" pitchFamily="34" charset="0"/>
              <a:buChar char="•"/>
              <a:defRPr/>
            </a:pPr>
            <a:r>
              <a:rPr lang="es-ES" altLang="es-ES" dirty="0" err="1" smtClean="0">
                <a:latin typeface="Arial" charset="0"/>
                <a:ea typeface="ＭＳ Ｐゴシック" pitchFamily="34" charset="-128"/>
                <a:cs typeface="Arial" charset="0"/>
              </a:rPr>
              <a:t>Design</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Guidelines</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Accessibility</a:t>
            </a:r>
            <a:r>
              <a:rPr lang="es-ES" altLang="es-ES" dirty="0" smtClean="0">
                <a:latin typeface="Arial" charset="0"/>
                <a:ea typeface="ＭＳ Ｐゴシック" pitchFamily="34" charset="-128"/>
                <a:cs typeface="Arial" charset="0"/>
              </a:rPr>
              <a:t> and </a:t>
            </a:r>
            <a:r>
              <a:rPr lang="es-ES" altLang="es-ES" dirty="0" err="1" smtClean="0">
                <a:latin typeface="Arial" charset="0"/>
                <a:ea typeface="ＭＳ Ｐゴシック" pitchFamily="34" charset="-128"/>
                <a:cs typeface="Arial" charset="0"/>
              </a:rPr>
              <a:t>Ergonomic</a:t>
            </a:r>
            <a:r>
              <a:rPr lang="es-ES" altLang="es-ES" dirty="0" smtClean="0">
                <a:latin typeface="Arial" charset="0"/>
                <a:ea typeface="ＭＳ Ｐゴシック" pitchFamily="34" charset="-128"/>
                <a:cs typeface="Arial" charset="0"/>
              </a:rPr>
              <a:t> </a:t>
            </a:r>
            <a:r>
              <a:rPr lang="es-ES" altLang="es-ES" dirty="0" err="1" smtClean="0">
                <a:latin typeface="Arial" charset="0"/>
                <a:ea typeface="ＭＳ Ｐゴシック" pitchFamily="34" charset="-128"/>
                <a:cs typeface="Arial" charset="0"/>
              </a:rPr>
              <a:t>Guidelines</a:t>
            </a:r>
            <a:r>
              <a:rPr lang="es-ES" altLang="es-ES" dirty="0" smtClean="0">
                <a:latin typeface="Arial" charset="0"/>
                <a:ea typeface="ＭＳ Ｐゴシック" pitchFamily="34" charset="-128"/>
                <a:cs typeface="Arial" charset="0"/>
              </a:rPr>
              <a:t>: http://msdn.microsoft.com/en-us/library/aa925067 </a:t>
            </a: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05488EAA-3AE7-4DD4-B8BC-BFD69737FCEB}" type="slidenum">
              <a:rPr lang="es-ES" altLang="es-ES" sz="1300" smtClean="0">
                <a:latin typeface="Calibri" pitchFamily="34" charset="0"/>
              </a:rPr>
              <a:pPr eaLnBrk="1" hangingPunct="1">
                <a:spcBef>
                  <a:spcPct val="0"/>
                </a:spcBef>
              </a:pPr>
              <a:t>26</a:t>
            </a:fld>
            <a:endParaRPr lang="es-ES" altLang="es-ES" sz="1300"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Marcador de notas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Referencias (I)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2008) MWBP 1.0: Mobile Web </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Practices</a:t>
            </a:r>
            <a:r>
              <a:rPr lang="es-ES_tradnl" altLang="es-ES" dirty="0" smtClean="0">
                <a:latin typeface="Arial" charset="0"/>
                <a:ea typeface="ＭＳ Ｐゴシック" pitchFamily="34" charset="-128"/>
                <a:cs typeface="Arial" charset="0"/>
              </a:rPr>
              <a:t> 1.0, Basic </a:t>
            </a: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W3C </a:t>
            </a:r>
            <a:r>
              <a:rPr lang="es-ES_tradnl" altLang="es-ES" dirty="0" err="1" smtClean="0">
                <a:latin typeface="Arial" charset="0"/>
                <a:ea typeface="ＭＳ Ｐゴシック" pitchFamily="34" charset="-128"/>
                <a:cs typeface="Arial" charset="0"/>
              </a:rPr>
              <a:t>Recommendation</a:t>
            </a:r>
            <a:r>
              <a:rPr lang="es-ES_tradnl" altLang="es-ES" dirty="0" smtClean="0">
                <a:latin typeface="Arial" charset="0"/>
                <a:ea typeface="ＭＳ Ｐゴシック" pitchFamily="34" charset="-128"/>
                <a:cs typeface="Arial" charset="0"/>
              </a:rPr>
              <a:t> 29 </a:t>
            </a:r>
            <a:r>
              <a:rPr lang="es-ES_tradnl" altLang="es-ES" dirty="0" err="1" smtClean="0">
                <a:latin typeface="Arial" charset="0"/>
                <a:ea typeface="ＭＳ Ｐゴシック" pitchFamily="34" charset="-128"/>
                <a:cs typeface="Arial" charset="0"/>
              </a:rPr>
              <a:t>July</a:t>
            </a:r>
            <a:r>
              <a:rPr lang="es-ES_tradnl" altLang="es-ES" dirty="0" smtClean="0">
                <a:latin typeface="Arial" charset="0"/>
                <a:ea typeface="ＭＳ Ｐゴシック" pitchFamily="34" charset="-128"/>
                <a:cs typeface="Arial" charset="0"/>
              </a:rPr>
              <a:t> 2008, </a:t>
            </a:r>
            <a:r>
              <a:rPr lang="es-ES_tradnl" altLang="es-ES" dirty="0" smtClean="0">
                <a:latin typeface="Arial" charset="0"/>
                <a:ea typeface="ＭＳ Ｐゴシック" pitchFamily="34" charset="-128"/>
                <a:cs typeface="Arial" charset="0"/>
                <a:hlinkClick r:id="rId3"/>
              </a:rPr>
              <a:t>http://www.w3.org/TR/mobile-bp/</a:t>
            </a:r>
            <a:r>
              <a:rPr lang="es-ES_tradnl" altLang="es-ES" dirty="0" smtClean="0">
                <a:latin typeface="Arial" charset="0"/>
                <a:ea typeface="ＭＳ Ｐゴシック" pitchFamily="34" charset="-128"/>
                <a:cs typeface="Arial" charset="0"/>
              </a:rPr>
              <a:t>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2008 b) Mobile Web </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Practices</a:t>
            </a:r>
            <a:r>
              <a:rPr lang="es-ES_tradnl" altLang="es-ES" dirty="0" smtClean="0">
                <a:latin typeface="Arial" charset="0"/>
                <a:ea typeface="ＭＳ Ｐゴシック" pitchFamily="34" charset="-128"/>
                <a:cs typeface="Arial" charset="0"/>
              </a:rPr>
              <a:t> 1.0 (MWBP 1.0) </a:t>
            </a:r>
            <a:r>
              <a:rPr lang="es-ES_tradnl" altLang="es-ES" dirty="0" err="1" smtClean="0">
                <a:latin typeface="Arial" charset="0"/>
                <a:ea typeface="ＭＳ Ｐゴシック" pitchFamily="34" charset="-128"/>
                <a:cs typeface="Arial" charset="0"/>
              </a:rPr>
              <a:t>Flipcards</a:t>
            </a:r>
            <a:r>
              <a:rPr lang="es-ES_tradnl" altLang="es-ES" dirty="0" smtClean="0">
                <a:latin typeface="Arial" charset="0"/>
                <a:ea typeface="ＭＳ Ｐゴシック" pitchFamily="34" charset="-128"/>
                <a:cs typeface="Arial" charset="0"/>
              </a:rPr>
              <a:t> </a:t>
            </a:r>
            <a:r>
              <a:rPr lang="es-ES_tradnl" altLang="es-ES" dirty="0" smtClean="0">
                <a:latin typeface="Arial" charset="0"/>
                <a:ea typeface="ＭＳ Ｐゴシック" pitchFamily="34" charset="-128"/>
                <a:cs typeface="Arial" charset="0"/>
                <a:hlinkClick r:id="rId4"/>
              </a:rPr>
              <a:t>http://www.w3c.es/Divulgacion/Tarjetas/MWBP/</a:t>
            </a:r>
            <a:r>
              <a:rPr lang="es-ES_tradnl" altLang="es-ES" dirty="0" smtClean="0">
                <a:latin typeface="Arial" charset="0"/>
                <a:ea typeface="ＭＳ Ｐゴシック" pitchFamily="34" charset="-128"/>
                <a:cs typeface="Arial" charset="0"/>
              </a:rPr>
              <a:t>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2010) MWABP: Mobile Web </a:t>
            </a:r>
            <a:r>
              <a:rPr lang="es-ES_tradnl" altLang="es-ES" dirty="0" err="1" smtClean="0">
                <a:latin typeface="Arial" charset="0"/>
                <a:ea typeface="ＭＳ Ｐゴシック" pitchFamily="34" charset="-128"/>
                <a:cs typeface="Arial" charset="0"/>
              </a:rPr>
              <a:t>Application</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Practices</a:t>
            </a:r>
            <a:r>
              <a:rPr lang="es-ES_tradnl" altLang="es-ES" dirty="0" smtClean="0">
                <a:latin typeface="Arial" charset="0"/>
                <a:ea typeface="ＭＳ Ｐゴシック" pitchFamily="34" charset="-128"/>
                <a:cs typeface="Arial" charset="0"/>
              </a:rPr>
              <a:t>, W3C </a:t>
            </a:r>
            <a:r>
              <a:rPr lang="es-ES_tradnl" altLang="es-ES" dirty="0" err="1" smtClean="0">
                <a:latin typeface="Arial" charset="0"/>
                <a:ea typeface="ＭＳ Ｐゴシック" pitchFamily="34" charset="-128"/>
                <a:cs typeface="Arial" charset="0"/>
              </a:rPr>
              <a:t>Recommendation</a:t>
            </a:r>
            <a:r>
              <a:rPr lang="es-ES_tradnl" altLang="es-ES" dirty="0" smtClean="0">
                <a:latin typeface="Arial" charset="0"/>
                <a:ea typeface="ＭＳ Ｐゴシック" pitchFamily="34" charset="-128"/>
                <a:cs typeface="Arial" charset="0"/>
              </a:rPr>
              <a:t> 14 </a:t>
            </a:r>
            <a:r>
              <a:rPr lang="es-ES_tradnl" altLang="es-ES" dirty="0" err="1" smtClean="0">
                <a:latin typeface="Arial" charset="0"/>
                <a:ea typeface="ＭＳ Ｐゴシック" pitchFamily="34" charset="-128"/>
                <a:cs typeface="Arial" charset="0"/>
              </a:rPr>
              <a:t>December</a:t>
            </a:r>
            <a:r>
              <a:rPr lang="es-ES_tradnl" altLang="es-ES" dirty="0" smtClean="0">
                <a:latin typeface="Arial" charset="0"/>
                <a:ea typeface="ＭＳ Ｐゴシック" pitchFamily="34" charset="-128"/>
                <a:cs typeface="Arial" charset="0"/>
              </a:rPr>
              <a:t> 2010. </a:t>
            </a:r>
            <a:r>
              <a:rPr lang="es-ES_tradnl" altLang="es-ES" dirty="0" smtClean="0">
                <a:latin typeface="Arial" charset="0"/>
                <a:ea typeface="ＭＳ Ｐゴシック" pitchFamily="34" charset="-128"/>
                <a:cs typeface="Arial" charset="0"/>
                <a:hlinkClick r:id="rId5"/>
              </a:rPr>
              <a:t>http://www.w3.org/TR/mwabp/</a:t>
            </a:r>
            <a:r>
              <a:rPr lang="es-ES_tradnl" altLang="es-ES" dirty="0" smtClean="0">
                <a:latin typeface="Arial" charset="0"/>
                <a:ea typeface="ＭＳ Ｐゴシック" pitchFamily="34" charset="-128"/>
                <a:cs typeface="Arial" charset="0"/>
              </a:rPr>
              <a:t>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2010 b) Mobile Web </a:t>
            </a:r>
            <a:r>
              <a:rPr lang="es-ES_tradnl" altLang="es-ES" dirty="0" err="1" smtClean="0">
                <a:latin typeface="Arial" charset="0"/>
                <a:ea typeface="ＭＳ Ｐゴシック" pitchFamily="34" charset="-128"/>
                <a:cs typeface="Arial" charset="0"/>
              </a:rPr>
              <a:t>Application</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Cards</a:t>
            </a:r>
            <a:r>
              <a:rPr lang="es-ES_tradnl" altLang="es-ES" dirty="0" smtClean="0">
                <a:latin typeface="Arial" charset="0"/>
                <a:ea typeface="ＭＳ Ｐゴシック" pitchFamily="34" charset="-128"/>
                <a:cs typeface="Arial" charset="0"/>
              </a:rPr>
              <a:t>, (MWABP), 2010, </a:t>
            </a:r>
            <a:r>
              <a:rPr lang="es-ES_tradnl" altLang="es-ES" dirty="0" smtClean="0">
                <a:latin typeface="Arial" charset="0"/>
                <a:ea typeface="ＭＳ Ｐゴシック" pitchFamily="34" charset="-128"/>
                <a:cs typeface="Arial" charset="0"/>
                <a:hlinkClick r:id="rId6"/>
              </a:rPr>
              <a:t>http://www.w3c.es/Divulgacion/Tarjetas/MWABP/</a:t>
            </a:r>
            <a:r>
              <a:rPr lang="es-ES_tradnl" altLang="es-ES" dirty="0" smtClean="0">
                <a:latin typeface="Arial" charset="0"/>
                <a:ea typeface="ＭＳ Ｐゴシック" pitchFamily="34" charset="-128"/>
                <a:cs typeface="Arial" charset="0"/>
              </a:rPr>
              <a:t>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2010 c) W3C </a:t>
            </a:r>
            <a:r>
              <a:rPr lang="es-ES_tradnl" altLang="es-ES" dirty="0" err="1" smtClean="0">
                <a:latin typeface="Arial" charset="0"/>
                <a:ea typeface="ＭＳ Ｐゴシック" pitchFamily="34" charset="-128"/>
                <a:cs typeface="Arial" charset="0"/>
              </a:rPr>
              <a:t>mobileOK</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Checker</a:t>
            </a:r>
            <a:r>
              <a:rPr lang="es-ES_tradnl" altLang="es-ES" dirty="0" smtClean="0">
                <a:latin typeface="Arial" charset="0"/>
                <a:ea typeface="ＭＳ Ｐゴシック" pitchFamily="34" charset="-128"/>
                <a:cs typeface="Arial" charset="0"/>
              </a:rPr>
              <a:t> (</a:t>
            </a:r>
            <a:r>
              <a:rPr lang="es-ES_tradnl" altLang="es-ES" dirty="0" smtClean="0">
                <a:latin typeface="Arial" charset="0"/>
                <a:ea typeface="ＭＳ Ｐゴシック" pitchFamily="34" charset="-128"/>
                <a:cs typeface="Arial" charset="0"/>
                <a:hlinkClick r:id="rId7"/>
              </a:rPr>
              <a:t>v1.4.2</a:t>
            </a:r>
            <a:r>
              <a:rPr lang="es-ES_tradnl" altLang="es-ES" dirty="0" smtClean="0">
                <a:latin typeface="Arial" charset="0"/>
                <a:ea typeface="ＭＳ Ｐゴシック" pitchFamily="34" charset="-128"/>
                <a:cs typeface="Arial" charset="0"/>
              </a:rPr>
              <a:t> 2010). </a:t>
            </a:r>
            <a:r>
              <a:rPr lang="es-ES_tradnl" altLang="es-ES" dirty="0" smtClean="0">
                <a:latin typeface="Arial" charset="0"/>
                <a:ea typeface="ＭＳ Ｐゴシック" pitchFamily="34" charset="-128"/>
                <a:cs typeface="Arial" charset="0"/>
                <a:hlinkClick r:id="rId8"/>
              </a:rPr>
              <a:t>http://validator.w3.org/mobile/</a:t>
            </a:r>
            <a:r>
              <a:rPr lang="es-ES_tradnl" altLang="es-ES" dirty="0" smtClean="0">
                <a:latin typeface="Arial" charset="0"/>
                <a:ea typeface="ＭＳ Ｐゴシック" pitchFamily="34" charset="-128"/>
                <a:cs typeface="Arial" charset="0"/>
              </a:rPr>
              <a:t> </a:t>
            </a:r>
          </a:p>
        </p:txBody>
      </p:sp>
      <p:sp>
        <p:nvSpPr>
          <p:cNvPr id="604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E9D88C3B-8961-4DBA-95B2-5EFFC974B81B}" type="slidenum">
              <a:rPr lang="es-ES" altLang="es-ES" sz="1300" smtClean="0">
                <a:latin typeface="Calibri" pitchFamily="34" charset="0"/>
              </a:rPr>
              <a:pPr eaLnBrk="1" hangingPunct="1">
                <a:spcBef>
                  <a:spcPct val="0"/>
                </a:spcBef>
              </a:pPr>
              <a:t>27</a:t>
            </a:fld>
            <a:endParaRPr lang="es-ES" altLang="es-ES" sz="1300"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Referencias (II)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Mobile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http://www.w3.org/WAI/mobile/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(Fundación CTIC, 2011) </a:t>
            </a:r>
            <a:r>
              <a:rPr lang="es-ES_tradnl" altLang="es-ES" dirty="0" err="1" smtClean="0">
                <a:latin typeface="Arial" charset="0"/>
                <a:ea typeface="ＭＳ Ｐゴシック" pitchFamily="34" charset="-128"/>
                <a:cs typeface="Arial" charset="0"/>
              </a:rPr>
              <a:t>mobileOK</a:t>
            </a:r>
            <a:r>
              <a:rPr lang="es-ES_tradnl" altLang="es-ES" dirty="0" smtClean="0">
                <a:latin typeface="Arial" charset="0"/>
                <a:ea typeface="ＭＳ Ｐゴシック" pitchFamily="34" charset="-128"/>
                <a:cs typeface="Arial" charset="0"/>
              </a:rPr>
              <a:t> chequeo http://www.tawdis.net/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(W3C, 2011) W3C, </a:t>
            </a:r>
            <a:r>
              <a:rPr lang="es-ES_tradnl" altLang="es-ES" dirty="0" err="1" smtClean="0">
                <a:latin typeface="Arial" charset="0"/>
                <a:ea typeface="ＭＳ Ｐゴシック" pitchFamily="34" charset="-128"/>
                <a:cs typeface="Arial" charset="0"/>
              </a:rPr>
              <a:t>Developers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corner</a:t>
            </a:r>
            <a:r>
              <a:rPr lang="es-ES_tradnl" altLang="es-ES" dirty="0" smtClean="0">
                <a:latin typeface="Arial" charset="0"/>
                <a:ea typeface="ＭＳ Ｐゴシック" pitchFamily="34" charset="-128"/>
                <a:cs typeface="Arial" charset="0"/>
              </a:rPr>
              <a:t>, Tools, http://www.w3.org/Mobile/Dev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(Fundación CTIC, 2010) Fundación CTIC, </a:t>
            </a:r>
            <a:r>
              <a:rPr lang="es-ES_tradnl" altLang="es-ES" dirty="0" err="1" smtClean="0">
                <a:latin typeface="Arial" charset="0"/>
                <a:ea typeface="ＭＳ Ｐゴシック" pitchFamily="34" charset="-128"/>
                <a:cs typeface="Arial" charset="0"/>
              </a:rPr>
              <a:t>Merkur</a:t>
            </a:r>
            <a:r>
              <a:rPr lang="es-ES_tradnl" altLang="es-ES" dirty="0" smtClean="0">
                <a:latin typeface="Arial" charset="0"/>
                <a:ea typeface="ＭＳ Ｐゴシック" pitchFamily="34" charset="-128"/>
                <a:cs typeface="Arial" charset="0"/>
              </a:rPr>
              <a:t>,  http://merkur.fundacionctic.org/index.php.es </a:t>
            </a:r>
          </a:p>
          <a:p>
            <a:pPr marL="171450"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Resources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Mobile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http://www.iheni.com/mobile-accessibility-guidelines/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Mobile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tests</a:t>
            </a:r>
            <a:r>
              <a:rPr lang="es-ES_tradnl" altLang="es-ES" dirty="0" smtClean="0">
                <a:latin typeface="Arial" charset="0"/>
                <a:ea typeface="ＭＳ Ｐゴシック" pitchFamily="34" charset="-128"/>
                <a:cs typeface="Arial" charset="0"/>
              </a:rPr>
              <a:t>: http://www.iheni.com/mobile-accessibility-tests/ </a:t>
            </a:r>
          </a:p>
        </p:txBody>
      </p:sp>
      <p:sp>
        <p:nvSpPr>
          <p:cNvPr id="6144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9E95219-D9F2-49C5-91C2-51F09A8D318E}" type="slidenum">
              <a:rPr lang="es-ES" altLang="es-ES" sz="1300" smtClean="0">
                <a:latin typeface="Calibri" pitchFamily="34" charset="0"/>
              </a:rPr>
              <a:pPr eaLnBrk="1" hangingPunct="1">
                <a:spcBef>
                  <a:spcPct val="0"/>
                </a:spcBef>
              </a:pPr>
              <a:t>28</a:t>
            </a:fld>
            <a:endParaRPr lang="es-ES" altLang="es-ES" sz="1300"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Referencias (II)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Mobile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Standards</a:t>
            </a:r>
            <a:r>
              <a:rPr lang="es-ES_tradnl" altLang="es-ES" dirty="0" smtClean="0">
                <a:latin typeface="Arial" charset="0"/>
                <a:ea typeface="ＭＳ Ｐゴシック" pitchFamily="34" charset="-128"/>
                <a:cs typeface="Arial" charset="0"/>
              </a:rPr>
              <a:t> and </a:t>
            </a: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v1.0: http://www.bbc.co.uk/guidelines/futuremedia/accessibility/mobile_access.shtml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Mobile </a:t>
            </a:r>
            <a:r>
              <a:rPr lang="es-ES_tradnl" altLang="es-ES" dirty="0" err="1" smtClean="0">
                <a:latin typeface="Arial" charset="0"/>
                <a:ea typeface="ＭＳ Ｐゴシック" pitchFamily="34" charset="-128"/>
                <a:cs typeface="Arial" charset="0"/>
              </a:rPr>
              <a:t>Accessibility</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Standards</a:t>
            </a:r>
            <a:r>
              <a:rPr lang="es-ES_tradnl" altLang="es-ES" dirty="0" smtClean="0">
                <a:latin typeface="Arial" charset="0"/>
                <a:ea typeface="ＭＳ Ｐゴシック" pitchFamily="34" charset="-128"/>
                <a:cs typeface="Arial" charset="0"/>
              </a:rPr>
              <a:t>: http://www.bbc.co.uk/guidelines/futuremedia/accessibility/mobile </a:t>
            </a:r>
          </a:p>
          <a:p>
            <a:pPr marL="171450"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Amóvil</a:t>
            </a:r>
            <a:r>
              <a:rPr lang="es-ES_tradnl" altLang="es-ES" dirty="0" smtClean="0">
                <a:latin typeface="Arial" charset="0"/>
                <a:ea typeface="ＭＳ Ｐゴシック" pitchFamily="34" charset="-128"/>
                <a:cs typeface="Arial" charset="0"/>
              </a:rPr>
              <a:t>: identificar dispositivos móviles accesibles, que se ajusten a las diferentes necesidades y preferencias: http://www.amovil.es/es/que-es-amovil </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Mobile </a:t>
            </a:r>
            <a:r>
              <a:rPr lang="es-ES_tradnl" altLang="es-ES" dirty="0" err="1" smtClean="0">
                <a:latin typeface="Arial" charset="0"/>
                <a:ea typeface="ＭＳ Ｐゴシック" pitchFamily="34" charset="-128"/>
                <a:cs typeface="Arial" charset="0"/>
              </a:rPr>
              <a:t>Navigation</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http://www.funkanu.com/PageFiles/19930/Mobile-Navigation-Guidelines-Funka-2014.pdf </a:t>
            </a:r>
          </a:p>
          <a:p>
            <a:pPr marL="171450" indent="-171450">
              <a:buClr>
                <a:srgbClr val="42557F"/>
              </a:buClr>
              <a:buFont typeface="Arial" panose="020B0604020202020204" pitchFamily="34" charset="0"/>
              <a:buChar char="•"/>
              <a:defRPr/>
            </a:pPr>
            <a:r>
              <a:rPr lang="es-ES_tradnl" altLang="es-ES" dirty="0" err="1" smtClean="0">
                <a:latin typeface="Arial" charset="0"/>
                <a:ea typeface="ＭＳ Ｐゴシック" pitchFamily="34" charset="-128"/>
                <a:cs typeface="Arial" charset="0"/>
              </a:rPr>
              <a:t>Guidelines</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for</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the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development</a:t>
            </a:r>
            <a:r>
              <a:rPr lang="es-ES_tradnl" altLang="es-ES" dirty="0" smtClean="0">
                <a:latin typeface="Arial" charset="0"/>
                <a:ea typeface="ＭＳ Ｐゴシック" pitchFamily="34" charset="-128"/>
                <a:cs typeface="Arial" charset="0"/>
              </a:rPr>
              <a:t> of </a:t>
            </a:r>
            <a:r>
              <a:rPr lang="es-ES_tradnl" altLang="es-ES" dirty="0" err="1" smtClean="0">
                <a:latin typeface="Arial" charset="0"/>
                <a:ea typeface="ＭＳ Ｐゴシック" pitchFamily="34" charset="-128"/>
                <a:cs typeface="Arial" charset="0"/>
              </a:rPr>
              <a:t>accessible</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mobile</a:t>
            </a:r>
            <a:r>
              <a:rPr lang="es-ES_tradnl" altLang="es-ES" dirty="0" smtClean="0">
                <a:latin typeface="Arial" charset="0"/>
                <a:ea typeface="ＭＳ Ｐゴシック" pitchFamily="34" charset="-128"/>
                <a:cs typeface="Arial" charset="0"/>
              </a:rPr>
              <a:t> interfaces: http://www.funkanu.com/PageFiles/19930/Guidelines_for_the_development_of_accessible_mobile_interfaces.pdf </a:t>
            </a:r>
          </a:p>
        </p:txBody>
      </p:sp>
      <p:sp>
        <p:nvSpPr>
          <p:cNvPr id="6144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9E95219-D9F2-49C5-91C2-51F09A8D318E}" type="slidenum">
              <a:rPr lang="es-ES" altLang="es-ES" sz="1300" smtClean="0">
                <a:latin typeface="Calibri" pitchFamily="34" charset="0"/>
              </a:rPr>
              <a:pPr eaLnBrk="1" hangingPunct="1">
                <a:spcBef>
                  <a:spcPct val="0"/>
                </a:spcBef>
              </a:pPr>
              <a:t>29</a:t>
            </a:fld>
            <a:endParaRPr lang="es-ES" altLang="es-ES" sz="1300"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rgbClr val="6E84B4"/>
              </a:buClr>
              <a:defRPr/>
            </a:pPr>
            <a:r>
              <a:rPr lang="es-ES_tradnl" altLang="es-ES" dirty="0" smtClean="0">
                <a:latin typeface="Arial" charset="0"/>
                <a:ea typeface="ＭＳ Ｐゴシック" pitchFamily="34" charset="-128"/>
                <a:cs typeface="Arial" charset="0"/>
              </a:rPr>
              <a:t>Título: Índice</a:t>
            </a:r>
          </a:p>
          <a:p>
            <a:pPr>
              <a:buClr>
                <a:srgbClr val="6E84B4"/>
              </a:buClr>
              <a:defRPr/>
            </a:pPr>
            <a:r>
              <a:rPr lang="es-ES_tradnl" altLang="es-ES" dirty="0" smtClean="0">
                <a:latin typeface="Arial" charset="0"/>
                <a:ea typeface="ＭＳ Ｐゴシック" pitchFamily="34" charset="-128"/>
                <a:cs typeface="Arial" charset="0"/>
              </a:rPr>
              <a:t>Contenido:</a:t>
            </a:r>
          </a:p>
          <a:p>
            <a:pPr marL="171450" indent="-171450">
              <a:buClr>
                <a:srgbClr val="6E84B4"/>
              </a:buClr>
              <a:buFont typeface="Arial" panose="020B0604020202020204" pitchFamily="34" charset="0"/>
              <a:buChar char="•"/>
              <a:defRPr/>
            </a:pPr>
            <a:r>
              <a:rPr lang="es-ES" altLang="es-ES" dirty="0" smtClean="0">
                <a:latin typeface="Arial" charset="0"/>
                <a:ea typeface="ＭＳ Ｐゴシック" pitchFamily="34" charset="-128"/>
                <a:cs typeface="Arial" charset="0"/>
              </a:rPr>
              <a:t>Accesibilidad a la Web móvil</a:t>
            </a:r>
          </a:p>
          <a:p>
            <a:pPr marL="171450" indent="-171450">
              <a:buClr>
                <a:srgbClr val="6E84B4"/>
              </a:buClr>
              <a:buFont typeface="Arial" panose="020B0604020202020204" pitchFamily="34" charset="0"/>
              <a:buChar char="•"/>
              <a:defRPr/>
            </a:pPr>
            <a:r>
              <a:rPr lang="es-ES" altLang="es-ES" dirty="0" smtClean="0">
                <a:latin typeface="Arial" charset="0"/>
                <a:ea typeface="ＭＳ Ｐゴシック" pitchFamily="34" charset="-128"/>
                <a:cs typeface="Arial" charset="0"/>
              </a:rPr>
              <a:t>Movilidad desde la Web accesible</a:t>
            </a:r>
          </a:p>
          <a:p>
            <a:pPr marL="171450" indent="-171450">
              <a:buClr>
                <a:srgbClr val="6E84B4"/>
              </a:buClr>
              <a:buFont typeface="Arial" panose="020B0604020202020204" pitchFamily="34" charset="0"/>
              <a:buChar char="•"/>
              <a:defRPr/>
            </a:pPr>
            <a:r>
              <a:rPr lang="es-ES" altLang="es-ES" dirty="0" smtClean="0">
                <a:latin typeface="Arial" charset="0"/>
                <a:ea typeface="ＭＳ Ｐゴシック" pitchFamily="34" charset="-128"/>
                <a:cs typeface="Arial" charset="0"/>
              </a:rPr>
              <a:t>En la diapositiva hay dos imágenes, una de ellas</a:t>
            </a:r>
            <a:r>
              <a:rPr lang="es-ES" altLang="es-ES" baseline="0" dirty="0" smtClean="0">
                <a:latin typeface="Arial" charset="0"/>
                <a:ea typeface="ＭＳ Ｐゴシック" pitchFamily="34" charset="-128"/>
                <a:cs typeface="Arial" charset="0"/>
              </a:rPr>
              <a:t> muestra </a:t>
            </a:r>
            <a:r>
              <a:rPr lang="es-ES_tradnl" altLang="es-ES" dirty="0" smtClean="0">
                <a:latin typeface="Arial" charset="0"/>
                <a:ea typeface="ＭＳ Ｐゴシック" pitchFamily="34" charset="-128"/>
                <a:cs typeface="Arial" charset="0"/>
              </a:rPr>
              <a:t>varios dispositivos móviles de distintas marcas y la otra es el logotipo de </a:t>
            </a:r>
            <a:r>
              <a:rPr lang="es-ES_tradnl" altLang="es-ES" dirty="0" err="1" smtClean="0">
                <a:latin typeface="Arial" charset="0"/>
                <a:ea typeface="ＭＳ Ｐゴシック" pitchFamily="34" charset="-128"/>
                <a:cs typeface="Arial" charset="0"/>
              </a:rPr>
              <a:t>mobileOK</a:t>
            </a:r>
            <a:r>
              <a:rPr lang="es-ES_tradnl" altLang="es-ES" dirty="0" smtClean="0">
                <a:latin typeface="Arial" charset="0"/>
                <a:ea typeface="ＭＳ Ｐゴシック" pitchFamily="34" charset="-128"/>
                <a:cs typeface="Arial" charset="0"/>
              </a:rPr>
              <a:t> de </a:t>
            </a:r>
            <a:r>
              <a:rPr lang="es-ES_tradnl" altLang="es-ES" smtClean="0">
                <a:latin typeface="Arial" charset="0"/>
                <a:ea typeface="ＭＳ Ｐゴシック" pitchFamily="34" charset="-128"/>
                <a:cs typeface="Arial" charset="0"/>
              </a:rPr>
              <a:t>la W3C</a:t>
            </a:r>
            <a:endParaRPr lang="es-ES_tradnl" altLang="es-ES" dirty="0" smtClean="0">
              <a:latin typeface="Arial" charset="0"/>
              <a:ea typeface="ＭＳ Ｐゴシック" pitchFamily="34" charset="-128"/>
              <a:cs typeface="Arial" charset="0"/>
            </a:endParaRPr>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4479FB7E-A821-4672-9E79-9AABD8F3EC90}" type="slidenum">
              <a:rPr lang="es-ES" altLang="es-ES" sz="1300" smtClean="0">
                <a:latin typeface="Calibri" pitchFamily="34" charset="0"/>
              </a:rPr>
              <a:pPr eaLnBrk="1" hangingPunct="1">
                <a:spcBef>
                  <a:spcPct val="0"/>
                </a:spcBef>
              </a:pPr>
              <a:t>3</a:t>
            </a:fld>
            <a:endParaRPr lang="es-ES" altLang="es-ES" sz="1300"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89013" eaLnBrk="1" hangingPunct="1">
              <a:spcBef>
                <a:spcPct val="0"/>
              </a:spcBef>
            </a:pPr>
            <a:r>
              <a:rPr lang="es-ES" altLang="es-ES" smtClean="0">
                <a:solidFill>
                  <a:srgbClr val="FFC000"/>
                </a:solidFill>
                <a:latin typeface="Arial" charset="0"/>
                <a:ea typeface="ＭＳ Ｐゴシック" pitchFamily="34" charset="-128"/>
                <a:cs typeface="Arial" charset="0"/>
              </a:rPr>
              <a:t>Fin de presentación</a:t>
            </a:r>
          </a:p>
          <a:p>
            <a:pPr defTabSz="989013" eaLnBrk="1" hangingPunct="1">
              <a:spcBef>
                <a:spcPct val="0"/>
              </a:spcBef>
            </a:pPr>
            <a:r>
              <a:rPr lang="es-ES_tradnl" altLang="es-ES" smtClean="0">
                <a:latin typeface="Arial" charset="0"/>
                <a:ea typeface="ＭＳ Ｐゴシック" pitchFamily="34" charset="-128"/>
                <a:cs typeface="Arial" charset="0"/>
              </a:rPr>
              <a:t>TEMA 6: ACCESIBILIDAD A LA WEB MÓVIL. MOVILIDAD DESDE LA WEB ACCESIBLE</a:t>
            </a:r>
          </a:p>
          <a:p>
            <a:pPr defTabSz="989013" eaLnBrk="1" hangingPunct="1">
              <a:spcBef>
                <a:spcPct val="0"/>
              </a:spcBef>
            </a:pPr>
            <a:r>
              <a:rPr lang="es-ES" altLang="es-ES" sz="1400" smtClean="0">
                <a:solidFill>
                  <a:srgbClr val="E6E0EC"/>
                </a:solidFill>
                <a:latin typeface="Arial" charset="0"/>
                <a:ea typeface="ＭＳ Ｐゴシック" pitchFamily="34" charset="-128"/>
                <a:cs typeface="Arial" charset="0"/>
              </a:rPr>
              <a:t>Lourdes Moreno, Paloma Martínez</a:t>
            </a:r>
          </a:p>
          <a:p>
            <a:pPr defTabSz="989013" eaLnBrk="1" hangingPunct="1"/>
            <a:r>
              <a:rPr lang="es-ES" altLang="es-ES" smtClean="0">
                <a:solidFill>
                  <a:srgbClr val="E6E0EC"/>
                </a:solidFill>
                <a:latin typeface="Arial" charset="0"/>
                <a:ea typeface="ＭＳ Ｐゴシック" pitchFamily="34" charset="-128"/>
                <a:cs typeface="Arial" charset="0"/>
              </a:rPr>
              <a:t>Universidad Carlos III de Madrid</a:t>
            </a:r>
          </a:p>
          <a:p>
            <a:pPr defTabSz="989013" eaLnBrk="1" hangingPunct="1"/>
            <a:r>
              <a:rPr lang="es-ES" altLang="es-ES" smtClean="0">
                <a:solidFill>
                  <a:srgbClr val="E6E0EC"/>
                </a:solidFill>
                <a:latin typeface="Arial" charset="0"/>
                <a:ea typeface="ＭＳ Ｐゴシック" pitchFamily="34" charset="-128"/>
                <a:cs typeface="Arial" charset="0"/>
              </a:rPr>
              <a:t>{lmoreno,pmf}@inf.uc3m.es </a:t>
            </a:r>
          </a:p>
          <a:p>
            <a:pPr defTabSz="989013" eaLnBrk="1" hangingPunct="1"/>
            <a:r>
              <a:rPr lang="es-ES" altLang="es-ES" sz="1000" smtClean="0">
                <a:latin typeface="Arial" charset="0"/>
                <a:ea typeface="ＭＳ Ｐゴシック" pitchFamily="34" charset="-128"/>
                <a:cs typeface="Arial" charset="0"/>
              </a:rPr>
              <a:t>Asignatura Humanidades</a:t>
            </a:r>
          </a:p>
          <a:p>
            <a:pPr defTabSz="989013" eaLnBrk="1" hangingPunct="1"/>
            <a:r>
              <a:rPr lang="ja-JP" altLang="es-ES" sz="1000" smtClean="0">
                <a:solidFill>
                  <a:srgbClr val="000090"/>
                </a:solidFill>
                <a:latin typeface="Arial" charset="0"/>
                <a:ea typeface="ＭＳ Ｐゴシック" pitchFamily="34" charset="-128"/>
                <a:cs typeface="Arial" charset="0"/>
              </a:rPr>
              <a:t>“</a:t>
            </a:r>
            <a:r>
              <a:rPr lang="es-ES" altLang="ja-JP" sz="1000" smtClean="0">
                <a:solidFill>
                  <a:srgbClr val="000090"/>
                </a:solidFill>
                <a:latin typeface="Arial" charset="0"/>
                <a:ea typeface="ＭＳ Ｐゴシック" pitchFamily="34" charset="-128"/>
                <a:cs typeface="Arial" charset="0"/>
              </a:rPr>
              <a:t>Evitando la barreras de accesibilidad en la Sociedad de la Información</a:t>
            </a:r>
            <a:r>
              <a:rPr lang="ja-JP" altLang="es-ES" sz="1000" smtClean="0">
                <a:solidFill>
                  <a:srgbClr val="000090"/>
                </a:solidFill>
                <a:latin typeface="Arial" charset="0"/>
                <a:ea typeface="ＭＳ Ｐゴシック" pitchFamily="34" charset="-128"/>
                <a:cs typeface="Arial" charset="0"/>
              </a:rPr>
              <a:t>”</a:t>
            </a:r>
            <a:endParaRPr lang="es-ES_tradnl" altLang="ja-JP" sz="1000" smtClean="0">
              <a:solidFill>
                <a:srgbClr val="000090"/>
              </a:solidFill>
              <a:latin typeface="Arial" charset="0"/>
              <a:ea typeface="ＭＳ Ｐゴシック" pitchFamily="34" charset="-128"/>
              <a:cs typeface="Arial" charset="0"/>
            </a:endParaRPr>
          </a:p>
          <a:p>
            <a:pPr defTabSz="989013" eaLnBrk="1" hangingPunct="1"/>
            <a:r>
              <a:rPr lang="es-ES_tradnl" altLang="es-ES" sz="1000" smtClean="0">
                <a:latin typeface="Arial" charset="0"/>
                <a:ea typeface="ＭＳ Ｐゴシック" pitchFamily="34" charset="-128"/>
                <a:cs typeface="Arial" charset="0"/>
              </a:rPr>
              <a:t>OpenCourseWare de la Universidad Carlos III de Madrid </a:t>
            </a:r>
          </a:p>
          <a:p>
            <a:pPr defTabSz="989013" eaLnBrk="1" hangingPunct="1"/>
            <a:r>
              <a:rPr lang="es-ES" altLang="es-ES" sz="1000" smtClean="0">
                <a:solidFill>
                  <a:srgbClr val="000090"/>
                </a:solidFill>
                <a:latin typeface="Arial" charset="0"/>
                <a:ea typeface="ＭＳ Ｐゴシック" pitchFamily="34" charset="-128"/>
                <a:cs typeface="Arial" charset="0"/>
              </a:rPr>
              <a:t>Fin de presentación</a:t>
            </a:r>
          </a:p>
          <a:p>
            <a:pPr defTabSz="989013" eaLnBrk="1" hangingPunct="1"/>
            <a:endParaRPr lang="es-ES" altLang="es-ES" sz="1000" smtClean="0">
              <a:solidFill>
                <a:schemeClr val="bg1"/>
              </a:solidFill>
              <a:latin typeface="Arial" charset="0"/>
              <a:ea typeface="ＭＳ Ｐゴシック" pitchFamily="34" charset="-128"/>
              <a:cs typeface="Arial" charset="0"/>
            </a:endParaRPr>
          </a:p>
          <a:p>
            <a:pPr defTabSz="989013" eaLnBrk="1" hangingPunct="1"/>
            <a:endParaRPr lang="es-ES" altLang="es-ES" sz="1000" smtClean="0">
              <a:latin typeface="Arial" charset="0"/>
              <a:ea typeface="ＭＳ Ｐゴシック" pitchFamily="34" charset="-128"/>
              <a:cs typeface="Arial" charset="0"/>
            </a:endParaRPr>
          </a:p>
          <a:p>
            <a:pPr defTabSz="989013" eaLnBrk="1" hangingPunct="1">
              <a:spcBef>
                <a:spcPct val="0"/>
              </a:spcBef>
            </a:pPr>
            <a:endParaRPr lang="es-ES_tradnl" altLang="es-ES" smtClean="0">
              <a:latin typeface="Arial" charset="0"/>
              <a:ea typeface="ＭＳ Ｐゴシック" pitchFamily="34" charset="-128"/>
              <a:cs typeface="Arial" charset="0"/>
            </a:endParaRPr>
          </a:p>
        </p:txBody>
      </p:sp>
      <p:sp>
        <p:nvSpPr>
          <p:cNvPr id="624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2E5F3F54-725A-4CE7-AD08-90158A4F20E1}" type="slidenum">
              <a:rPr lang="es-ES" altLang="es-ES" sz="1300" smtClean="0">
                <a:latin typeface="Calibri" pitchFamily="34" charset="0"/>
              </a:rPr>
              <a:pPr eaLnBrk="1" hangingPunct="1">
                <a:spcBef>
                  <a:spcPct val="0"/>
                </a:spcBef>
              </a:pPr>
              <a:t>30</a:t>
            </a:fld>
            <a:endParaRPr lang="es-ES" altLang="es-ES" sz="130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Accesibilidad a la Web móvil (I)</a:t>
            </a:r>
          </a:p>
          <a:p>
            <a:pPr>
              <a:defRPr/>
            </a:pPr>
            <a:r>
              <a:rPr lang="es-ES" altLang="es-ES" dirty="0" smtClean="0">
                <a:latin typeface="Arial" charset="0"/>
                <a:ea typeface="ＭＳ Ｐゴシック" pitchFamily="34" charset="-128"/>
                <a:cs typeface="Arial" charset="0"/>
              </a:rPr>
              <a:t>Contenido: </a:t>
            </a:r>
          </a:p>
          <a:p>
            <a:pPr>
              <a:buClr>
                <a:srgbClr val="42557F"/>
              </a:buClr>
              <a:defRPr/>
            </a:pPr>
            <a:r>
              <a:rPr lang="es-ES_tradnl" altLang="es-ES" dirty="0" smtClean="0">
                <a:latin typeface="Arial" charset="0"/>
                <a:ea typeface="ＭＳ Ｐゴシック" pitchFamily="34" charset="-128"/>
                <a:cs typeface="Arial" charset="0"/>
              </a:rPr>
              <a:t>W3C lanzó a mediados del 2005 la Iniciativa Web Móvil.</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La Iniciativa Web Móvil busca resolver los problemas de interoperabilidad y usabilidad que dificultan el acceso a la Web desde dispositivos móviles, haciendo posible uno de los objetivos principales del W3C que consiste en alcanzar una Web única.</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El principal objetivo de las iniciativas puestas en marcha en torno a la Web móvil es la búsqueda de una Web no fragmentada, como consecuencia de la multitud de nuevos dispositivos móviles, navegadores, operadores, proveedores de contenido, etc.</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Información: http://www.w3c.es/Divulgacion/GuiasBreves/WebMovil</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En la diapositiva hay una imagen del logotipo de la Mobile Web </a:t>
            </a:r>
            <a:r>
              <a:rPr lang="es-ES_tradnl" altLang="es-ES" dirty="0" err="1" smtClean="0">
                <a:latin typeface="Arial" charset="0"/>
                <a:ea typeface="ＭＳ Ｐゴシック" pitchFamily="34" charset="-128"/>
                <a:cs typeface="Arial" charset="0"/>
              </a:rPr>
              <a:t>Initiative</a:t>
            </a:r>
            <a:r>
              <a:rPr lang="es-ES_tradnl" altLang="es-ES" dirty="0" smtClean="0">
                <a:latin typeface="Arial" charset="0"/>
                <a:ea typeface="ＭＳ Ｐゴシック" pitchFamily="34" charset="-128"/>
                <a:cs typeface="Arial" charset="0"/>
              </a:rPr>
              <a:t> de la W3C</a:t>
            </a:r>
          </a:p>
          <a:p>
            <a:pPr>
              <a:defRPr/>
            </a:pPr>
            <a:endParaRPr lang="es-ES" altLang="es-ES" dirty="0" smtClean="0">
              <a:latin typeface="Arial" charset="0"/>
              <a:ea typeface="ＭＳ Ｐゴシック" pitchFamily="34" charset="-128"/>
              <a:cs typeface="Arial" charset="0"/>
            </a:endParaRPr>
          </a:p>
        </p:txBody>
      </p:sp>
      <p:sp>
        <p:nvSpPr>
          <p:cNvPr id="389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AEDD3E94-E45F-4659-972C-A058499C1B51}" type="slidenum">
              <a:rPr lang="es-ES" altLang="es-ES" sz="1300" smtClean="0">
                <a:latin typeface="Calibri" pitchFamily="34" charset="0"/>
              </a:rPr>
              <a:pPr eaLnBrk="1" hangingPunct="1">
                <a:spcBef>
                  <a:spcPct val="0"/>
                </a:spcBef>
              </a:pPr>
              <a:t>4</a:t>
            </a:fld>
            <a:endParaRPr lang="es-ES" altLang="es-ES" sz="1300"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Accesibilidad a la web móvil (II)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Principales diferencias</a:t>
            </a:r>
          </a:p>
          <a:p>
            <a:pPr marL="628650" lvl="1" indent="-171450">
              <a:buClr>
                <a:srgbClr val="6E84B4"/>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Diferente tipos de contenido que manejan</a:t>
            </a:r>
          </a:p>
          <a:p>
            <a:pPr marL="628650" lvl="1" indent="-171450">
              <a:buClr>
                <a:srgbClr val="6E84B4"/>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Capacidades de los dispositivos (pantallas pequeñas)</a:t>
            </a:r>
          </a:p>
          <a:p>
            <a:pPr marL="628650" lvl="1" indent="-171450">
              <a:buClr>
                <a:srgbClr val="6E84B4"/>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Contexto en el cual el usuario recibe el contenido (caminando, autobús, …)</a:t>
            </a:r>
          </a:p>
          <a:p>
            <a:pPr marL="171450" indent="-171450">
              <a:buClr>
                <a:srgbClr val="6E84B4"/>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En la diapositiva hay 3 imágenes de 3 dispositivos móviles: un </a:t>
            </a:r>
            <a:r>
              <a:rPr lang="es-ES_tradnl" altLang="es-ES" dirty="0" err="1" smtClean="0">
                <a:latin typeface="Arial" charset="0"/>
                <a:ea typeface="ＭＳ Ｐゴシック" pitchFamily="34" charset="-128"/>
                <a:cs typeface="Arial" charset="0"/>
              </a:rPr>
              <a:t>iphone</a:t>
            </a:r>
            <a:r>
              <a:rPr lang="es-ES_tradnl" altLang="es-ES" dirty="0" smtClean="0">
                <a:latin typeface="Arial" charset="0"/>
                <a:ea typeface="ＭＳ Ｐゴシック" pitchFamily="34" charset="-128"/>
                <a:cs typeface="Arial" charset="0"/>
              </a:rPr>
              <a:t> (Mac), una </a:t>
            </a:r>
            <a:r>
              <a:rPr lang="es-ES_tradnl" altLang="es-ES" dirty="0" err="1" smtClean="0">
                <a:latin typeface="Arial" charset="0"/>
                <a:ea typeface="ＭＳ Ｐゴシック" pitchFamily="34" charset="-128"/>
                <a:cs typeface="Arial" charset="0"/>
              </a:rPr>
              <a:t>pda</a:t>
            </a:r>
            <a:r>
              <a:rPr lang="es-ES_tradnl" altLang="es-ES" dirty="0" smtClean="0">
                <a:latin typeface="Arial" charset="0"/>
                <a:ea typeface="ＭＳ Ｐゴシック" pitchFamily="34" charset="-128"/>
                <a:cs typeface="Arial" charset="0"/>
              </a:rPr>
              <a:t> y un móvil </a:t>
            </a:r>
            <a:r>
              <a:rPr lang="es-ES" altLang="es-ES" dirty="0" smtClean="0">
                <a:latin typeface="Arial" charset="0"/>
                <a:ea typeface="ＭＳ Ｐゴシック" pitchFamily="34" charset="-128"/>
                <a:cs typeface="Arial" charset="0"/>
              </a:rPr>
              <a:t>con teclado extraíble</a:t>
            </a:r>
            <a:endParaRPr lang="es-ES_tradnl" altLang="es-ES" dirty="0" smtClean="0">
              <a:latin typeface="Arial" charset="0"/>
              <a:ea typeface="ＭＳ Ｐゴシック" pitchFamily="34" charset="-128"/>
              <a:cs typeface="Arial" charset="0"/>
            </a:endParaRPr>
          </a:p>
          <a:p>
            <a:pPr marL="171450" indent="-171450">
              <a:buFont typeface="Arial" panose="020B0604020202020204" pitchFamily="34" charset="0"/>
              <a:buChar char="•"/>
              <a:defRPr/>
            </a:pPr>
            <a:endParaRPr lang="es-ES" altLang="es-ES" dirty="0" smtClean="0">
              <a:latin typeface="Arial" charset="0"/>
              <a:ea typeface="ＭＳ Ｐゴシック" pitchFamily="34" charset="-128"/>
              <a:cs typeface="Arial" charset="0"/>
            </a:endParaRPr>
          </a:p>
        </p:txBody>
      </p:sp>
      <p:sp>
        <p:nvSpPr>
          <p:cNvPr id="399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E71B11DA-3737-434A-8AE4-60B300A97439}" type="slidenum">
              <a:rPr lang="es-ES" altLang="es-ES" sz="1300" smtClean="0">
                <a:latin typeface="Calibri" pitchFamily="34" charset="0"/>
              </a:rPr>
              <a:pPr eaLnBrk="1" hangingPunct="1">
                <a:spcBef>
                  <a:spcPct val="0"/>
                </a:spcBef>
              </a:pPr>
              <a:t>5</a:t>
            </a:fld>
            <a:endParaRPr lang="es-ES" altLang="es-ES" sz="1300"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dirty="0" smtClean="0">
                <a:latin typeface="Arial" charset="0"/>
                <a:ea typeface="ＭＳ Ｐゴシック" pitchFamily="34" charset="-128"/>
                <a:cs typeface="Arial" charset="0"/>
              </a:rPr>
              <a:t>Título: Accesibilidad a la web móvil (III)</a:t>
            </a:r>
          </a:p>
          <a:p>
            <a:pPr>
              <a:defRPr/>
            </a:pPr>
            <a:r>
              <a:rPr lang="es-ES" altLang="es-ES" dirty="0" smtClean="0">
                <a:latin typeface="Arial" charset="0"/>
                <a:ea typeface="ＭＳ Ｐゴシック" pitchFamily="34" charset="-128"/>
                <a:cs typeface="Arial" charset="0"/>
              </a:rPr>
              <a:t>Contenido:</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Generación de buenas prácticas.</a:t>
            </a:r>
          </a:p>
          <a:p>
            <a:pPr marL="628650" lvl="1"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Para ello se creó el "Grupo de Trabajo de Buenas Prácticas en Web Móvil" (Mobile Web </a:t>
            </a:r>
            <a:r>
              <a:rPr lang="es-ES_tradnl" altLang="es-ES" dirty="0" err="1" smtClean="0">
                <a:latin typeface="Arial" charset="0"/>
                <a:ea typeface="ＭＳ Ｐゴシック" pitchFamily="34" charset="-128"/>
                <a:cs typeface="Arial" charset="0"/>
              </a:rPr>
              <a:t>Best</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Practices</a:t>
            </a:r>
            <a:r>
              <a:rPr lang="es-ES_tradnl" altLang="es-ES" dirty="0" smtClean="0">
                <a:latin typeface="Arial" charset="0"/>
                <a:ea typeface="ＭＳ Ｐゴシック" pitchFamily="34" charset="-128"/>
                <a:cs typeface="Arial" charset="0"/>
              </a:rPr>
              <a:t>, MWBP) cuyo objetivo es desarrollar pautas, puntos de verificación y buenas prácticas para ayudar a los proveedores de contenido a desarrollar contenido Web que funcione correctamente en dispositivos móviles.</a:t>
            </a:r>
          </a:p>
          <a:p>
            <a:pPr marL="171450"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Descripción de dispositivos móviles.</a:t>
            </a:r>
          </a:p>
          <a:p>
            <a:pPr marL="628650" lvl="1" indent="-171450">
              <a:buClr>
                <a:srgbClr val="42557F"/>
              </a:buClr>
              <a:buFont typeface="Arial" panose="020B0604020202020204" pitchFamily="34" charset="0"/>
              <a:buChar char="•"/>
              <a:defRPr/>
            </a:pPr>
            <a:r>
              <a:rPr lang="es-ES_tradnl" altLang="es-ES" dirty="0" smtClean="0">
                <a:latin typeface="Arial" charset="0"/>
                <a:ea typeface="ＭＳ Ｐゴシック" pitchFamily="34" charset="-128"/>
                <a:cs typeface="Arial" charset="0"/>
              </a:rPr>
              <a:t>Para ello se creó el "Grupo de Trabajo de Descripción de Dispositivo" para guiar el desarrollo de mecanismos de descripción de dispositivos que los desarrolladores de contenido podrán utilizar para adaptar los contenidos a los diferentes dispositivos.</a:t>
            </a:r>
          </a:p>
          <a:p>
            <a:pPr>
              <a:defRPr/>
            </a:pPr>
            <a:endParaRPr lang="es-ES" altLang="es-ES" dirty="0" smtClean="0">
              <a:latin typeface="Arial" charset="0"/>
              <a:ea typeface="ＭＳ Ｐゴシック" pitchFamily="34" charset="-128"/>
              <a:cs typeface="Arial" charset="0"/>
            </a:endParaRPr>
          </a:p>
          <a:p>
            <a:pPr>
              <a:buFontTx/>
              <a:buChar char="•"/>
              <a:defRPr/>
            </a:pPr>
            <a:endParaRPr lang="es-ES" altLang="es-ES" dirty="0" smtClean="0">
              <a:latin typeface="Arial" charset="0"/>
              <a:ea typeface="ＭＳ Ｐゴシック" pitchFamily="34" charset="-128"/>
              <a:cs typeface="Arial" charset="0"/>
            </a:endParaRPr>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1D3B675C-5EBC-4172-AFC2-4A26B89BD280}" type="slidenum">
              <a:rPr lang="es-ES" altLang="es-ES" sz="1300" smtClean="0">
                <a:latin typeface="Calibri" pitchFamily="34" charset="0"/>
              </a:rPr>
              <a:pPr eaLnBrk="1" hangingPunct="1">
                <a:spcBef>
                  <a:spcPct val="0"/>
                </a:spcBef>
              </a:pPr>
              <a:t>6</a:t>
            </a:fld>
            <a:endParaRPr lang="es-ES" altLang="es-ES" sz="1300"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defRPr/>
            </a:pPr>
            <a:r>
              <a:rPr lang="es-ES" altLang="es-ES" sz="1000" dirty="0" smtClean="0">
                <a:latin typeface="Arial" charset="0"/>
                <a:ea typeface="ＭＳ Ｐゴシック" pitchFamily="34" charset="-128"/>
                <a:cs typeface="Arial" charset="0"/>
              </a:rPr>
              <a:t>Título: Accesibilidad a la web móvil, Buenas Prácticas en Web Móvil</a:t>
            </a:r>
            <a:r>
              <a:rPr lang="es-ES" altLang="es-ES" sz="1000" i="1" dirty="0" smtClean="0">
                <a:latin typeface="Arial" charset="0"/>
                <a:ea typeface="ＭＳ Ｐゴシック" pitchFamily="34" charset="-128"/>
                <a:cs typeface="Arial" charset="0"/>
              </a:rPr>
              <a:t> </a:t>
            </a:r>
            <a:r>
              <a:rPr lang="es-ES" altLang="es-ES" sz="1000" dirty="0" smtClean="0">
                <a:latin typeface="Arial" charset="0"/>
                <a:ea typeface="ＭＳ Ｐゴシック" pitchFamily="34" charset="-128"/>
                <a:cs typeface="Arial" charset="0"/>
              </a:rPr>
              <a:t>(MWBP)</a:t>
            </a:r>
          </a:p>
          <a:p>
            <a:pPr>
              <a:lnSpc>
                <a:spcPct val="90000"/>
              </a:lnSpc>
              <a:defRPr/>
            </a:pPr>
            <a:r>
              <a:rPr lang="es-ES" altLang="es-ES" sz="1000" dirty="0" smtClean="0">
                <a:latin typeface="Arial" charset="0"/>
                <a:ea typeface="ＭＳ Ｐゴシック" pitchFamily="34" charset="-128"/>
                <a:cs typeface="Arial" charset="0"/>
              </a:rPr>
              <a:t>Contenido:</a:t>
            </a:r>
          </a:p>
          <a:p>
            <a:pPr marL="342900" indent="-342900">
              <a:lnSpc>
                <a:spcPct val="90000"/>
              </a:lnSpc>
              <a:buClr>
                <a:srgbClr val="42557F"/>
              </a:buClr>
              <a:buFont typeface="Arial" panose="020B0604020202020204" pitchFamily="34" charset="0"/>
              <a:buChar char="•"/>
              <a:defRPr/>
            </a:pPr>
            <a:r>
              <a:rPr lang="es-ES_tradnl" altLang="es-ES" sz="2200" dirty="0" smtClean="0">
                <a:latin typeface="Arial" charset="0"/>
                <a:ea typeface="ＭＳ Ｐゴシック" pitchFamily="34" charset="-128"/>
                <a:cs typeface="Arial" charset="0"/>
              </a:rPr>
              <a:t>Las Buenas prácticas en Web Móvil 1.0 son un estándar Web del W3C cuyo objetivo es ayudar a los desarrolladores Web a diseñar y publicar contenido Web que funcione adecuadamente en dispositivos móviles.</a:t>
            </a:r>
          </a:p>
          <a:p>
            <a:pPr marL="342900" indent="-342900">
              <a:lnSpc>
                <a:spcPct val="90000"/>
              </a:lnSpc>
              <a:buClr>
                <a:srgbClr val="42557F"/>
              </a:buClr>
              <a:buFont typeface="Arial" panose="020B0604020202020204" pitchFamily="34" charset="0"/>
              <a:buChar char="•"/>
              <a:defRPr/>
            </a:pPr>
            <a:r>
              <a:rPr lang="es-ES_tradnl" altLang="es-ES" sz="2200" dirty="0" smtClean="0">
                <a:latin typeface="Arial" charset="0"/>
                <a:ea typeface="ＭＳ Ｐゴシック" pitchFamily="34" charset="-128"/>
                <a:cs typeface="Arial" charset="0"/>
              </a:rPr>
              <a:t>El objetivo principal de las MWBP es el de mejorar la experiencia del usuario en la Web cuando se accede desde dispositivos móviles.</a:t>
            </a:r>
          </a:p>
          <a:p>
            <a:pPr marL="800100" lvl="1" indent="-342900">
              <a:lnSpc>
                <a:spcPct val="90000"/>
              </a:lnSpc>
              <a:buClr>
                <a:srgbClr val="42557F"/>
              </a:buClr>
              <a:buFont typeface="Arial" panose="020B0604020202020204" pitchFamily="34" charset="0"/>
              <a:buChar char="•"/>
              <a:defRPr/>
            </a:pPr>
            <a:r>
              <a:rPr lang="es-ES_tradnl" altLang="es-ES" sz="2200" dirty="0" smtClean="0">
                <a:latin typeface="Arial" charset="0"/>
                <a:ea typeface="ＭＳ Ｐゴシック" pitchFamily="34" charset="-128"/>
                <a:cs typeface="Arial" charset="0"/>
              </a:rPr>
              <a:t>MWBP 1.0: Mobile Web </a:t>
            </a:r>
            <a:r>
              <a:rPr lang="es-ES_tradnl" altLang="es-ES" sz="2200" dirty="0" err="1" smtClean="0">
                <a:latin typeface="Arial" charset="0"/>
                <a:ea typeface="ＭＳ Ｐゴシック" pitchFamily="34" charset="-128"/>
                <a:cs typeface="Arial" charset="0"/>
              </a:rPr>
              <a:t>Best</a:t>
            </a:r>
            <a:r>
              <a:rPr lang="es-ES_tradnl" altLang="es-ES" sz="2200" dirty="0" smtClean="0">
                <a:latin typeface="Arial" charset="0"/>
                <a:ea typeface="ＭＳ Ｐゴシック" pitchFamily="34" charset="-128"/>
                <a:cs typeface="Arial" charset="0"/>
              </a:rPr>
              <a:t> </a:t>
            </a:r>
            <a:r>
              <a:rPr lang="es-ES_tradnl" altLang="es-ES" sz="2200" dirty="0" err="1" smtClean="0">
                <a:latin typeface="Arial" charset="0"/>
                <a:ea typeface="ＭＳ Ｐゴシック" pitchFamily="34" charset="-128"/>
                <a:cs typeface="Arial" charset="0"/>
              </a:rPr>
              <a:t>Practices</a:t>
            </a:r>
            <a:r>
              <a:rPr lang="es-ES_tradnl" altLang="es-ES" sz="2200" dirty="0" smtClean="0">
                <a:latin typeface="Arial" charset="0"/>
                <a:ea typeface="ＭＳ Ｐゴシック" pitchFamily="34" charset="-128"/>
                <a:cs typeface="Arial" charset="0"/>
              </a:rPr>
              <a:t> 1.0, Basic </a:t>
            </a:r>
            <a:r>
              <a:rPr lang="es-ES_tradnl" altLang="es-ES" sz="2200" dirty="0" err="1" smtClean="0">
                <a:latin typeface="Arial" charset="0"/>
                <a:ea typeface="ＭＳ Ｐゴシック" pitchFamily="34" charset="-128"/>
                <a:cs typeface="Arial" charset="0"/>
              </a:rPr>
              <a:t>Guidelines</a:t>
            </a:r>
            <a:r>
              <a:rPr lang="es-ES_tradnl" altLang="es-ES" sz="2200" dirty="0" smtClean="0">
                <a:latin typeface="Arial" charset="0"/>
                <a:ea typeface="ＭＳ Ｐゴシック" pitchFamily="34" charset="-128"/>
                <a:cs typeface="Arial" charset="0"/>
              </a:rPr>
              <a:t>. W3C </a:t>
            </a:r>
            <a:r>
              <a:rPr lang="es-ES_tradnl" altLang="es-ES" sz="2200" dirty="0" err="1" smtClean="0">
                <a:latin typeface="Arial" charset="0"/>
                <a:ea typeface="ＭＳ Ｐゴシック" pitchFamily="34" charset="-128"/>
                <a:cs typeface="Arial" charset="0"/>
              </a:rPr>
              <a:t>Recommendation</a:t>
            </a:r>
            <a:r>
              <a:rPr lang="es-ES_tradnl" altLang="es-ES" sz="2200" dirty="0" smtClean="0">
                <a:latin typeface="Arial" charset="0"/>
                <a:ea typeface="ＭＳ Ｐゴシック" pitchFamily="34" charset="-128"/>
                <a:cs typeface="Arial" charset="0"/>
              </a:rPr>
              <a:t> 29 </a:t>
            </a:r>
            <a:r>
              <a:rPr lang="es-ES_tradnl" altLang="es-ES" sz="2200" dirty="0" err="1" smtClean="0">
                <a:latin typeface="Arial" charset="0"/>
                <a:ea typeface="ＭＳ Ｐゴシック" pitchFamily="34" charset="-128"/>
                <a:cs typeface="Arial" charset="0"/>
              </a:rPr>
              <a:t>July</a:t>
            </a:r>
            <a:r>
              <a:rPr lang="es-ES_tradnl" altLang="es-ES" sz="2200" dirty="0" smtClean="0">
                <a:latin typeface="Arial" charset="0"/>
                <a:ea typeface="ＭＳ Ｐゴシック" pitchFamily="34" charset="-128"/>
                <a:cs typeface="Arial" charset="0"/>
              </a:rPr>
              <a:t> 2008 (W3C, 2008)</a:t>
            </a:r>
          </a:p>
          <a:p>
            <a:pPr marL="800100" lvl="1" indent="-342900">
              <a:lnSpc>
                <a:spcPct val="90000"/>
              </a:lnSpc>
              <a:buClr>
                <a:srgbClr val="42557F"/>
              </a:buClr>
              <a:buFont typeface="Arial" panose="020B0604020202020204" pitchFamily="34" charset="0"/>
              <a:buChar char="•"/>
              <a:defRPr/>
            </a:pPr>
            <a:r>
              <a:rPr lang="es-ES_tradnl" altLang="es-ES" sz="2200" dirty="0" smtClean="0">
                <a:latin typeface="Arial" charset="0"/>
                <a:ea typeface="ＭＳ Ｐゴシック" pitchFamily="34" charset="-128"/>
                <a:cs typeface="Arial" charset="0"/>
              </a:rPr>
              <a:t>Mobile Web </a:t>
            </a:r>
            <a:r>
              <a:rPr lang="es-ES_tradnl" altLang="es-ES" sz="2200" dirty="0" err="1" smtClean="0">
                <a:latin typeface="Arial" charset="0"/>
                <a:ea typeface="ＭＳ Ｐゴシック" pitchFamily="34" charset="-128"/>
                <a:cs typeface="Arial" charset="0"/>
              </a:rPr>
              <a:t>Best</a:t>
            </a:r>
            <a:r>
              <a:rPr lang="es-ES_tradnl" altLang="es-ES" sz="2200" dirty="0" smtClean="0">
                <a:latin typeface="Arial" charset="0"/>
                <a:ea typeface="ＭＳ Ｐゴシック" pitchFamily="34" charset="-128"/>
                <a:cs typeface="Arial" charset="0"/>
              </a:rPr>
              <a:t> </a:t>
            </a:r>
            <a:r>
              <a:rPr lang="es-ES_tradnl" altLang="es-ES" sz="2200" dirty="0" err="1" smtClean="0">
                <a:latin typeface="Arial" charset="0"/>
                <a:ea typeface="ＭＳ Ｐゴシック" pitchFamily="34" charset="-128"/>
                <a:cs typeface="Arial" charset="0"/>
              </a:rPr>
              <a:t>Practices</a:t>
            </a:r>
            <a:r>
              <a:rPr lang="es-ES_tradnl" altLang="es-ES" sz="2200" dirty="0" smtClean="0">
                <a:latin typeface="Arial" charset="0"/>
                <a:ea typeface="ＭＳ Ｐゴシック" pitchFamily="34" charset="-128"/>
                <a:cs typeface="Arial" charset="0"/>
              </a:rPr>
              <a:t> 1.0 (MWBP1.0 ) </a:t>
            </a:r>
            <a:r>
              <a:rPr lang="es-ES_tradnl" altLang="es-ES" sz="2200" dirty="0" err="1" smtClean="0">
                <a:latin typeface="Arial" charset="0"/>
                <a:ea typeface="ＭＳ Ｐゴシック" pitchFamily="34" charset="-128"/>
                <a:cs typeface="Arial" charset="0"/>
              </a:rPr>
              <a:t>Flipcards</a:t>
            </a:r>
            <a:r>
              <a:rPr lang="es-ES_tradnl" altLang="es-ES" sz="2200" dirty="0" smtClean="0">
                <a:latin typeface="Arial" charset="0"/>
                <a:ea typeface="ＭＳ Ｐゴシック" pitchFamily="34" charset="-128"/>
                <a:cs typeface="Arial" charset="0"/>
              </a:rPr>
              <a:t> (W3C, 2008 b)</a:t>
            </a:r>
          </a:p>
          <a:p>
            <a:pPr marL="800100" lvl="1" indent="-342900">
              <a:lnSpc>
                <a:spcPct val="90000"/>
              </a:lnSpc>
              <a:buClr>
                <a:srgbClr val="42557F"/>
              </a:buClr>
              <a:buFont typeface="Arial" panose="020B0604020202020204" pitchFamily="34" charset="0"/>
              <a:buChar char="•"/>
              <a:defRPr/>
            </a:pPr>
            <a:r>
              <a:rPr lang="es-ES_tradnl" altLang="es-ES" sz="2200" dirty="0" smtClean="0">
                <a:latin typeface="Arial" charset="0"/>
                <a:ea typeface="ＭＳ Ｐゴシック" pitchFamily="34" charset="-128"/>
                <a:cs typeface="Arial" charset="0"/>
              </a:rPr>
              <a:t>MobiWeb1.0, MobiWeb2.0 Project: "Mobile Web 2.0“</a:t>
            </a:r>
          </a:p>
          <a:p>
            <a:pPr marL="342900" indent="-342900">
              <a:lnSpc>
                <a:spcPct val="90000"/>
              </a:lnSpc>
              <a:buClr>
                <a:srgbClr val="42557F"/>
              </a:buClr>
              <a:buFont typeface="Arial" panose="020B0604020202020204" pitchFamily="34" charset="0"/>
              <a:buChar char="•"/>
              <a:defRPr/>
            </a:pPr>
            <a:r>
              <a:rPr lang="es-ES" altLang="es-ES" sz="2200" dirty="0" smtClean="0">
                <a:latin typeface="Arial" charset="0"/>
                <a:ea typeface="ＭＳ Ｐゴシック" pitchFamily="34" charset="-128"/>
                <a:cs typeface="Arial" charset="0"/>
              </a:rPr>
              <a:t>En la diapositiva hay una imagen del Logo de Buenas prácticas en Web Móvil 1.0 (W3C)</a:t>
            </a:r>
            <a:endParaRPr lang="es-ES_tradnl" altLang="es-ES" sz="2200" dirty="0" smtClean="0">
              <a:latin typeface="Arial" charset="0"/>
              <a:ea typeface="ＭＳ Ｐゴシック" pitchFamily="34" charset="-128"/>
              <a:cs typeface="Arial" charset="0"/>
            </a:endParaRPr>
          </a:p>
          <a:p>
            <a:pPr marL="171450" indent="-171450">
              <a:lnSpc>
                <a:spcPct val="90000"/>
              </a:lnSpc>
              <a:buFont typeface="Arial" panose="020B0604020202020204" pitchFamily="34" charset="0"/>
              <a:buChar char="•"/>
              <a:defRPr/>
            </a:pPr>
            <a:endParaRPr lang="es-ES" altLang="es-ES" sz="1000" dirty="0" smtClean="0">
              <a:latin typeface="Arial" charset="0"/>
              <a:ea typeface="ＭＳ Ｐゴシック" pitchFamily="34" charset="-128"/>
              <a:cs typeface="Arial" charset="0"/>
            </a:endParaRPr>
          </a:p>
        </p:txBody>
      </p:sp>
      <p:sp>
        <p:nvSpPr>
          <p:cNvPr id="419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C0F7652D-3D52-4010-8DD8-AF02AC6E88A8}" type="slidenum">
              <a:rPr lang="es-ES" altLang="es-ES" sz="1300" smtClean="0">
                <a:latin typeface="Calibri" pitchFamily="34" charset="0"/>
              </a:rPr>
              <a:pPr eaLnBrk="1" hangingPunct="1">
                <a:spcBef>
                  <a:spcPct val="0"/>
                </a:spcBef>
              </a:pPr>
              <a:t>7</a:t>
            </a:fld>
            <a:endParaRPr lang="es-ES" altLang="es-ES" sz="1300"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s-ES" altLang="es-ES" sz="1000" dirty="0" smtClean="0">
                <a:latin typeface="Arial" charset="0"/>
                <a:ea typeface="ＭＳ Ｐゴシック" pitchFamily="34" charset="-128"/>
                <a:cs typeface="Arial" charset="0"/>
              </a:rPr>
              <a:t>Título: Accesibilidad a la web móvil. Tarjetas de Buenas Prácticas en Web Móvil</a:t>
            </a:r>
          </a:p>
          <a:p>
            <a:pPr>
              <a:defRPr/>
            </a:pPr>
            <a:r>
              <a:rPr lang="es-ES" altLang="es-ES" sz="1000" dirty="0" smtClean="0">
                <a:latin typeface="Arial" charset="0"/>
                <a:ea typeface="ＭＳ Ｐゴシック" pitchFamily="34" charset="-128"/>
                <a:cs typeface="Arial" charset="0"/>
              </a:rPr>
              <a:t>Contenido:</a:t>
            </a:r>
          </a:p>
          <a:p>
            <a:pPr marL="171450" indent="-171450">
              <a:buFont typeface="Arial" panose="020B0604020202020204" pitchFamily="34" charset="0"/>
              <a:buChar char="•"/>
              <a:defRPr/>
            </a:pPr>
            <a:r>
              <a:rPr lang="es-ES_tradnl" altLang="es-ES" sz="1000" dirty="0" smtClean="0">
                <a:cs typeface="Arial" charset="0"/>
              </a:rPr>
              <a:t>Tarjetas de Buenas Prácticas en Web Móvil 1.0</a:t>
            </a:r>
            <a:r>
              <a:rPr lang="es-ES_tradnl" altLang="es-ES" sz="1000" i="1" dirty="0" smtClean="0">
                <a:cs typeface="Arial" charset="0"/>
              </a:rPr>
              <a:t> </a:t>
            </a:r>
            <a:r>
              <a:rPr lang="es-ES_tradnl" altLang="es-ES" sz="1000" dirty="0" smtClean="0">
                <a:cs typeface="Arial" charset="0"/>
              </a:rPr>
              <a:t>(MWBP 1.0) (W3C, 2008 b)</a:t>
            </a:r>
            <a:endParaRPr lang="es-ES" altLang="es-ES" sz="1000" dirty="0" smtClean="0">
              <a:cs typeface="Arial" charset="0"/>
            </a:endParaRPr>
          </a:p>
          <a:p>
            <a:pPr marL="628650" lvl="1" indent="-171450">
              <a:buFont typeface="Arial" panose="020B0604020202020204" pitchFamily="34" charset="0"/>
              <a:buChar char="•"/>
              <a:defRPr/>
            </a:pPr>
            <a:r>
              <a:rPr lang="es-ES_tradnl" altLang="es-ES" sz="1000" dirty="0" smtClean="0">
                <a:latin typeface="Arial" charset="0"/>
                <a:ea typeface="ＭＳ Ｐゴシック" pitchFamily="34" charset="-128"/>
                <a:cs typeface="Arial" charset="0"/>
              </a:rPr>
              <a:t>Imagen de las Tarjetas de Buenas Prácticas en Web Móvil 1.0</a:t>
            </a:r>
            <a:r>
              <a:rPr lang="es-ES_tradnl" altLang="es-ES" sz="1000" i="1" dirty="0" smtClean="0">
                <a:latin typeface="Arial" charset="0"/>
                <a:ea typeface="ＭＳ Ｐゴシック" pitchFamily="34" charset="-128"/>
                <a:cs typeface="Arial" charset="0"/>
              </a:rPr>
              <a:t> </a:t>
            </a:r>
            <a:r>
              <a:rPr lang="es-ES_tradnl" altLang="es-ES" sz="1000" dirty="0" smtClean="0">
                <a:latin typeface="Arial" charset="0"/>
                <a:ea typeface="ＭＳ Ｐゴシック" pitchFamily="34" charset="-128"/>
                <a:cs typeface="Arial" charset="0"/>
              </a:rPr>
              <a:t>(MWBP 1.0) (W3C, 2008 b)</a:t>
            </a:r>
            <a:endParaRPr lang="es-ES" altLang="es-ES" sz="1000" dirty="0" smtClean="0">
              <a:latin typeface="Arial" charset="0"/>
              <a:ea typeface="ＭＳ Ｐゴシック" pitchFamily="34" charset="-128"/>
              <a:cs typeface="Arial" charset="0"/>
            </a:endParaRPr>
          </a:p>
        </p:txBody>
      </p:sp>
      <p:sp>
        <p:nvSpPr>
          <p:cNvPr id="430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010607CA-0B8F-4327-8E9E-20E69A4551C1}" type="slidenum">
              <a:rPr lang="es-ES" altLang="es-ES" sz="1300" smtClean="0">
                <a:latin typeface="Calibri" pitchFamily="34" charset="0"/>
              </a:rPr>
              <a:pPr eaLnBrk="1" hangingPunct="1">
                <a:spcBef>
                  <a:spcPct val="0"/>
                </a:spcBef>
              </a:pPr>
              <a:t>8</a:t>
            </a:fld>
            <a:endParaRPr lang="es-ES" altLang="es-ES" sz="1300"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defRPr/>
            </a:pPr>
            <a:r>
              <a:rPr lang="es-ES" altLang="es-ES" sz="1000" dirty="0" smtClean="0">
                <a:latin typeface="Arial" charset="0"/>
                <a:ea typeface="ＭＳ Ｐゴシック" pitchFamily="34" charset="-128"/>
                <a:cs typeface="Arial" charset="0"/>
              </a:rPr>
              <a:t>Título: Accesibilidad a la Web móvil. Buenas Prácticas en el Desarrollo de Aplicaciones para la Web Móvil </a:t>
            </a:r>
            <a:r>
              <a:rPr lang="es-ES" altLang="es-ES" sz="1000" i="1" dirty="0" smtClean="0">
                <a:latin typeface="Arial" charset="0"/>
                <a:ea typeface="ＭＳ Ｐゴシック" pitchFamily="34" charset="-128"/>
                <a:cs typeface="Arial" charset="0"/>
              </a:rPr>
              <a:t> </a:t>
            </a:r>
            <a:r>
              <a:rPr lang="es-ES" altLang="es-ES" sz="1000" dirty="0" smtClean="0">
                <a:latin typeface="Arial" charset="0"/>
                <a:ea typeface="ＭＳ Ｐゴシック" pitchFamily="34" charset="-128"/>
                <a:cs typeface="Arial" charset="0"/>
              </a:rPr>
              <a:t>(MWABP)</a:t>
            </a:r>
          </a:p>
          <a:p>
            <a:pPr>
              <a:lnSpc>
                <a:spcPct val="90000"/>
              </a:lnSpc>
              <a:defRPr/>
            </a:pPr>
            <a:r>
              <a:rPr lang="es-ES" altLang="es-ES" sz="1000" dirty="0" smtClean="0">
                <a:latin typeface="Arial" charset="0"/>
                <a:ea typeface="ＭＳ Ｐゴシック" pitchFamily="34" charset="-128"/>
                <a:cs typeface="Arial" charset="0"/>
              </a:rPr>
              <a:t>Contenido:</a:t>
            </a:r>
          </a:p>
          <a:p>
            <a:pPr marL="342900" indent="-34290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Nuevo estándar de Buenas Prácticas, Diciembre 2010</a:t>
            </a:r>
          </a:p>
          <a:p>
            <a:pPr marL="342900" indent="-34290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Construye aplicaciones más inteligentes para la Web Móvil </a:t>
            </a:r>
          </a:p>
          <a:p>
            <a:pPr marL="342900" indent="-34290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Es un documento de Buenas Prácticas en el Desarrollo de Aplicaciones para la Web Móvil donde se ofrecen:</a:t>
            </a:r>
          </a:p>
          <a:p>
            <a:pPr marL="800100" lvl="1" indent="-342900">
              <a:buClr>
                <a:srgbClr val="42557F"/>
              </a:buClr>
              <a:buFont typeface="Arial" panose="020B0604020202020204" pitchFamily="34" charset="0"/>
              <a:buChar char="•"/>
              <a:defRPr/>
            </a:pPr>
            <a:r>
              <a:rPr lang="es-ES_tradnl" altLang="es-ES" sz="2000" dirty="0" smtClean="0">
                <a:latin typeface="Arial" charset="0"/>
                <a:ea typeface="ＭＳ Ｐゴシック" pitchFamily="34" charset="-128"/>
                <a:cs typeface="Arial" charset="0"/>
              </a:rPr>
              <a:t>Consejos prácticos para poder desarrollar e implementar de forma fácil y sencilla aplicaciones para la Web móvil que funcionan en numerosas plataformas. </a:t>
            </a:r>
          </a:p>
          <a:p>
            <a:pPr marL="800100" lvl="1" indent="-342900">
              <a:buClr>
                <a:srgbClr val="42557F"/>
              </a:buClr>
              <a:buFont typeface="Arial" panose="020B0604020202020204" pitchFamily="34" charset="0"/>
              <a:buChar char="•"/>
              <a:defRPr/>
            </a:pPr>
            <a:r>
              <a:rPr lang="es-ES_tradnl" altLang="es-ES" sz="2000" dirty="0" smtClean="0">
                <a:latin typeface="Arial" charset="0"/>
                <a:ea typeface="ＭＳ Ｐゴシック" pitchFamily="34" charset="-128"/>
                <a:cs typeface="Arial" charset="0"/>
              </a:rPr>
              <a:t>Indican como diseñar aplicaciones Web que sean eficientes, adecuadas a los diferentes contextos y que mejoren la experiencia de usuario de los dispositivos móviles. </a:t>
            </a:r>
          </a:p>
          <a:p>
            <a:pPr marL="342900" indent="-342900">
              <a:buClr>
                <a:srgbClr val="42557F"/>
              </a:buClr>
              <a:buFont typeface="Arial" panose="020B0604020202020204" pitchFamily="34" charset="0"/>
              <a:buChar char="•"/>
              <a:defRPr/>
            </a:pPr>
            <a:r>
              <a:rPr lang="es-ES_tradnl" altLang="es-ES" sz="2400" dirty="0" smtClean="0">
                <a:latin typeface="Arial" charset="0"/>
                <a:ea typeface="ＭＳ Ｐゴシック" pitchFamily="34" charset="-128"/>
                <a:cs typeface="Arial" charset="0"/>
              </a:rPr>
              <a:t>Recursos:</a:t>
            </a:r>
          </a:p>
          <a:p>
            <a:pPr marL="800100" lvl="1" indent="-342900">
              <a:buClr>
                <a:srgbClr val="42557F"/>
              </a:buClr>
              <a:buFont typeface="Arial" panose="020B0604020202020204" pitchFamily="34" charset="0"/>
              <a:buChar char="•"/>
              <a:defRPr/>
            </a:pPr>
            <a:r>
              <a:rPr lang="es-ES_tradnl" altLang="es-ES" sz="2000" dirty="0" smtClean="0">
                <a:latin typeface="Arial" charset="0"/>
                <a:ea typeface="ＭＳ Ｐゴシック" pitchFamily="34" charset="-128"/>
                <a:cs typeface="Arial" charset="0"/>
              </a:rPr>
              <a:t>MWABP: Mobile Web </a:t>
            </a:r>
            <a:r>
              <a:rPr lang="es-ES_tradnl" altLang="es-ES" sz="2000" dirty="0" err="1" smtClean="0">
                <a:latin typeface="Arial" charset="0"/>
                <a:ea typeface="ＭＳ Ｐゴシック" pitchFamily="34" charset="-128"/>
                <a:cs typeface="Arial" charset="0"/>
              </a:rPr>
              <a:t>Application</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Best</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Practices</a:t>
            </a:r>
            <a:r>
              <a:rPr lang="es-ES_tradnl" altLang="es-ES" sz="2000" dirty="0" smtClean="0">
                <a:latin typeface="Arial" charset="0"/>
                <a:ea typeface="ＭＳ Ｐゴシック" pitchFamily="34" charset="-128"/>
                <a:cs typeface="Arial" charset="0"/>
              </a:rPr>
              <a:t> (W3C, 2010)</a:t>
            </a:r>
          </a:p>
          <a:p>
            <a:pPr marL="800100" lvl="1" indent="-342900">
              <a:buClr>
                <a:srgbClr val="42557F"/>
              </a:buClr>
              <a:buFont typeface="Arial" panose="020B0604020202020204" pitchFamily="34" charset="0"/>
              <a:buChar char="•"/>
              <a:defRPr/>
            </a:pPr>
            <a:r>
              <a:rPr lang="es-ES_tradnl" altLang="es-ES" sz="2000" dirty="0" smtClean="0">
                <a:latin typeface="Arial" charset="0"/>
                <a:ea typeface="ＭＳ Ｐゴシック" pitchFamily="34" charset="-128"/>
                <a:cs typeface="Arial" charset="0"/>
              </a:rPr>
              <a:t>Tarjetas: (W3C, 2010 b)</a:t>
            </a:r>
          </a:p>
          <a:p>
            <a:pPr marL="171450" indent="-171450">
              <a:lnSpc>
                <a:spcPct val="90000"/>
              </a:lnSpc>
              <a:buFont typeface="Arial" panose="020B0604020202020204" pitchFamily="34" charset="0"/>
              <a:buChar char="•"/>
              <a:defRPr/>
            </a:pPr>
            <a:r>
              <a:rPr lang="es-ES" altLang="es-ES" sz="1000" dirty="0" smtClean="0">
                <a:latin typeface="Arial" charset="0"/>
                <a:ea typeface="ＭＳ Ｐゴシック" pitchFamily="34" charset="-128"/>
                <a:cs typeface="Arial" charset="0"/>
              </a:rPr>
              <a:t>En la diapositiva hay una imagen del Logo de Buenas prácticas en Web Móvil 1.0 (W3C)</a:t>
            </a:r>
          </a:p>
        </p:txBody>
      </p:sp>
      <p:sp>
        <p:nvSpPr>
          <p:cNvPr id="440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ＭＳ Ｐゴシック" pitchFamily="34" charset="-128"/>
                <a:cs typeface="Arial" charset="0"/>
              </a:defRPr>
            </a:lvl2pPr>
            <a:lvl3pPr marL="1143000" indent="-228600" eaLnBrk="0" hangingPunct="0">
              <a:spcBef>
                <a:spcPct val="30000"/>
              </a:spcBef>
              <a:defRPr sz="1200">
                <a:solidFill>
                  <a:schemeClr val="tx1"/>
                </a:solidFill>
                <a:latin typeface="Arial" charset="0"/>
                <a:ea typeface="ＭＳ Ｐゴシック" pitchFamily="34" charset="-128"/>
                <a:cs typeface="Arial" charset="0"/>
              </a:defRPr>
            </a:lvl3pPr>
            <a:lvl4pPr marL="1600200" indent="-228600" eaLnBrk="0" hangingPunct="0">
              <a:spcBef>
                <a:spcPct val="30000"/>
              </a:spcBef>
              <a:defRPr sz="1200">
                <a:solidFill>
                  <a:schemeClr val="tx1"/>
                </a:solidFill>
                <a:latin typeface="Arial" charset="0"/>
                <a:ea typeface="ＭＳ Ｐゴシック" pitchFamily="34" charset="-128"/>
                <a:cs typeface="Arial" charset="0"/>
              </a:defRPr>
            </a:lvl4pPr>
            <a:lvl5pPr marL="2057400" indent="-228600" eaLnBrk="0" hangingPunct="0">
              <a:spcBef>
                <a:spcPct val="30000"/>
              </a:spcBef>
              <a:defRPr sz="1200">
                <a:solidFill>
                  <a:schemeClr val="tx1"/>
                </a:solidFill>
                <a:latin typeface="Arial" charset="0"/>
                <a:ea typeface="ＭＳ Ｐゴシック" pitchFamily="34"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82118D3D-4782-4B86-AB6C-01B70374A2D9}" type="slidenum">
              <a:rPr lang="es-ES" altLang="es-ES" sz="1300" smtClean="0">
                <a:latin typeface="Calibri" pitchFamily="34" charset="0"/>
              </a:rPr>
              <a:pPr eaLnBrk="1" hangingPunct="1">
                <a:spcBef>
                  <a:spcPct val="0"/>
                </a:spcBef>
              </a:pPr>
              <a:t>9</a:t>
            </a:fld>
            <a:endParaRPr lang="es-ES" altLang="es-ES" sz="130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Título 1"/>
          <p:cNvSpPr txBox="1">
            <a:spLocks/>
          </p:cNvSpPr>
          <p:nvPr userDrawn="1"/>
        </p:nvSpPr>
        <p:spPr bwMode="auto">
          <a:xfrm>
            <a:off x="439738" y="1616075"/>
            <a:ext cx="8213725" cy="3397250"/>
          </a:xfrm>
          <a:prstGeom prst="rect">
            <a:avLst/>
          </a:prstGeom>
          <a:solidFill>
            <a:srgbClr val="DEE2E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eaLnBrk="0" fontAlgn="base" hangingPunct="0">
              <a:spcBef>
                <a:spcPct val="0"/>
              </a:spcBef>
              <a:spcAft>
                <a:spcPct val="0"/>
              </a:spcAft>
              <a:defRPr sz="4400" kern="1200">
                <a:solidFill>
                  <a:schemeClr val="bg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bg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bg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bg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bg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a:lstStyle>
          <a:p>
            <a:pPr>
              <a:defRPr/>
            </a:pPr>
            <a:endParaRPr lang="es-ES" i="1" dirty="0">
              <a:solidFill>
                <a:schemeClr val="tx1"/>
              </a:solidFill>
            </a:endParaRPr>
          </a:p>
        </p:txBody>
      </p:sp>
      <p:sp>
        <p:nvSpPr>
          <p:cNvPr id="2" name="1 Título"/>
          <p:cNvSpPr>
            <a:spLocks noGrp="1"/>
          </p:cNvSpPr>
          <p:nvPr>
            <p:ph type="ctrTitle"/>
          </p:nvPr>
        </p:nvSpPr>
        <p:spPr>
          <a:xfrm>
            <a:off x="685800" y="1703710"/>
            <a:ext cx="7772400" cy="1077218"/>
          </a:xfrm>
        </p:spPr>
        <p:txBody>
          <a:bodyPr/>
          <a:lstStyle>
            <a:lvl1pPr>
              <a:defRPr>
                <a:latin typeface="Arial" panose="020B0604020202020204" pitchFamily="34" charset="0"/>
                <a:cs typeface="Arial" panose="020B0604020202020204" pitchFamily="34" charset="0"/>
              </a:defRPr>
            </a:lvl1p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857496"/>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1591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818"/>
            <a:ext cx="7427168" cy="1077218"/>
          </a:xfrm>
        </p:spPr>
        <p:txBody>
          <a:bodyPr/>
          <a:lstStyle>
            <a:lvl1pPr algn="l">
              <a:defRPr sz="3200"/>
            </a:lvl1pPr>
          </a:lstStyle>
          <a:p>
            <a:r>
              <a:rPr lang="es-ES" noProof="0" dirty="0" smtClean="0"/>
              <a:t>Haga clic para modificar el estilo de título del patrón</a:t>
            </a:r>
            <a:endParaRPr lang="es-ES" noProof="0" dirty="0"/>
          </a:p>
        </p:txBody>
      </p:sp>
      <p:sp>
        <p:nvSpPr>
          <p:cNvPr id="3" name="2 Marcador de contenido"/>
          <p:cNvSpPr>
            <a:spLocks noGrp="1"/>
          </p:cNvSpPr>
          <p:nvPr>
            <p:ph idx="1"/>
          </p:nvPr>
        </p:nvSpPr>
        <p:spPr>
          <a:xfrm>
            <a:off x="457200" y="1357299"/>
            <a:ext cx="8229600" cy="4929222"/>
          </a:xfrm>
        </p:spPr>
        <p:txBody>
          <a:bodyPr/>
          <a:lstStyle>
            <a:lvl1pPr>
              <a:buClr>
                <a:schemeClr val="accent5">
                  <a:lumMod val="50000"/>
                </a:schemeClr>
              </a:buClr>
              <a:buSzPct val="110000"/>
              <a:defRPr sz="2800"/>
            </a:lvl1pPr>
            <a:lvl2pPr>
              <a:spcBef>
                <a:spcPts val="1200"/>
              </a:spcBef>
              <a:buClr>
                <a:schemeClr val="accent5">
                  <a:lumMod val="75000"/>
                </a:schemeClr>
              </a:buClr>
              <a:defRPr sz="2400"/>
            </a:lvl2pPr>
            <a:lvl3pPr>
              <a:buClr>
                <a:schemeClr val="accent2"/>
              </a:buClr>
              <a:defRPr sz="2000"/>
            </a:lvl3pPr>
            <a:lvl4pPr>
              <a:buClr>
                <a:schemeClr val="tx1"/>
              </a:buClr>
              <a:defRPr sz="1800"/>
            </a:lvl4pPr>
            <a:lvl5pPr>
              <a:buClr>
                <a:schemeClr val="tx1"/>
              </a:buClr>
              <a:defRPr sz="1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4 Marcador de pie de página"/>
          <p:cNvSpPr>
            <a:spLocks noGrp="1"/>
          </p:cNvSpPr>
          <p:nvPr>
            <p:ph type="ftr" sz="quarter" idx="10"/>
          </p:nvPr>
        </p:nvSpPr>
        <p:spPr/>
        <p:txBody>
          <a:bodyPr/>
          <a:lstStyle>
            <a:lvl1pPr>
              <a:defRPr/>
            </a:lvl1pPr>
          </a:lstStyle>
          <a:p>
            <a:pPr>
              <a:defRPr/>
            </a:pPr>
            <a:r>
              <a:rPr lang="es-ES"/>
              <a:t>Asignatura OCW-UC3M:  </a:t>
            </a:r>
            <a:r>
              <a:rPr lang="es-ES" altLang="es-ES"/>
              <a:t>“</a:t>
            </a:r>
            <a:r>
              <a:rPr lang="es-ES"/>
              <a:t>Evitando la barreras de accesibilidad en la Sociedad de la Información", Lourdes Moreno y Paloma Martínez, Grupo </a:t>
            </a:r>
            <a:r>
              <a:rPr lang="es-ES" err="1"/>
              <a:t>Labda</a:t>
            </a:r>
            <a:endParaRPr lang="es-ES"/>
          </a:p>
        </p:txBody>
      </p:sp>
    </p:spTree>
    <p:extLst>
      <p:ext uri="{BB962C8B-B14F-4D97-AF65-F5344CB8AC3E}">
        <p14:creationId xmlns:p14="http://schemas.microsoft.com/office/powerpoint/2010/main" val="378084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14" name="Title 1"/>
          <p:cNvSpPr>
            <a:spLocks noGrp="1"/>
          </p:cNvSpPr>
          <p:nvPr>
            <p:ph type="title"/>
          </p:nvPr>
        </p:nvSpPr>
        <p:spPr>
          <a:xfrm>
            <a:off x="500034" y="-24"/>
            <a:ext cx="6858000" cy="1000132"/>
          </a:xfrm>
          <a:prstGeom prst="rect">
            <a:avLst/>
          </a:prstGeom>
        </p:spPr>
        <p:txBody>
          <a:bodyPr anchor="b"/>
          <a:lstStyle>
            <a:lvl1pPr>
              <a:lnSpc>
                <a:spcPct val="100000"/>
              </a:lnSpc>
              <a:defRPr>
                <a:solidFill>
                  <a:srgbClr val="006390"/>
                </a:solidFill>
              </a:defRPr>
            </a:lvl1pPr>
          </a:lstStyle>
          <a:p>
            <a:r>
              <a:rPr lang="es-ES_tradnl" smtClean="0"/>
              <a:t>Clic para editar título</a:t>
            </a:r>
            <a:endParaRPr/>
          </a:p>
        </p:txBody>
      </p:sp>
      <p:sp>
        <p:nvSpPr>
          <p:cNvPr id="12" name="9 Marcador de texto"/>
          <p:cNvSpPr>
            <a:spLocks noGrp="1"/>
          </p:cNvSpPr>
          <p:nvPr>
            <p:ph type="body" sz="quarter" idx="10"/>
          </p:nvPr>
        </p:nvSpPr>
        <p:spPr>
          <a:xfrm>
            <a:off x="685800" y="1357313"/>
            <a:ext cx="7696200" cy="4857750"/>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Footer Placeholder 4"/>
          <p:cNvSpPr>
            <a:spLocks noGrp="1"/>
          </p:cNvSpPr>
          <p:nvPr>
            <p:ph type="ftr" sz="quarter" idx="11"/>
          </p:nvPr>
        </p:nvSpPr>
        <p:spPr>
          <a:xfrm>
            <a:off x="539750" y="6143625"/>
            <a:ext cx="8210550" cy="669925"/>
          </a:xfrm>
        </p:spPr>
        <p:txBody>
          <a:bodyPr anchor="ctr"/>
          <a:lstStyle>
            <a:lvl1pPr>
              <a:defRPr sz="1100" b="0">
                <a:solidFill>
                  <a:schemeClr val="tx1"/>
                </a:solidFill>
              </a:defRPr>
            </a:lvl1pPr>
          </a:lstStyle>
          <a:p>
            <a:pPr>
              <a:defRPr/>
            </a:pPr>
            <a:r>
              <a:rPr lang="es-ES"/>
              <a:t>Asignatura OCW-UC3M: </a:t>
            </a:r>
            <a:r>
              <a:rPr lang="es-ES" altLang="es-ES"/>
              <a:t>“</a:t>
            </a:r>
            <a:r>
              <a:rPr lang="es-ES"/>
              <a:t>Evitando la barreras de accesibilidad en la Sociedad de la Información", </a:t>
            </a:r>
          </a:p>
          <a:p>
            <a:pPr>
              <a:defRPr/>
            </a:pPr>
            <a:r>
              <a:rPr lang="es-ES"/>
              <a:t>Lourdes Moreno y Paloma Martínez, Grupo </a:t>
            </a:r>
            <a:r>
              <a:rPr lang="es-ES" err="1"/>
              <a:t>Labda</a:t>
            </a:r>
            <a:endParaRPr lang="es-ES_tradnl">
              <a:solidFill>
                <a:schemeClr val="bg1"/>
              </a:solidFill>
            </a:endParaRPr>
          </a:p>
        </p:txBody>
      </p:sp>
    </p:spTree>
    <p:extLst>
      <p:ext uri="{BB962C8B-B14F-4D97-AF65-F5344CB8AC3E}">
        <p14:creationId xmlns:p14="http://schemas.microsoft.com/office/powerpoint/2010/main" val="61656026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os columnas">
    <p:spTree>
      <p:nvGrpSpPr>
        <p:cNvPr id="1" name=""/>
        <p:cNvGrpSpPr/>
        <p:nvPr/>
      </p:nvGrpSpPr>
      <p:grpSpPr>
        <a:xfrm>
          <a:off x="0" y="0"/>
          <a:ext cx="0" cy="0"/>
          <a:chOff x="0" y="0"/>
          <a:chExt cx="0" cy="0"/>
        </a:xfrm>
      </p:grpSpPr>
      <p:sp>
        <p:nvSpPr>
          <p:cNvPr id="16" name="Title 1"/>
          <p:cNvSpPr>
            <a:spLocks noGrp="1"/>
          </p:cNvSpPr>
          <p:nvPr>
            <p:ph type="title"/>
          </p:nvPr>
        </p:nvSpPr>
        <p:spPr>
          <a:xfrm>
            <a:off x="500034" y="415333"/>
            <a:ext cx="6858000" cy="584775"/>
          </a:xfrm>
          <a:prstGeom prst="rect">
            <a:avLst/>
          </a:prstGeom>
        </p:spPr>
        <p:txBody>
          <a:bodyPr anchor="b"/>
          <a:lstStyle>
            <a:lvl1pPr>
              <a:lnSpc>
                <a:spcPct val="100000"/>
              </a:lnSpc>
              <a:defRPr>
                <a:solidFill>
                  <a:schemeClr val="bg1"/>
                </a:solidFill>
                <a:latin typeface="Arial" panose="020B0604020202020204" pitchFamily="34" charset="0"/>
                <a:cs typeface="Arial" panose="020B0604020202020204" pitchFamily="34" charset="0"/>
              </a:defRPr>
            </a:lvl1pPr>
          </a:lstStyle>
          <a:p>
            <a:r>
              <a:rPr lang="es-ES_tradnl" smtClean="0"/>
              <a:t>Clic para editar título</a:t>
            </a:r>
            <a:endParaRPr/>
          </a:p>
        </p:txBody>
      </p:sp>
      <p:sp>
        <p:nvSpPr>
          <p:cNvPr id="14" name="12 Marcador de texto"/>
          <p:cNvSpPr>
            <a:spLocks noGrp="1"/>
          </p:cNvSpPr>
          <p:nvPr>
            <p:ph type="body" sz="quarter" idx="11"/>
          </p:nvPr>
        </p:nvSpPr>
        <p:spPr>
          <a:xfrm>
            <a:off x="609600" y="1357313"/>
            <a:ext cx="3732213" cy="4857750"/>
          </a:xfrm>
          <a:prstGeom prst="rect">
            <a:avLst/>
          </a:prstGeom>
          <a:solidFill>
            <a:schemeClr val="bg1">
              <a:lumMod val="95000"/>
            </a:schemeClr>
          </a:solidFill>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7" name="12 Marcador de texto"/>
          <p:cNvSpPr>
            <a:spLocks noGrp="1"/>
          </p:cNvSpPr>
          <p:nvPr>
            <p:ph type="body" sz="quarter" idx="12"/>
          </p:nvPr>
        </p:nvSpPr>
        <p:spPr>
          <a:xfrm>
            <a:off x="4768877" y="1451570"/>
            <a:ext cx="3732213" cy="4857750"/>
          </a:xfrm>
          <a:prstGeom prst="rect">
            <a:avLst/>
          </a:prstGeom>
          <a:solidFill>
            <a:schemeClr val="bg1">
              <a:lumMod val="95000"/>
            </a:schemeClr>
          </a:solidFill>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Footer Placeholder 4"/>
          <p:cNvSpPr>
            <a:spLocks noGrp="1"/>
          </p:cNvSpPr>
          <p:nvPr>
            <p:ph type="ftr" sz="quarter" idx="13"/>
          </p:nvPr>
        </p:nvSpPr>
        <p:spPr>
          <a:xfrm>
            <a:off x="609600" y="6503988"/>
            <a:ext cx="7994650" cy="354012"/>
          </a:xfrm>
        </p:spPr>
        <p:txBody>
          <a:bodyPr anchor="ctr"/>
          <a:lstStyle>
            <a:lvl1pPr>
              <a:defRPr sz="1100" b="0">
                <a:solidFill>
                  <a:schemeClr val="tx1"/>
                </a:solidFill>
              </a:defRPr>
            </a:lvl1pPr>
          </a:lstStyle>
          <a:p>
            <a:pPr>
              <a:defRPr/>
            </a:pPr>
            <a:r>
              <a:rPr lang="es-ES"/>
              <a:t>Asignatura OCW-UC3M:  </a:t>
            </a:r>
            <a:r>
              <a:rPr lang="es-ES" altLang="es-ES"/>
              <a:t>“</a:t>
            </a:r>
            <a:r>
              <a:rPr lang="es-ES"/>
              <a:t>Evitando la barreras de accesibilidad en la Sociedad de la Información", </a:t>
            </a:r>
          </a:p>
          <a:p>
            <a:pPr>
              <a:defRPr/>
            </a:pPr>
            <a:r>
              <a:rPr lang="es-ES"/>
              <a:t>Lourdes Moreno y Paloma Martínez, Grupo </a:t>
            </a:r>
            <a:r>
              <a:rPr lang="es-ES" err="1"/>
              <a:t>Labda</a:t>
            </a:r>
            <a:endParaRPr lang="es-ES_tradnl">
              <a:solidFill>
                <a:schemeClr val="bg1"/>
              </a:solidFill>
            </a:endParaRPr>
          </a:p>
        </p:txBody>
      </p:sp>
    </p:spTree>
    <p:extLst>
      <p:ext uri="{BB962C8B-B14F-4D97-AF65-F5344CB8AC3E}">
        <p14:creationId xmlns:p14="http://schemas.microsoft.com/office/powerpoint/2010/main" val="213822278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539750" y="6427788"/>
            <a:ext cx="8281988" cy="457200"/>
          </a:xfrm>
        </p:spPr>
        <p:txBody>
          <a:bodyPr anchor="ctr"/>
          <a:lstStyle>
            <a:lvl1pPr>
              <a:defRPr sz="1100" b="0">
                <a:solidFill>
                  <a:schemeClr val="tx1"/>
                </a:solidFill>
              </a:defRPr>
            </a:lvl1pPr>
          </a:lstStyle>
          <a:p>
            <a:pPr>
              <a:defRPr/>
            </a:pPr>
            <a:r>
              <a:rPr lang="es-ES"/>
              <a:t>Asignatura OCW-UC3M:  </a:t>
            </a:r>
            <a:r>
              <a:rPr lang="es-ES" altLang="es-ES"/>
              <a:t>“</a:t>
            </a:r>
            <a:r>
              <a:rPr lang="es-ES"/>
              <a:t>Evitando la barreras de accesibilidad en la Sociedad de la Información", </a:t>
            </a:r>
          </a:p>
          <a:p>
            <a:pPr>
              <a:defRPr/>
            </a:pPr>
            <a:r>
              <a:rPr lang="es-ES"/>
              <a:t>Lourdes Moreno y Paloma Martínez, Grupo </a:t>
            </a:r>
            <a:r>
              <a:rPr lang="es-ES" err="1"/>
              <a:t>Labda</a:t>
            </a:r>
            <a:endParaRPr lang="es-ES_tradnl">
              <a:solidFill>
                <a:schemeClr val="bg1"/>
              </a:solidFill>
            </a:endParaRPr>
          </a:p>
          <a:p>
            <a:pPr>
              <a:defRPr/>
            </a:pPr>
            <a:endParaRPr lang="es-ES_tradnl">
              <a:solidFill>
                <a:schemeClr val="bg1"/>
              </a:solidFill>
            </a:endParaRPr>
          </a:p>
        </p:txBody>
      </p:sp>
    </p:spTree>
    <p:extLst>
      <p:ext uri="{BB962C8B-B14F-4D97-AF65-F5344CB8AC3E}">
        <p14:creationId xmlns:p14="http://schemas.microsoft.com/office/powerpoint/2010/main" val="169744526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307975"/>
            <a:ext cx="71389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8" name="4 Marcador de pie de página"/>
          <p:cNvSpPr>
            <a:spLocks noGrp="1"/>
          </p:cNvSpPr>
          <p:nvPr>
            <p:ph type="ftr" sz="quarter" idx="3"/>
          </p:nvPr>
        </p:nvSpPr>
        <p:spPr>
          <a:xfrm>
            <a:off x="468313" y="6308725"/>
            <a:ext cx="8416925" cy="412750"/>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595959"/>
                </a:solidFill>
                <a:latin typeface="Arial" panose="020B0604020202020204" pitchFamily="34" charset="0"/>
                <a:cs typeface="Arial" panose="020B0604020202020204" pitchFamily="34" charset="0"/>
              </a:defRPr>
            </a:lvl1pPr>
          </a:lstStyle>
          <a:p>
            <a:pPr>
              <a:defRPr/>
            </a:pPr>
            <a:r>
              <a:rPr lang="es-ES"/>
              <a:t>Asignatura OCW-UC3M:  </a:t>
            </a:r>
            <a:r>
              <a:rPr lang="es-ES" altLang="es-ES"/>
              <a:t>“</a:t>
            </a:r>
            <a:r>
              <a:rPr lang="es-ES"/>
              <a:t>Evitando la barreras de accesibilidad en la Sociedad de la Información", </a:t>
            </a:r>
          </a:p>
          <a:p>
            <a:pPr>
              <a:defRPr/>
            </a:pPr>
            <a:r>
              <a:rPr lang="es-ES"/>
              <a:t>Lourdes Moreno y Paloma Martínez, Grupo </a:t>
            </a:r>
            <a:r>
              <a:rPr lang="es-ES" err="1"/>
              <a:t>Labda</a:t>
            </a:r>
            <a:endParaRPr lang="es-ES"/>
          </a:p>
        </p:txBody>
      </p:sp>
      <p:sp>
        <p:nvSpPr>
          <p:cNvPr id="6" name="5 Rectángulo"/>
          <p:cNvSpPr/>
          <p:nvPr userDrawn="1"/>
        </p:nvSpPr>
        <p:spPr>
          <a:xfrm>
            <a:off x="0" y="92075"/>
            <a:ext cx="9144000" cy="1169988"/>
          </a:xfrm>
          <a:prstGeom prst="rect">
            <a:avLst/>
          </a:prstGeom>
          <a:solidFill>
            <a:srgbClr val="000E77"/>
          </a:solidFill>
          <a:ln>
            <a:solidFill>
              <a:srgbClr val="000E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solidFill>
                <a:srgbClr val="244583"/>
              </a:solidFill>
              <a:ea typeface="ＭＳ Ｐゴシック" pitchFamily="-105" charset="-128"/>
            </a:endParaRPr>
          </a:p>
        </p:txBody>
      </p:sp>
      <p:pic>
        <p:nvPicPr>
          <p:cNvPr id="1030"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840663" y="1555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Lst>
  <p:hf sldNum="0" hdr="0" dt="0"/>
  <p:txStyles>
    <p:titleStyle>
      <a:lvl1pPr algn="l" rtl="0" eaLnBrk="0" fontAlgn="base" hangingPunct="0">
        <a:spcBef>
          <a:spcPct val="0"/>
        </a:spcBef>
        <a:spcAft>
          <a:spcPct val="0"/>
        </a:spcAft>
        <a:defRPr lang="es-ES" sz="3200" kern="1200" dirty="0">
          <a:solidFill>
            <a:schemeClr val="bg1"/>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3200">
          <a:solidFill>
            <a:schemeClr val="bg1"/>
          </a:solidFill>
          <a:latin typeface="Calibri" pitchFamily="34" charset="0"/>
          <a:ea typeface="ＭＳ Ｐゴシック" pitchFamily="-105" charset="-128"/>
          <a:cs typeface="ＭＳ Ｐゴシック" pitchFamily="-105" charset="-128"/>
        </a:defRPr>
      </a:lvl2pPr>
      <a:lvl3pPr algn="l" rtl="0" eaLnBrk="0" fontAlgn="base" hangingPunct="0">
        <a:spcBef>
          <a:spcPct val="0"/>
        </a:spcBef>
        <a:spcAft>
          <a:spcPct val="0"/>
        </a:spcAft>
        <a:defRPr sz="3200">
          <a:solidFill>
            <a:schemeClr val="bg1"/>
          </a:solidFill>
          <a:latin typeface="Calibri" pitchFamily="34" charset="0"/>
          <a:ea typeface="ＭＳ Ｐゴシック" pitchFamily="-105" charset="-128"/>
          <a:cs typeface="ＭＳ Ｐゴシック" pitchFamily="-105" charset="-128"/>
        </a:defRPr>
      </a:lvl3pPr>
      <a:lvl4pPr algn="l" rtl="0" eaLnBrk="0" fontAlgn="base" hangingPunct="0">
        <a:spcBef>
          <a:spcPct val="0"/>
        </a:spcBef>
        <a:spcAft>
          <a:spcPct val="0"/>
        </a:spcAft>
        <a:defRPr sz="3200">
          <a:solidFill>
            <a:schemeClr val="bg1"/>
          </a:solidFill>
          <a:latin typeface="Calibri" pitchFamily="34" charset="0"/>
          <a:ea typeface="ＭＳ Ｐゴシック" pitchFamily="-105" charset="-128"/>
          <a:cs typeface="ＭＳ Ｐゴシック" pitchFamily="-105" charset="-128"/>
        </a:defRPr>
      </a:lvl4pPr>
      <a:lvl5pPr algn="l" rtl="0" eaLnBrk="0" fontAlgn="base" hangingPunct="0">
        <a:spcBef>
          <a:spcPct val="0"/>
        </a:spcBef>
        <a:spcAft>
          <a:spcPct val="0"/>
        </a:spcAft>
        <a:defRPr sz="3200">
          <a:solidFill>
            <a:schemeClr val="bg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Clr>
          <a:srgbClr val="244583"/>
        </a:buClr>
        <a:buSzPct val="130000"/>
        <a:buFont typeface="Wingdings" pitchFamily="2" charset="2"/>
        <a:buChar char="§"/>
        <a:defRPr sz="3200" kern="1200">
          <a:solidFill>
            <a:schemeClr val="tx1"/>
          </a:solidFill>
          <a:latin typeface="Arial" pitchFamily="34" charset="0"/>
          <a:ea typeface="ＭＳ Ｐゴシック" pitchFamily="-105" charset="-128"/>
          <a:cs typeface="Arial" pitchFamily="34" charset="0"/>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kern="1200">
          <a:solidFill>
            <a:schemeClr val="tx1"/>
          </a:solidFill>
          <a:latin typeface="Arial" pitchFamily="34" charset="0"/>
          <a:ea typeface="ＭＳ Ｐゴシック" pitchFamily="-105" charset="-128"/>
          <a:cs typeface="Arial" pitchFamily="34" charset="0"/>
        </a:defRPr>
      </a:lvl2pPr>
      <a:lvl3pPr marL="1143000" indent="-228600" algn="l" rtl="0" eaLnBrk="0" fontAlgn="base" hangingPunct="0">
        <a:spcBef>
          <a:spcPct val="20000"/>
        </a:spcBef>
        <a:spcAft>
          <a:spcPct val="0"/>
        </a:spcAft>
        <a:buClr>
          <a:schemeClr val="accent2"/>
        </a:buClr>
        <a:buFont typeface="Arial" charset="0"/>
        <a:buChar char="•"/>
        <a:defRPr sz="2400" kern="1200">
          <a:solidFill>
            <a:schemeClr val="tx1"/>
          </a:solidFill>
          <a:latin typeface="Arial" pitchFamily="34" charset="0"/>
          <a:ea typeface="ＭＳ Ｐゴシック" pitchFamily="-105" charset="-128"/>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pitchFamily="-105" charset="-128"/>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pitchFamily="-105"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es/deed.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w3.org/2010/09/MWABP/#explo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validator.w3.org/mobil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www.w3.org/TR/mwbp-wcag/mwbp-wcag10.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w3.org/TR/mwbp-wcag/mwbp-wcag20.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w3.org/TR/mwbp-wcag/wcag10-mwbp.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w3.org/TR/mwbp-wcag/wcag20-mwbp.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merkur.fundacionctic.org/index.php.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flickr.com/photos/mikecogh/7348035690/in/photolist-ccjB1w-boWaij-9DVVfk-8SViJr-dsojPq-aDgsC-dxgtXS-dQXWH2-d5DMnG-8hG1ky-psg32v-neQ5Ed-neN5UB-ncKfFV-ncKvQ3-neQr51-neN24a-nePZpJ-neMZo6-neQdnY-ncKzMq-nePXch-8SYnSq-8SYnKq-8SVhwV-8SYoPo-8SYo11-8SVhkB-8SYnQj-8SVibB-8SYp23-8SYoYG-8SYofs-aDgYm-casCAw-8SVinP-4AYU89-8SVhTr-jJKoja-8WNvTL-oyJQB5-neN82F-ncKvy5-neMQE4-neQdwW-neN5JX-ncKy2Y-neN8dH-ncKj2n-neNi3T"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support.google.com/accessibility/android/?hl=es#topic=3529932" TargetMode="External"/><Relationship Id="rId3" Type="http://schemas.openxmlformats.org/officeDocument/2006/relationships/hyperlink" Target="http://developer.android.com/training/accessibility/index.html" TargetMode="External"/><Relationship Id="rId7" Type="http://schemas.openxmlformats.org/officeDocument/2006/relationships/hyperlink" Target="https://developer.android.com/guide/topics/ui/accessibility/service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developer.android.com/guide/topics/ui/accessibility/checklist.html" TargetMode="External"/><Relationship Id="rId5" Type="http://schemas.openxmlformats.org/officeDocument/2006/relationships/hyperlink" Target="https://developer.android.com/guide/topics/ui/accessibility/apps.html" TargetMode="External"/><Relationship Id="rId4" Type="http://schemas.openxmlformats.org/officeDocument/2006/relationships/hyperlink" Target="http://developer.android.com/design/patterns/accessibility.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er.apple.com/accessibility/" TargetMode="External"/><Relationship Id="rId7" Type="http://schemas.openxmlformats.org/officeDocument/2006/relationships/hyperlink" Target="https://developer.apple.com/library/ios/technotes/TestingAccessibilityOfiOSApps/TestingtheAccessibilityofiOSApps/TestingtheAccessibilityofiOSApps.html#//apple_ref/doc/uid/TP40012619"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developer.apple.com/library/ios/documentation/UserExperience/Conceptual/iPhoneAccessibility/Making_Application_Accessible/Making_Application_Accessible.html" TargetMode="External"/><Relationship Id="rId5" Type="http://schemas.openxmlformats.org/officeDocument/2006/relationships/hyperlink" Target="https://www.apple.com/accessibility/ios/" TargetMode="External"/><Relationship Id="rId4" Type="http://schemas.openxmlformats.org/officeDocument/2006/relationships/hyperlink" Target="https://developer.apple.com/library/ios/documentation/UserExperience/Conceptual/iPhoneAccessibility/Introduction/Introduction.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upport.apple.com/en-us/HT501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apple.com/ios/accessibility-tips/" TargetMode="External"/><Relationship Id="rId5" Type="http://schemas.openxmlformats.org/officeDocument/2006/relationships/hyperlink" Target="https://www.apple.com/accessibility/ios/" TargetMode="External"/><Relationship Id="rId4" Type="http://schemas.openxmlformats.org/officeDocument/2006/relationships/hyperlink" Target="https://developer.apple.com/accessibilit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ocs.blackberry.com/en/developers/deliverables/20100/index.jsp?name=Accessibility+-+Development+Guide+-+BlackBerry+Java+SDK6.0&amp;language=English&amp;userType=21&amp;category=Development+Guides&amp;subCategor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msdn.microsoft.com/en-us/library/aa93290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msdn.microsoft.com/en-us/library/aa925067"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validator.w3.org/mobile/" TargetMode="External"/><Relationship Id="rId3" Type="http://schemas.openxmlformats.org/officeDocument/2006/relationships/hyperlink" Target="http://www.w3.org/TR/mobile-bp/" TargetMode="External"/><Relationship Id="rId7" Type="http://schemas.openxmlformats.org/officeDocument/2006/relationships/hyperlink" Target="http://validator.w3.org/mobile/whatsnew.html#t2010-09-03"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w3c.es/Divulgacion/Tarjetas/MWABP/" TargetMode="External"/><Relationship Id="rId5" Type="http://schemas.openxmlformats.org/officeDocument/2006/relationships/hyperlink" Target="http://www.w3.org/TR/mwabp/" TargetMode="External"/><Relationship Id="rId4" Type="http://schemas.openxmlformats.org/officeDocument/2006/relationships/hyperlink" Target="http://www.w3c.es/Divulgacion/Tarjetas/MWBP/"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heni.com/mobile-accessibility-tests/" TargetMode="External"/><Relationship Id="rId3" Type="http://schemas.openxmlformats.org/officeDocument/2006/relationships/hyperlink" Target="http://www.w3.org/WAI/mobile/" TargetMode="External"/><Relationship Id="rId7" Type="http://schemas.openxmlformats.org/officeDocument/2006/relationships/hyperlink" Target="http://www.iheni.com/mobile-accessibility-guidelin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merkur.fundacionctic.org/index.php.es" TargetMode="External"/><Relationship Id="rId5" Type="http://schemas.openxmlformats.org/officeDocument/2006/relationships/hyperlink" Target="http://www.w3.org/Mobile/Dev" TargetMode="External"/><Relationship Id="rId4" Type="http://schemas.openxmlformats.org/officeDocument/2006/relationships/hyperlink" Target="http://www.tawdis.ne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bbc.co.uk/guidelines/futuremedia/accessibility/mobile_access.shtml" TargetMode="External"/><Relationship Id="rId7" Type="http://schemas.openxmlformats.org/officeDocument/2006/relationships/hyperlink" Target="http://www.funkanu.com/PageFiles/19930/Guidelines_for_the_development_of_accessible_mobile_interfaces.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funkanu.com/PageFiles/19930/Mobile-Navigation-Guidelines-Funka-2014.pdf" TargetMode="External"/><Relationship Id="rId5" Type="http://schemas.openxmlformats.org/officeDocument/2006/relationships/hyperlink" Target="http://www.amovil.es/es/que-es-amovil" TargetMode="External"/><Relationship Id="rId4" Type="http://schemas.openxmlformats.org/officeDocument/2006/relationships/hyperlink" Target="http://www.bbc.co.uk/guidelines/futuremedia/accessibility/mobil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w3c.es/Divulgacion/GuiasBreves/WebMovi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3c.es/Divulgacion/Tarjetas/MWB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ctrTitle"/>
          </p:nvPr>
        </p:nvSpPr>
        <p:spPr>
          <a:xfrm>
            <a:off x="693738" y="1414463"/>
            <a:ext cx="7910512" cy="1754187"/>
          </a:xfrm>
        </p:spPr>
        <p:txBody>
          <a:bodyPr/>
          <a:lstStyle/>
          <a:p>
            <a:pPr algn="ctr"/>
            <a:r>
              <a:rPr altLang="es-ES" sz="2100" smtClean="0">
                <a:solidFill>
                  <a:schemeClr val="tx1"/>
                </a:solidFill>
                <a:latin typeface="Arial" charset="0"/>
                <a:ea typeface="ＭＳ Ｐゴシック" pitchFamily="34" charset="-128"/>
                <a:cs typeface="Arial" charset="0"/>
              </a:rPr>
              <a:t/>
            </a:r>
            <a:br>
              <a:rPr altLang="es-ES" sz="2100" smtClean="0">
                <a:solidFill>
                  <a:schemeClr val="tx1"/>
                </a:solidFill>
                <a:latin typeface="Arial" charset="0"/>
                <a:ea typeface="ＭＳ Ｐゴシック" pitchFamily="34" charset="-128"/>
                <a:cs typeface="Arial" charset="0"/>
              </a:rPr>
            </a:br>
            <a:r>
              <a:rPr lang="es-ES_tradnl" altLang="es-ES" sz="2300" smtClean="0">
                <a:solidFill>
                  <a:schemeClr val="tx1"/>
                </a:solidFill>
                <a:latin typeface="Arial" charset="0"/>
                <a:ea typeface="ＭＳ Ｐゴシック" pitchFamily="34" charset="-128"/>
                <a:cs typeface="Arial" charset="0"/>
              </a:rPr>
              <a:t/>
            </a:r>
            <a:br>
              <a:rPr lang="es-ES_tradnl" altLang="es-ES" sz="2300" smtClean="0">
                <a:solidFill>
                  <a:schemeClr val="tx1"/>
                </a:solidFill>
                <a:latin typeface="Arial" charset="0"/>
                <a:ea typeface="ＭＳ Ｐゴシック" pitchFamily="34" charset="-128"/>
                <a:cs typeface="Arial" charset="0"/>
              </a:rPr>
            </a:br>
            <a:r>
              <a:rPr lang="es-ES_tradnl" altLang="es-ES" sz="2300" smtClean="0">
                <a:solidFill>
                  <a:schemeClr val="tx1"/>
                </a:solidFill>
                <a:latin typeface="Arial" charset="0"/>
                <a:ea typeface="ＭＳ Ｐゴシック" pitchFamily="34" charset="-128"/>
                <a:cs typeface="Arial" charset="0"/>
              </a:rPr>
              <a:t> </a:t>
            </a:r>
            <a:r>
              <a:rPr lang="es-ES_tradnl" altLang="es-ES" smtClean="0">
                <a:solidFill>
                  <a:schemeClr val="tx1"/>
                </a:solidFill>
                <a:latin typeface="Arial" charset="0"/>
                <a:ea typeface="ＭＳ Ｐゴシック" pitchFamily="34" charset="-128"/>
                <a:cs typeface="Arial" charset="0"/>
              </a:rPr>
              <a:t>Tema 6: Accesibilidad a la web móvil. Movilidad desde la web accesible</a:t>
            </a:r>
            <a:endParaRPr altLang="es-ES" smtClean="0">
              <a:solidFill>
                <a:schemeClr val="tx1"/>
              </a:solidFill>
              <a:latin typeface="Arial" charset="0"/>
              <a:ea typeface="ＭＳ Ｐゴシック" pitchFamily="34" charset="-128"/>
              <a:cs typeface="Arial" charset="0"/>
            </a:endParaRPr>
          </a:p>
        </p:txBody>
      </p:sp>
      <p:sp>
        <p:nvSpPr>
          <p:cNvPr id="7171" name="2 Subtítulo"/>
          <p:cNvSpPr>
            <a:spLocks noGrp="1"/>
          </p:cNvSpPr>
          <p:nvPr>
            <p:ph type="subTitle" idx="1"/>
          </p:nvPr>
        </p:nvSpPr>
        <p:spPr>
          <a:xfrm>
            <a:off x="395288" y="3357563"/>
            <a:ext cx="8208962" cy="1584325"/>
          </a:xfrm>
        </p:spPr>
        <p:txBody>
          <a:bodyPr/>
          <a:lstStyle/>
          <a:p>
            <a:pPr eaLnBrk="1" hangingPunct="1">
              <a:lnSpc>
                <a:spcPct val="80000"/>
              </a:lnSpc>
            </a:pPr>
            <a:endParaRPr lang="es-ES" altLang="es-ES" sz="1300" smtClean="0">
              <a:solidFill>
                <a:srgbClr val="EFF1F7"/>
              </a:solidFill>
              <a:latin typeface="Arial" charset="0"/>
              <a:ea typeface="ＭＳ Ｐゴシック" pitchFamily="34" charset="-128"/>
              <a:cs typeface="Arial" charset="0"/>
            </a:endParaRP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Lourdes Moreno, Paloma Martínez</a:t>
            </a: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Universidad Carlos III de Madrid</a:t>
            </a: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{lmoreno,pmf}@inf.uc3m.es </a:t>
            </a:r>
          </a:p>
        </p:txBody>
      </p:sp>
      <p:sp>
        <p:nvSpPr>
          <p:cNvPr id="7172" name="3 Subtítulo"/>
          <p:cNvSpPr txBox="1">
            <a:spLocks/>
          </p:cNvSpPr>
          <p:nvPr/>
        </p:nvSpPr>
        <p:spPr bwMode="auto">
          <a:xfrm>
            <a:off x="323850" y="5040709"/>
            <a:ext cx="864076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800" dirty="0"/>
              <a:t>Asignatura Humanidades:</a:t>
            </a:r>
            <a:endParaRPr lang="es-ES_tradnl" altLang="ja-JP" sz="1800" dirty="0"/>
          </a:p>
          <a:p>
            <a:pPr eaLnBrk="1" hangingPunct="1">
              <a:spcBef>
                <a:spcPct val="0"/>
              </a:spcBef>
              <a:buClrTx/>
              <a:buSzTx/>
              <a:buFontTx/>
              <a:buNone/>
            </a:pPr>
            <a:r>
              <a:rPr lang="ja-JP" altLang="es-ES" sz="1800" dirty="0"/>
              <a:t>“</a:t>
            </a:r>
            <a:r>
              <a:rPr lang="es-ES" altLang="ja-JP" sz="1800" dirty="0"/>
              <a:t>Evitando </a:t>
            </a:r>
            <a:r>
              <a:rPr lang="es-ES" altLang="ja-JP" sz="1800" dirty="0" smtClean="0"/>
              <a:t>las </a:t>
            </a:r>
            <a:r>
              <a:rPr lang="es-ES" altLang="ja-JP" sz="1800" dirty="0"/>
              <a:t>barreras de accesibilidad en la Sociedad de la Información</a:t>
            </a:r>
            <a:r>
              <a:rPr lang="ja-JP" altLang="es-ES" sz="1800" dirty="0"/>
              <a:t>”</a:t>
            </a:r>
            <a:endParaRPr lang="es-ES_tradnl" altLang="ja-JP" sz="1800" dirty="0"/>
          </a:p>
          <a:p>
            <a:pPr eaLnBrk="1" hangingPunct="1">
              <a:spcBef>
                <a:spcPct val="0"/>
              </a:spcBef>
              <a:buClrTx/>
              <a:buSzTx/>
              <a:buFontTx/>
              <a:buNone/>
            </a:pPr>
            <a:endParaRPr lang="es-ES_tradnl" altLang="ja-JP" sz="1800" dirty="0"/>
          </a:p>
          <a:p>
            <a:pPr>
              <a:spcAft>
                <a:spcPts val="500"/>
              </a:spcAft>
              <a:buNone/>
            </a:pPr>
            <a:r>
              <a:rPr lang="es-ES_tradnl" altLang="es-ES" sz="1200" dirty="0" err="1"/>
              <a:t>OpenCourseWare</a:t>
            </a:r>
            <a:r>
              <a:rPr lang="es-ES_tradnl" altLang="es-ES" sz="1200" dirty="0"/>
              <a:t> de la Universidad Carlos III de Madrid</a:t>
            </a:r>
          </a:p>
          <a:p>
            <a:pPr marL="982663">
              <a:spcAft>
                <a:spcPts val="1000"/>
              </a:spcAft>
              <a:buNone/>
            </a:pPr>
            <a:r>
              <a:rPr lang="es-ES_tradnl" altLang="es-ES" sz="1200" dirty="0"/>
              <a:t>Esta obra está bajo una </a:t>
            </a:r>
            <a:r>
              <a:rPr lang="es-ES_tradnl" altLang="es-ES" sz="1200" dirty="0">
                <a:hlinkClick r:id="rId3"/>
              </a:rPr>
              <a:t>licencia de </a:t>
            </a:r>
            <a:r>
              <a:rPr lang="es-ES_tradnl" altLang="es-ES" sz="1200" dirty="0" err="1">
                <a:hlinkClick r:id="rId3"/>
              </a:rPr>
              <a:t>Creative</a:t>
            </a:r>
            <a:r>
              <a:rPr lang="es-ES_tradnl" altLang="es-ES" sz="1200" dirty="0">
                <a:hlinkClick r:id="rId3"/>
              </a:rPr>
              <a:t> </a:t>
            </a:r>
            <a:r>
              <a:rPr lang="es-ES_tradnl" altLang="es-ES" sz="1200" dirty="0" err="1">
                <a:hlinkClick r:id="rId3"/>
              </a:rPr>
              <a:t>Commons</a:t>
            </a:r>
            <a:r>
              <a:rPr lang="es-ES_tradnl" altLang="es-ES" sz="1200" dirty="0">
                <a:hlinkClick r:id="rId3"/>
              </a:rPr>
              <a:t> Reconocimiento-</a:t>
            </a:r>
            <a:r>
              <a:rPr lang="es-ES_tradnl" altLang="es-ES" sz="1200" dirty="0" err="1">
                <a:hlinkClick r:id="rId3"/>
              </a:rPr>
              <a:t>NoComercial</a:t>
            </a:r>
            <a:r>
              <a:rPr lang="es-ES_tradnl" altLang="es-ES" sz="1200" dirty="0">
                <a:hlinkClick r:id="rId3"/>
              </a:rPr>
              <a:t>-</a:t>
            </a:r>
            <a:r>
              <a:rPr lang="es-ES_tradnl" altLang="es-ES" sz="1200" dirty="0" err="1">
                <a:hlinkClick r:id="rId3"/>
              </a:rPr>
              <a:t>Compartirigual</a:t>
            </a:r>
            <a:r>
              <a:rPr lang="es-ES_tradnl" altLang="es-ES" sz="1200" dirty="0">
                <a:hlinkClick r:id="rId3"/>
              </a:rPr>
              <a:t> 3.0 España</a:t>
            </a:r>
            <a:endParaRPr lang="es-ES_tradnl" altLang="es-ES" sz="1200" dirty="0"/>
          </a:p>
        </p:txBody>
      </p:sp>
      <p:pic>
        <p:nvPicPr>
          <p:cNvPr id="5" name="4 Imagen" descr="Logo licencia Creative Commons Reconocimiento-NoComercial-Compartirigual 3.0 Españ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6400376"/>
            <a:ext cx="774151" cy="2689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1 Título"/>
          <p:cNvSpPr>
            <a:spLocks noGrp="1"/>
          </p:cNvSpPr>
          <p:nvPr>
            <p:ph type="title"/>
          </p:nvPr>
        </p:nvSpPr>
        <p:spPr>
          <a:xfrm>
            <a:off x="179388" y="53975"/>
            <a:ext cx="7427912" cy="1138238"/>
          </a:xfrm>
        </p:spPr>
        <p:txBody>
          <a:bodyPr/>
          <a:lstStyle/>
          <a:p>
            <a:r>
              <a:rPr altLang="es-ES" sz="2800" smtClean="0">
                <a:latin typeface="Arial" charset="0"/>
                <a:ea typeface="ＭＳ Ｐゴシック" pitchFamily="34" charset="-128"/>
                <a:cs typeface="Arial" charset="0"/>
              </a:rPr>
              <a:t>Accesibilidad a la Web móvil</a:t>
            </a:r>
            <a:br>
              <a:rPr altLang="es-ES" sz="2800" smtClean="0">
                <a:latin typeface="Arial" charset="0"/>
                <a:ea typeface="ＭＳ Ｐゴシック" pitchFamily="34" charset="-128"/>
                <a:cs typeface="Arial" charset="0"/>
              </a:rPr>
            </a:br>
            <a:r>
              <a:rPr altLang="es-ES" sz="2000" smtClean="0">
                <a:latin typeface="Arial" charset="0"/>
                <a:ea typeface="ＭＳ Ｐゴシック" pitchFamily="34" charset="-128"/>
                <a:cs typeface="Arial" charset="0"/>
              </a:rPr>
              <a:t>Tarjetas de Buenas Prácticas Buenas Prácticas en el Desarrollo de Aplicaciones para la Web Móvil </a:t>
            </a:r>
          </a:p>
        </p:txBody>
      </p:sp>
      <p:sp>
        <p:nvSpPr>
          <p:cNvPr id="16386" name="Marcador de contenido 2"/>
          <p:cNvSpPr>
            <a:spLocks noGrp="1"/>
          </p:cNvSpPr>
          <p:nvPr>
            <p:ph idx="1"/>
          </p:nvPr>
        </p:nvSpPr>
        <p:spPr>
          <a:xfrm>
            <a:off x="457200" y="1357313"/>
            <a:ext cx="8229600" cy="4929187"/>
          </a:xfrm>
        </p:spPr>
        <p:txBody>
          <a:bodyPr/>
          <a:lstStyle/>
          <a:p>
            <a:pPr>
              <a:buClr>
                <a:srgbClr val="42557F"/>
              </a:buClr>
            </a:pPr>
            <a:r>
              <a:rPr lang="es-ES" altLang="es-ES" sz="2200" dirty="0" smtClean="0">
                <a:latin typeface="Arial" charset="0"/>
                <a:ea typeface="ＭＳ Ｐゴシック" pitchFamily="34" charset="-128"/>
                <a:cs typeface="Arial" charset="0"/>
              </a:rPr>
              <a:t>(W3C, 2010 b) Tarjetas de Buenas Prácticas en Aplicaciones para la Web Móvil: </a:t>
            </a:r>
            <a:r>
              <a:rPr lang="es-ES" altLang="es-ES" sz="2200" dirty="0" smtClean="0">
                <a:latin typeface="Arial" charset="0"/>
                <a:ea typeface="ＭＳ Ｐゴシック" pitchFamily="34" charset="-128"/>
                <a:cs typeface="Arial" charset="0"/>
                <a:hlinkClick r:id="rId3"/>
              </a:rPr>
              <a:t>http://www.w3.org/2010/09/MWABP/#exploit</a:t>
            </a:r>
            <a:r>
              <a:rPr lang="es-ES" altLang="es-ES" sz="2200" dirty="0" smtClean="0">
                <a:latin typeface="Arial" charset="0"/>
                <a:ea typeface="ＭＳ Ｐゴシック" pitchFamily="34" charset="-128"/>
                <a:cs typeface="Arial" charset="0"/>
              </a:rPr>
              <a:t> </a:t>
            </a:r>
          </a:p>
          <a:p>
            <a:pPr>
              <a:buClr>
                <a:srgbClr val="42557F"/>
              </a:buClr>
            </a:pPr>
            <a:endParaRPr lang="es-ES_tradnl" altLang="es-ES" sz="2200" dirty="0" smtClean="0">
              <a:latin typeface="Arial" charset="0"/>
              <a:ea typeface="ＭＳ Ｐゴシック" pitchFamily="34" charset="-128"/>
              <a:cs typeface="Arial" charset="0"/>
            </a:endParaRPr>
          </a:p>
        </p:txBody>
      </p:sp>
      <p:pic>
        <p:nvPicPr>
          <p:cNvPr id="16389" name="Imagen 3" descr="Tarjetas de Buenas Prácticas en Aplicaciones para la Web Móvil"/>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92475" y="2636838"/>
            <a:ext cx="2503488"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Marcador de pie de página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46038"/>
            <a:ext cx="7427913" cy="1077913"/>
          </a:xfrm>
        </p:spPr>
        <p:txBody>
          <a:bodyPr/>
          <a:lstStyle/>
          <a:p>
            <a:r>
              <a:rPr altLang="es-ES" smtClean="0">
                <a:ea typeface="ＭＳ Ｐゴシック" pitchFamily="34" charset="-128"/>
              </a:rPr>
              <a:t>Accesibilidad a la web móvil</a:t>
            </a:r>
            <a:br>
              <a:rPr altLang="es-ES" smtClean="0">
                <a:ea typeface="ＭＳ Ｐゴシック" pitchFamily="34" charset="-128"/>
              </a:rPr>
            </a:br>
            <a:r>
              <a:rPr altLang="es-ES" smtClean="0">
                <a:ea typeface="ＭＳ Ｐゴシック" pitchFamily="34" charset="-128"/>
              </a:rPr>
              <a:t>Validador de las MWBP</a:t>
            </a:r>
          </a:p>
        </p:txBody>
      </p:sp>
      <p:sp>
        <p:nvSpPr>
          <p:cNvPr id="17411" name="2 Marcador de contenido"/>
          <p:cNvSpPr>
            <a:spLocks noGrp="1"/>
          </p:cNvSpPr>
          <p:nvPr>
            <p:ph idx="1"/>
          </p:nvPr>
        </p:nvSpPr>
        <p:spPr>
          <a:xfrm>
            <a:off x="468313" y="1412875"/>
            <a:ext cx="8229600" cy="4929188"/>
          </a:xfrm>
        </p:spPr>
        <p:txBody>
          <a:bodyPr/>
          <a:lstStyle/>
          <a:p>
            <a:pPr>
              <a:buClr>
                <a:srgbClr val="42557F"/>
              </a:buClr>
            </a:pPr>
            <a:r>
              <a:rPr lang="es-ES" altLang="es-ES" sz="2100" dirty="0" smtClean="0">
                <a:latin typeface="Arial" charset="0"/>
                <a:ea typeface="ＭＳ Ｐゴシック" pitchFamily="34" charset="-128"/>
                <a:cs typeface="Arial" charset="0"/>
              </a:rPr>
              <a:t>El W3C pone también a disposición de los desarrolladores un validador automático online. La aplicación valida la adecuación de una página a las buenas prácticas MWBP 1.0. </a:t>
            </a:r>
          </a:p>
          <a:p>
            <a:pPr>
              <a:buClr>
                <a:srgbClr val="42557F"/>
              </a:buClr>
            </a:pPr>
            <a:r>
              <a:rPr lang="es-ES" altLang="es-ES" sz="2100" dirty="0" smtClean="0">
                <a:latin typeface="Arial" charset="0"/>
                <a:ea typeface="ＭＳ Ｐゴシック" pitchFamily="34" charset="-128"/>
                <a:cs typeface="Arial" charset="0"/>
              </a:rPr>
              <a:t>W3C </a:t>
            </a:r>
            <a:r>
              <a:rPr lang="es-ES" altLang="es-ES" sz="2100" b="1" dirty="0" err="1" smtClean="0">
                <a:latin typeface="Arial" charset="0"/>
                <a:ea typeface="ＭＳ Ｐゴシック" pitchFamily="34" charset="-128"/>
                <a:cs typeface="Arial" charset="0"/>
              </a:rPr>
              <a:t>mobileOK</a:t>
            </a:r>
            <a:r>
              <a:rPr lang="es-ES" altLang="es-ES" sz="2100" dirty="0" smtClean="0">
                <a:latin typeface="Arial" charset="0"/>
                <a:ea typeface="ＭＳ Ｐゴシック" pitchFamily="34" charset="-128"/>
                <a:cs typeface="Arial" charset="0"/>
              </a:rPr>
              <a:t> </a:t>
            </a:r>
            <a:r>
              <a:rPr lang="es-ES" altLang="es-ES" sz="2100" dirty="0" err="1" smtClean="0">
                <a:latin typeface="Arial" charset="0"/>
                <a:ea typeface="ＭＳ Ｐゴシック" pitchFamily="34" charset="-128"/>
                <a:cs typeface="Arial" charset="0"/>
              </a:rPr>
              <a:t>Checker</a:t>
            </a:r>
            <a:r>
              <a:rPr lang="es-ES" altLang="es-ES" sz="2100" dirty="0" smtClean="0">
                <a:latin typeface="Arial" charset="0"/>
                <a:ea typeface="ＭＳ Ｐゴシック" pitchFamily="34" charset="-128"/>
                <a:cs typeface="Arial" charset="0"/>
              </a:rPr>
              <a:t> (W3C, 2010 C</a:t>
            </a:r>
            <a:r>
              <a:rPr lang="es-ES" altLang="es-ES" sz="2100" dirty="0">
                <a:latin typeface="Arial" charset="0"/>
                <a:ea typeface="ＭＳ Ｐゴシック" pitchFamily="34" charset="-128"/>
                <a:cs typeface="Arial" charset="0"/>
              </a:rPr>
              <a:t>): </a:t>
            </a:r>
            <a:r>
              <a:rPr lang="es-ES" altLang="es-ES" sz="2100" dirty="0">
                <a:latin typeface="Arial" charset="0"/>
                <a:ea typeface="ＭＳ Ｐゴシック" pitchFamily="34" charset="-128"/>
                <a:cs typeface="Arial" charset="0"/>
                <a:hlinkClick r:id="rId3"/>
              </a:rPr>
              <a:t>http://validator.w3.org/mobile</a:t>
            </a:r>
            <a:r>
              <a:rPr lang="es-ES" altLang="es-ES" sz="2100" dirty="0" smtClean="0">
                <a:latin typeface="Arial" charset="0"/>
                <a:ea typeface="ＭＳ Ｐゴシック" pitchFamily="34" charset="-128"/>
                <a:cs typeface="Arial" charset="0"/>
                <a:hlinkClick r:id="rId3"/>
              </a:rPr>
              <a:t>/</a:t>
            </a:r>
            <a:r>
              <a:rPr lang="es-ES" altLang="es-ES" sz="2100" dirty="0" smtClean="0">
                <a:latin typeface="Arial" charset="0"/>
                <a:ea typeface="ＭＳ Ｐゴシック" pitchFamily="34" charset="-128"/>
                <a:cs typeface="Arial" charset="0"/>
              </a:rPr>
              <a:t>  </a:t>
            </a:r>
          </a:p>
          <a:p>
            <a:pPr>
              <a:buClr>
                <a:srgbClr val="42557F"/>
              </a:buClr>
            </a:pPr>
            <a:endParaRPr lang="es-ES" altLang="es-ES" sz="2200" dirty="0" smtClean="0">
              <a:latin typeface="Arial" charset="0"/>
              <a:ea typeface="ＭＳ Ｐゴシック" pitchFamily="34" charset="-128"/>
              <a:cs typeface="Arial" charset="0"/>
            </a:endParaRPr>
          </a:p>
          <a:p>
            <a:pPr>
              <a:buClr>
                <a:srgbClr val="42557F"/>
              </a:buClr>
            </a:pPr>
            <a:endParaRPr lang="es-ES" altLang="es-ES" sz="2200" dirty="0" smtClean="0">
              <a:latin typeface="Arial" charset="0"/>
              <a:ea typeface="ＭＳ Ｐゴシック" pitchFamily="34" charset="-128"/>
              <a:cs typeface="Arial" charset="0"/>
            </a:endParaRPr>
          </a:p>
          <a:p>
            <a:pPr>
              <a:buClr>
                <a:srgbClr val="42557F"/>
              </a:buClr>
            </a:pPr>
            <a:endParaRPr lang="es-ES" altLang="es-ES" sz="2200" dirty="0" smtClean="0">
              <a:latin typeface="Arial" charset="0"/>
              <a:ea typeface="ＭＳ Ｐゴシック" pitchFamily="34" charset="-128"/>
              <a:cs typeface="Arial" charset="0"/>
            </a:endParaRPr>
          </a:p>
          <a:p>
            <a:pPr>
              <a:buClr>
                <a:srgbClr val="42557F"/>
              </a:buClr>
            </a:pPr>
            <a:endParaRPr lang="es-ES" altLang="es-ES" sz="2200" dirty="0" smtClean="0">
              <a:latin typeface="Arial" charset="0"/>
              <a:ea typeface="ＭＳ Ｐゴシック" pitchFamily="34" charset="-128"/>
              <a:cs typeface="Arial" charset="0"/>
            </a:endParaRPr>
          </a:p>
          <a:p>
            <a:pPr>
              <a:buClr>
                <a:srgbClr val="42557F"/>
              </a:buClr>
            </a:pPr>
            <a:endParaRPr lang="es-ES" altLang="es-ES" sz="2200" dirty="0" smtClean="0">
              <a:latin typeface="Arial" charset="0"/>
              <a:ea typeface="ＭＳ Ｐゴシック" pitchFamily="34" charset="-128"/>
              <a:cs typeface="Arial" charset="0"/>
            </a:endParaRPr>
          </a:p>
          <a:p>
            <a:pPr>
              <a:buClr>
                <a:srgbClr val="42557F"/>
              </a:buClr>
            </a:pPr>
            <a:r>
              <a:rPr lang="es-ES" altLang="es-ES" sz="2100" dirty="0" smtClean="0">
                <a:latin typeface="Arial" charset="0"/>
                <a:ea typeface="ＭＳ Ｐゴシック" pitchFamily="34" charset="-128"/>
                <a:cs typeface="Arial" charset="0"/>
              </a:rPr>
              <a:t>Como toda herramienta automática, es una ayuda, pues habrá puntos que no podrán ser verificados mas que de forma manual.</a:t>
            </a:r>
          </a:p>
          <a:p>
            <a:pPr>
              <a:buClr>
                <a:srgbClr val="42557F"/>
              </a:buClr>
            </a:pPr>
            <a:r>
              <a:rPr lang="es-ES" altLang="es-ES" sz="2100" dirty="0" smtClean="0">
                <a:latin typeface="Arial" charset="0"/>
                <a:ea typeface="ＭＳ Ｐゴシック" pitchFamily="34" charset="-128"/>
                <a:cs typeface="Arial" charset="0"/>
              </a:rPr>
              <a:t>Otras herramientas (W3C, 2011)</a:t>
            </a:r>
          </a:p>
        </p:txBody>
      </p:sp>
      <p:pic>
        <p:nvPicPr>
          <p:cNvPr id="17413" name="Imagen 3" descr="Interfaz de mobileOK Checker (W3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284984"/>
            <a:ext cx="3816474" cy="160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Imagen 4" descr="Logo de MobileOk (W3C)"/>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3284984"/>
            <a:ext cx="172085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3 Marcador de pie de página"/>
          <p:cNvSpPr>
            <a:spLocks noGrp="1"/>
          </p:cNvSpPr>
          <p:nvPr>
            <p:ph type="ftr" sz="quarter" idx="10"/>
          </p:nvPr>
        </p:nvSpPr>
        <p:spPr bwMode="auto">
          <a:xfrm>
            <a:off x="468313" y="6400800"/>
            <a:ext cx="8416925" cy="412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457200" y="33338"/>
            <a:ext cx="8229600" cy="1076325"/>
          </a:xfrm>
        </p:spPr>
        <p:txBody>
          <a:bodyPr/>
          <a:lstStyle/>
          <a:p>
            <a:r>
              <a:rPr lang="es-ES_tradnl" altLang="es-ES" smtClean="0">
                <a:ea typeface="ＭＳ Ｐゴシック" pitchFamily="34" charset="-128"/>
              </a:rPr>
              <a:t>Movilidad desde la Web accesible</a:t>
            </a:r>
            <a:br>
              <a:rPr lang="es-ES_tradnl" altLang="es-ES" smtClean="0">
                <a:ea typeface="ＭＳ Ｐゴシック" pitchFamily="34" charset="-128"/>
              </a:rPr>
            </a:br>
            <a:r>
              <a:rPr lang="es-ES_tradnl" altLang="es-ES" smtClean="0">
                <a:ea typeface="ＭＳ Ｐゴシック" pitchFamily="34" charset="-128"/>
              </a:rPr>
              <a:t>Las MWBP y las WCAG (I) </a:t>
            </a:r>
          </a:p>
        </p:txBody>
      </p:sp>
      <p:sp>
        <p:nvSpPr>
          <p:cNvPr id="18435" name="Marcador de contenido 2"/>
          <p:cNvSpPr>
            <a:spLocks noGrp="1"/>
          </p:cNvSpPr>
          <p:nvPr>
            <p:ph idx="1"/>
          </p:nvPr>
        </p:nvSpPr>
        <p:spPr>
          <a:xfrm>
            <a:off x="385763" y="1357313"/>
            <a:ext cx="8507412" cy="4929187"/>
          </a:xfrm>
        </p:spPr>
        <p:txBody>
          <a:bodyPr/>
          <a:lstStyle/>
          <a:p>
            <a:pPr>
              <a:buClr>
                <a:srgbClr val="42557F"/>
              </a:buClr>
            </a:pPr>
            <a:r>
              <a:rPr lang="es-ES" altLang="es-ES" sz="2600" dirty="0" smtClean="0">
                <a:latin typeface="Arial" charset="0"/>
                <a:ea typeface="ＭＳ Ｐゴシック" pitchFamily="34" charset="-128"/>
                <a:cs typeface="Arial" charset="0"/>
              </a:rPr>
              <a:t>Relación entre las WCAG y las MWBP. Documentación desde 2008:</a:t>
            </a:r>
          </a:p>
          <a:p>
            <a:pPr>
              <a:buClr>
                <a:srgbClr val="42557F"/>
              </a:buClr>
            </a:pPr>
            <a:r>
              <a:rPr lang="es-ES" altLang="es-ES" sz="2600" dirty="0" smtClean="0">
                <a:latin typeface="Arial" charset="0"/>
                <a:ea typeface="ＭＳ Ｐゴシック" pitchFamily="34" charset="-128"/>
                <a:cs typeface="Arial" charset="0"/>
              </a:rPr>
              <a:t>Cómo aplicar de forma conjunta: WCAG 2.0 and MWBP 1.0 </a:t>
            </a:r>
            <a:r>
              <a:rPr lang="es-ES" altLang="es-ES" sz="2600" dirty="0" err="1" smtClean="0">
                <a:latin typeface="Arial" charset="0"/>
                <a:ea typeface="ＭＳ Ｐゴシック" pitchFamily="34" charset="-128"/>
                <a:cs typeface="Arial" charset="0"/>
              </a:rPr>
              <a:t>together</a:t>
            </a:r>
            <a:r>
              <a:rPr lang="es-ES" altLang="es-ES" sz="2600" dirty="0" smtClean="0">
                <a:latin typeface="Arial" charset="0"/>
                <a:ea typeface="ＭＳ Ｐゴシック" pitchFamily="34" charset="-128"/>
                <a:cs typeface="Arial" charset="0"/>
              </a:rPr>
              <a:t> (W3C, 2009)</a:t>
            </a:r>
          </a:p>
          <a:p>
            <a:pPr>
              <a:buClr>
                <a:srgbClr val="42557F"/>
              </a:buClr>
            </a:pPr>
            <a:r>
              <a:rPr lang="es-ES" altLang="es-ES" sz="2600" dirty="0" smtClean="0">
                <a:latin typeface="Arial" charset="0"/>
                <a:ea typeface="ＭＳ Ｐゴシック" pitchFamily="34" charset="-128"/>
                <a:cs typeface="Arial" charset="0"/>
              </a:rPr>
              <a:t>De las MWBP a las WCAG</a:t>
            </a:r>
            <a:r>
              <a:rPr lang="es-ES" altLang="es-ES" sz="2400" dirty="0" smtClean="0">
                <a:latin typeface="Arial" charset="0"/>
                <a:ea typeface="ＭＳ Ｐゴシック" pitchFamily="34" charset="-128"/>
                <a:cs typeface="Arial" charset="0"/>
              </a:rPr>
              <a:t>: </a:t>
            </a:r>
          </a:p>
          <a:p>
            <a:pPr lvl="1">
              <a:buClr>
                <a:srgbClr val="6E84B4"/>
              </a:buClr>
            </a:pPr>
            <a:r>
              <a:rPr lang="es-ES" altLang="es-ES" sz="2200" dirty="0" smtClean="0">
                <a:latin typeface="Arial" charset="0"/>
                <a:ea typeface="ＭＳ Ｐゴシック" pitchFamily="34" charset="-128"/>
                <a:cs typeface="Arial" charset="0"/>
              </a:rPr>
              <a:t>Hacia las WCAG 1.0: From Mobile Web </a:t>
            </a:r>
            <a:r>
              <a:rPr lang="es-ES" altLang="es-ES" sz="2200" dirty="0" err="1" smtClean="0">
                <a:latin typeface="Arial" charset="0"/>
                <a:ea typeface="ＭＳ Ｐゴシック" pitchFamily="34" charset="-128"/>
                <a:cs typeface="Arial" charset="0"/>
              </a:rPr>
              <a:t>Best</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Practices</a:t>
            </a:r>
            <a:r>
              <a:rPr lang="es-ES" altLang="es-ES" sz="2200" dirty="0" smtClean="0">
                <a:latin typeface="Arial" charset="0"/>
                <a:ea typeface="ＭＳ Ｐゴシック" pitchFamily="34" charset="-128"/>
                <a:cs typeface="Arial" charset="0"/>
              </a:rPr>
              <a:t> 1.0 to Web Content </a:t>
            </a:r>
            <a:r>
              <a:rPr lang="es-ES" altLang="es-ES" sz="2200" dirty="0" err="1" smtClean="0">
                <a:latin typeface="Arial" charset="0"/>
                <a:ea typeface="ＭＳ Ｐゴシック" pitchFamily="34" charset="-128"/>
                <a:cs typeface="Arial" charset="0"/>
              </a:rPr>
              <a:t>Accessibility</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Guidelines</a:t>
            </a:r>
            <a:r>
              <a:rPr lang="es-ES" altLang="es-ES" sz="2200" dirty="0" smtClean="0">
                <a:latin typeface="Arial" charset="0"/>
                <a:ea typeface="ＭＳ Ｐゴシック" pitchFamily="34" charset="-128"/>
                <a:cs typeface="Arial" charset="0"/>
              </a:rPr>
              <a:t> 1.0 (</a:t>
            </a:r>
            <a:r>
              <a:rPr lang="es-ES" altLang="es-ES" sz="2200" dirty="0" smtClean="0">
                <a:latin typeface="Arial" charset="0"/>
                <a:ea typeface="ＭＳ Ｐゴシック" pitchFamily="34" charset="-128"/>
                <a:cs typeface="Arial" charset="0"/>
                <a:hlinkClick r:id="rId3"/>
              </a:rPr>
              <a:t>http://www.w3.org/TR/mwbp-wcag/mwbp-wcag10.html</a:t>
            </a:r>
            <a:r>
              <a:rPr lang="es-ES" altLang="es-ES" sz="2200" dirty="0" smtClean="0">
                <a:latin typeface="Arial" charset="0"/>
                <a:ea typeface="ＭＳ Ｐゴシック" pitchFamily="34" charset="-128"/>
                <a:cs typeface="Arial" charset="0"/>
              </a:rPr>
              <a:t>) </a:t>
            </a:r>
          </a:p>
          <a:p>
            <a:pPr lvl="1">
              <a:buClr>
                <a:srgbClr val="6E84B4"/>
              </a:buClr>
            </a:pPr>
            <a:r>
              <a:rPr lang="es-ES" altLang="es-ES" sz="2200" dirty="0" smtClean="0">
                <a:latin typeface="Arial" charset="0"/>
                <a:ea typeface="ＭＳ Ｐゴシック" pitchFamily="34" charset="-128"/>
                <a:cs typeface="Arial" charset="0"/>
              </a:rPr>
              <a:t>Hacia las WCAG 2.0 (borrador) From Mobile Web </a:t>
            </a:r>
            <a:r>
              <a:rPr lang="es-ES" altLang="es-ES" sz="2200" dirty="0" err="1" smtClean="0">
                <a:latin typeface="Arial" charset="0"/>
                <a:ea typeface="ＭＳ Ｐゴシック" pitchFamily="34" charset="-128"/>
                <a:cs typeface="Arial" charset="0"/>
              </a:rPr>
              <a:t>Best</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Practices</a:t>
            </a:r>
            <a:r>
              <a:rPr lang="es-ES" altLang="es-ES" sz="2200" dirty="0" smtClean="0">
                <a:latin typeface="Arial" charset="0"/>
                <a:ea typeface="ＭＳ Ｐゴシック" pitchFamily="34" charset="-128"/>
                <a:cs typeface="Arial" charset="0"/>
              </a:rPr>
              <a:t> 1.0 to Web Content </a:t>
            </a:r>
            <a:r>
              <a:rPr lang="es-ES" altLang="es-ES" sz="2200" dirty="0" err="1" smtClean="0">
                <a:latin typeface="Arial" charset="0"/>
                <a:ea typeface="ＭＳ Ｐゴシック" pitchFamily="34" charset="-128"/>
                <a:cs typeface="Arial" charset="0"/>
              </a:rPr>
              <a:t>Accessibility</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Guidelines</a:t>
            </a:r>
            <a:r>
              <a:rPr lang="es-ES" altLang="es-ES" sz="2200" dirty="0" smtClean="0">
                <a:latin typeface="Arial" charset="0"/>
                <a:ea typeface="ＭＳ Ｐゴシック" pitchFamily="34" charset="-128"/>
                <a:cs typeface="Arial" charset="0"/>
              </a:rPr>
              <a:t> 2.0 (</a:t>
            </a:r>
            <a:r>
              <a:rPr lang="es-ES" altLang="es-ES" sz="2200" dirty="0" smtClean="0">
                <a:latin typeface="Arial" charset="0"/>
                <a:ea typeface="ＭＳ Ｐゴシック" pitchFamily="34" charset="-128"/>
                <a:cs typeface="Arial" charset="0"/>
                <a:hlinkClick r:id="rId4"/>
              </a:rPr>
              <a:t>http://www.w3.org/TR/mwbp-wcag/mwbp-wcag20.html</a:t>
            </a:r>
            <a:r>
              <a:rPr lang="es-ES" altLang="es-ES" sz="2200" dirty="0" smtClean="0">
                <a:latin typeface="Arial" charset="0"/>
                <a:ea typeface="ＭＳ Ｐゴシック" pitchFamily="34" charset="-128"/>
                <a:cs typeface="Arial" charset="0"/>
              </a:rPr>
              <a:t>) </a:t>
            </a:r>
          </a:p>
        </p:txBody>
      </p:sp>
      <p:sp>
        <p:nvSpPr>
          <p:cNvPr id="18436"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200" smtClean="0">
                <a:solidFill>
                  <a:srgbClr val="595959"/>
                </a:solidFill>
                <a:latin typeface="Calibri" pitchFamily="34" charset="0"/>
              </a:rPr>
              <a:t>Asignatura OCW-UC3M:  “Evitando la barreras de accesibilidad en la Sociedad de la Información", </a:t>
            </a:r>
          </a:p>
          <a:p>
            <a:pPr eaLnBrk="1" hangingPunct="1">
              <a:spcBef>
                <a:spcPct val="0"/>
              </a:spcBef>
              <a:buClrTx/>
              <a:buSzTx/>
              <a:buFontTx/>
              <a:buNone/>
            </a:pPr>
            <a:r>
              <a:rPr lang="es-ES" altLang="es-ES" sz="1200" smtClean="0">
                <a:solidFill>
                  <a:srgbClr val="595959"/>
                </a:solidFill>
                <a:latin typeface="Calibri" pitchFamily="34" charset="0"/>
              </a:rPr>
              <a:t>Lourdes Moreno y Paloma Martínez, Grupo Labda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457200" y="33338"/>
            <a:ext cx="8229600" cy="1076325"/>
          </a:xfrm>
        </p:spPr>
        <p:txBody>
          <a:bodyPr/>
          <a:lstStyle/>
          <a:p>
            <a:r>
              <a:rPr lang="es-ES_tradnl" altLang="es-ES" smtClean="0">
                <a:ea typeface="ＭＳ Ｐゴシック" pitchFamily="34" charset="-128"/>
              </a:rPr>
              <a:t>Movilidad desde la Web accesible</a:t>
            </a:r>
            <a:br>
              <a:rPr lang="es-ES_tradnl" altLang="es-ES" smtClean="0">
                <a:ea typeface="ＭＳ Ｐゴシック" pitchFamily="34" charset="-128"/>
              </a:rPr>
            </a:br>
            <a:r>
              <a:rPr lang="es-ES_tradnl" altLang="es-ES" smtClean="0">
                <a:ea typeface="ＭＳ Ｐゴシック" pitchFamily="34" charset="-128"/>
              </a:rPr>
              <a:t>Las MWBP y las WCAG (II)</a:t>
            </a:r>
          </a:p>
        </p:txBody>
      </p:sp>
      <p:sp>
        <p:nvSpPr>
          <p:cNvPr id="19459" name="Marcador de contenido 2"/>
          <p:cNvSpPr>
            <a:spLocks noGrp="1"/>
          </p:cNvSpPr>
          <p:nvPr>
            <p:ph idx="1"/>
          </p:nvPr>
        </p:nvSpPr>
        <p:spPr>
          <a:xfrm>
            <a:off x="385763" y="1357313"/>
            <a:ext cx="8507412" cy="4929187"/>
          </a:xfrm>
        </p:spPr>
        <p:txBody>
          <a:bodyPr/>
          <a:lstStyle/>
          <a:p>
            <a:pPr>
              <a:buClr>
                <a:srgbClr val="42557F"/>
              </a:buClr>
            </a:pPr>
            <a:r>
              <a:rPr lang="es-ES" altLang="es-ES" sz="2600" dirty="0" smtClean="0">
                <a:latin typeface="Arial" charset="0"/>
                <a:ea typeface="ＭＳ Ｐゴシック" pitchFamily="34" charset="-128"/>
                <a:cs typeface="Arial" charset="0"/>
              </a:rPr>
              <a:t>De las WCAG a las MWBP</a:t>
            </a:r>
          </a:p>
          <a:p>
            <a:pPr lvl="1">
              <a:buClr>
                <a:srgbClr val="6E84B4"/>
              </a:buClr>
            </a:pPr>
            <a:r>
              <a:rPr lang="es-ES" altLang="es-ES" sz="2200" dirty="0" smtClean="0">
                <a:latin typeface="Arial" charset="0"/>
                <a:ea typeface="ＭＳ Ｐゴシック" pitchFamily="34" charset="-128"/>
                <a:cs typeface="Arial" charset="0"/>
              </a:rPr>
              <a:t>Desde las WCAG 1.0 a las MWBP: From Web Content </a:t>
            </a:r>
            <a:r>
              <a:rPr lang="es-ES" altLang="es-ES" sz="2200" dirty="0" err="1" smtClean="0">
                <a:latin typeface="Arial" charset="0"/>
                <a:ea typeface="ＭＳ Ｐゴシック" pitchFamily="34" charset="-128"/>
                <a:cs typeface="Arial" charset="0"/>
              </a:rPr>
              <a:t>Accessibility</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Guidelines</a:t>
            </a:r>
            <a:r>
              <a:rPr lang="es-ES" altLang="es-ES" sz="2200" dirty="0" smtClean="0">
                <a:latin typeface="Arial" charset="0"/>
                <a:ea typeface="ＭＳ Ｐゴシック" pitchFamily="34" charset="-128"/>
                <a:cs typeface="Arial" charset="0"/>
              </a:rPr>
              <a:t> 1.0 to Mobile Web </a:t>
            </a:r>
            <a:r>
              <a:rPr lang="es-ES" altLang="es-ES" sz="2200" dirty="0" err="1" smtClean="0">
                <a:latin typeface="Arial" charset="0"/>
                <a:ea typeface="ＭＳ Ｐゴシック" pitchFamily="34" charset="-128"/>
                <a:cs typeface="Arial" charset="0"/>
              </a:rPr>
              <a:t>Best</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Practices</a:t>
            </a:r>
            <a:r>
              <a:rPr lang="es-ES" altLang="es-ES" sz="2200" dirty="0" smtClean="0">
                <a:latin typeface="Arial" charset="0"/>
                <a:ea typeface="ＭＳ Ｐゴシック" pitchFamily="34" charset="-128"/>
                <a:cs typeface="Arial" charset="0"/>
              </a:rPr>
              <a:t> 1.0 (</a:t>
            </a:r>
            <a:r>
              <a:rPr lang="es-ES" altLang="es-ES" sz="2200" dirty="0" smtClean="0">
                <a:latin typeface="Arial" charset="0"/>
                <a:ea typeface="ＭＳ Ｐゴシック" pitchFamily="34" charset="-128"/>
                <a:cs typeface="Arial" charset="0"/>
                <a:hlinkClick r:id="rId3"/>
              </a:rPr>
              <a:t>http://www.w3.org/TR/mwbp-wcag/wcag10-mwbp.html</a:t>
            </a:r>
            <a:r>
              <a:rPr lang="es-ES" altLang="es-ES" sz="2200" dirty="0" smtClean="0">
                <a:latin typeface="Arial" charset="0"/>
                <a:ea typeface="ＭＳ Ｐゴシック" pitchFamily="34" charset="-128"/>
                <a:cs typeface="Arial" charset="0"/>
              </a:rPr>
              <a:t>) </a:t>
            </a:r>
          </a:p>
          <a:p>
            <a:pPr lvl="1">
              <a:buClr>
                <a:srgbClr val="6E84B4"/>
              </a:buClr>
            </a:pPr>
            <a:r>
              <a:rPr lang="es-ES" altLang="es-ES" sz="2200" dirty="0" smtClean="0">
                <a:latin typeface="Arial" charset="0"/>
                <a:ea typeface="ＭＳ Ｐゴシック" pitchFamily="34" charset="-128"/>
                <a:cs typeface="Arial" charset="0"/>
              </a:rPr>
              <a:t>Desde las WCAG 2.0 a las MWBP: From Web Content </a:t>
            </a:r>
            <a:r>
              <a:rPr lang="es-ES" altLang="es-ES" sz="2200" dirty="0" err="1" smtClean="0">
                <a:latin typeface="Arial" charset="0"/>
                <a:ea typeface="ＭＳ Ｐゴシック" pitchFamily="34" charset="-128"/>
                <a:cs typeface="Arial" charset="0"/>
              </a:rPr>
              <a:t>Accessibility</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Guidelines</a:t>
            </a:r>
            <a:r>
              <a:rPr lang="es-ES" altLang="es-ES" sz="2200" dirty="0" smtClean="0">
                <a:latin typeface="Arial" charset="0"/>
                <a:ea typeface="ＭＳ Ｐゴシック" pitchFamily="34" charset="-128"/>
                <a:cs typeface="Arial" charset="0"/>
              </a:rPr>
              <a:t> 2.0 to Mobile Web </a:t>
            </a:r>
            <a:r>
              <a:rPr lang="es-ES" altLang="es-ES" sz="2200" dirty="0" err="1" smtClean="0">
                <a:latin typeface="Arial" charset="0"/>
                <a:ea typeface="ＭＳ Ｐゴシック" pitchFamily="34" charset="-128"/>
                <a:cs typeface="Arial" charset="0"/>
              </a:rPr>
              <a:t>Best</a:t>
            </a:r>
            <a:r>
              <a:rPr lang="es-ES" altLang="es-ES" sz="2200" dirty="0" smtClean="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Practices</a:t>
            </a:r>
            <a:r>
              <a:rPr lang="es-ES" altLang="es-ES" sz="2200" dirty="0" smtClean="0">
                <a:latin typeface="Arial" charset="0"/>
                <a:ea typeface="ＭＳ Ｐゴシック" pitchFamily="34" charset="-128"/>
                <a:cs typeface="Arial" charset="0"/>
              </a:rPr>
              <a:t> 1.0 (</a:t>
            </a:r>
            <a:r>
              <a:rPr lang="es-ES" altLang="es-ES" sz="2200" dirty="0" smtClean="0">
                <a:latin typeface="Arial" charset="0"/>
                <a:ea typeface="ＭＳ Ｐゴシック" pitchFamily="34" charset="-128"/>
                <a:cs typeface="Arial" charset="0"/>
                <a:hlinkClick r:id="rId4"/>
              </a:rPr>
              <a:t>http://www.w3.org/TR/mwbp-wcag/wcag20-mwbp.html</a:t>
            </a:r>
            <a:r>
              <a:rPr lang="es-ES" altLang="es-ES" sz="2200" dirty="0" smtClean="0">
                <a:latin typeface="Arial" charset="0"/>
                <a:ea typeface="ＭＳ Ｐゴシック" pitchFamily="34" charset="-128"/>
                <a:cs typeface="Arial" charset="0"/>
              </a:rPr>
              <a:t>) </a:t>
            </a:r>
          </a:p>
        </p:txBody>
      </p:sp>
      <p:sp>
        <p:nvSpPr>
          <p:cNvPr id="19460"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200" smtClean="0">
                <a:solidFill>
                  <a:srgbClr val="595959"/>
                </a:solidFill>
                <a:latin typeface="Calibri" pitchFamily="34" charset="0"/>
              </a:rPr>
              <a:t>Asignatura OCW-UC3M:  “Evitando la barreras de accesibilidad en la Sociedad de la Información", </a:t>
            </a:r>
          </a:p>
          <a:p>
            <a:pPr eaLnBrk="1" hangingPunct="1">
              <a:spcBef>
                <a:spcPct val="0"/>
              </a:spcBef>
              <a:buClrTx/>
              <a:buSzTx/>
              <a:buFontTx/>
              <a:buNone/>
            </a:pPr>
            <a:r>
              <a:rPr lang="es-ES" altLang="es-ES" sz="1200" smtClean="0">
                <a:solidFill>
                  <a:srgbClr val="595959"/>
                </a:solidFill>
                <a:latin typeface="Calibri" pitchFamily="34" charset="0"/>
              </a:rPr>
              <a:t>Lourdes Moreno y Paloma Martínez, Grupo Labda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46038"/>
            <a:ext cx="7427913" cy="1077913"/>
          </a:xfrm>
        </p:spPr>
        <p:txBody>
          <a:bodyPr/>
          <a:lstStyle/>
          <a:p>
            <a:r>
              <a:rPr lang="es-ES_tradnl" altLang="es-ES" smtClean="0">
                <a:ea typeface="ＭＳ Ｐゴシック" pitchFamily="34" charset="-128"/>
              </a:rPr>
              <a:t>Movilidad desde la Web accesible</a:t>
            </a:r>
            <a:br>
              <a:rPr lang="es-ES_tradnl" altLang="es-ES" smtClean="0">
                <a:ea typeface="ＭＳ Ｐゴシック" pitchFamily="34" charset="-128"/>
              </a:rPr>
            </a:br>
            <a:r>
              <a:rPr lang="es-ES_tradnl" altLang="es-ES" smtClean="0">
                <a:ea typeface="ＭＳ Ｐゴシック" pitchFamily="34" charset="-128"/>
              </a:rPr>
              <a:t>Soluciones tecnológicas</a:t>
            </a:r>
            <a:endParaRPr altLang="es-ES" smtClean="0">
              <a:ea typeface="ＭＳ Ｐゴシック" pitchFamily="34" charset="-128"/>
            </a:endParaRPr>
          </a:p>
        </p:txBody>
      </p:sp>
      <p:sp>
        <p:nvSpPr>
          <p:cNvPr id="20483" name="2 Marcador de contenido"/>
          <p:cNvSpPr>
            <a:spLocks noGrp="1"/>
          </p:cNvSpPr>
          <p:nvPr>
            <p:ph idx="1"/>
          </p:nvPr>
        </p:nvSpPr>
        <p:spPr>
          <a:xfrm>
            <a:off x="468313" y="1412875"/>
            <a:ext cx="8229600" cy="4929188"/>
          </a:xfrm>
        </p:spPr>
        <p:txBody>
          <a:bodyPr/>
          <a:lstStyle/>
          <a:p>
            <a:pPr>
              <a:buClr>
                <a:srgbClr val="42557F"/>
              </a:buClr>
            </a:pPr>
            <a:r>
              <a:rPr lang="es-ES_tradnl" altLang="es-ES" dirty="0" smtClean="0">
                <a:latin typeface="Arial" charset="0"/>
                <a:ea typeface="ＭＳ Ｐゴシック" pitchFamily="34" charset="-128"/>
                <a:cs typeface="Arial" charset="0"/>
              </a:rPr>
              <a:t>Web única que se pueda adaptar a distintos dispositivos móviles parare buena idea</a:t>
            </a:r>
          </a:p>
          <a:p>
            <a:pPr lvl="1">
              <a:buClr>
                <a:srgbClr val="42557F"/>
              </a:buClr>
            </a:pPr>
            <a:r>
              <a:rPr lang="es-ES_tradnl" altLang="es-ES" dirty="0" smtClean="0">
                <a:latin typeface="Arial" charset="0"/>
                <a:ea typeface="ＭＳ Ｐゴシック" pitchFamily="34" charset="-128"/>
                <a:cs typeface="Arial" charset="0"/>
              </a:rPr>
              <a:t>La web accesible lo facilita</a:t>
            </a:r>
          </a:p>
          <a:p>
            <a:pPr>
              <a:buClr>
                <a:srgbClr val="42557F"/>
              </a:buClr>
            </a:pPr>
            <a:r>
              <a:rPr lang="es-ES_tradnl" altLang="es-ES" dirty="0" smtClean="0">
                <a:latin typeface="Arial" charset="0"/>
                <a:ea typeface="ＭＳ Ｐゴシック" pitchFamily="34" charset="-128"/>
                <a:cs typeface="Arial" charset="0"/>
              </a:rPr>
              <a:t>Tecnología que hace el proceso (</a:t>
            </a:r>
            <a:r>
              <a:rPr lang="es-ES_tradnl" altLang="es-ES" dirty="0" err="1" smtClean="0">
                <a:latin typeface="Arial" charset="0"/>
                <a:ea typeface="ＭＳ Ｐゴシック" pitchFamily="34" charset="-128"/>
                <a:cs typeface="Arial" charset="0"/>
              </a:rPr>
              <a:t>mobileOK</a:t>
            </a:r>
            <a:r>
              <a:rPr lang="es-ES_tradnl" altLang="es-ES" dirty="0" smtClean="0">
                <a:latin typeface="Arial" charset="0"/>
                <a:ea typeface="ＭＳ Ｐゴシック" pitchFamily="34" charset="-128"/>
                <a:cs typeface="Arial" charset="0"/>
              </a:rPr>
              <a:t> </a:t>
            </a:r>
            <a:r>
              <a:rPr lang="es-ES_tradnl" altLang="es-ES" dirty="0" err="1" smtClean="0">
                <a:latin typeface="Arial" charset="0"/>
                <a:ea typeface="ＭＳ Ｐゴシック" pitchFamily="34" charset="-128"/>
                <a:cs typeface="Arial" charset="0"/>
              </a:rPr>
              <a:t>transcoders</a:t>
            </a:r>
            <a:r>
              <a:rPr lang="es-ES_tradnl" altLang="es-ES" dirty="0" smtClean="0">
                <a:latin typeface="Arial" charset="0"/>
                <a:ea typeface="ＭＳ Ｐゴシック" pitchFamily="34" charset="-128"/>
                <a:cs typeface="Arial" charset="0"/>
              </a:rPr>
              <a:t>)</a:t>
            </a:r>
          </a:p>
          <a:p>
            <a:pPr lvl="1">
              <a:buClr>
                <a:srgbClr val="42557F"/>
              </a:buClr>
            </a:pPr>
            <a:r>
              <a:rPr lang="es-ES_tradnl" altLang="es-ES" dirty="0" smtClean="0">
                <a:latin typeface="Arial" charset="0"/>
                <a:ea typeface="ＭＳ Ｐゴシック" pitchFamily="34" charset="-128"/>
                <a:cs typeface="Arial" charset="0"/>
              </a:rPr>
              <a:t>Ejemplo de uno español: MERKUR (Fundación CTIC, 2010) </a:t>
            </a:r>
            <a:r>
              <a:rPr lang="es-ES_tradnl" altLang="es-ES" dirty="0" smtClean="0">
                <a:latin typeface="Arial" charset="0"/>
                <a:ea typeface="ＭＳ Ｐゴシック" pitchFamily="34" charset="-128"/>
                <a:cs typeface="Arial" charset="0"/>
                <a:hlinkClick r:id="rId3"/>
              </a:rPr>
              <a:t>http://merkur.fundacionctic.org/index.php.es</a:t>
            </a:r>
            <a:r>
              <a:rPr lang="es-ES_tradnl" altLang="es-ES" dirty="0" smtClean="0">
                <a:latin typeface="Arial" charset="0"/>
                <a:ea typeface="ＭＳ Ｐゴシック" pitchFamily="34" charset="-128"/>
                <a:cs typeface="Arial" charset="0"/>
              </a:rPr>
              <a:t>   </a:t>
            </a:r>
          </a:p>
          <a:p>
            <a:pPr>
              <a:buClr>
                <a:srgbClr val="42557F"/>
              </a:buClr>
            </a:pPr>
            <a:endParaRPr lang="es-ES_tradnl" altLang="es-ES" dirty="0" smtClean="0">
              <a:latin typeface="Arial" charset="0"/>
              <a:ea typeface="ＭＳ Ｐゴシック" pitchFamily="34" charset="-128"/>
              <a:cs typeface="Arial" charset="0"/>
            </a:endParaRPr>
          </a:p>
          <a:p>
            <a:pPr>
              <a:buClr>
                <a:srgbClr val="42557F"/>
              </a:buClr>
            </a:pPr>
            <a:endParaRPr lang="es-ES" altLang="es-ES" dirty="0" smtClean="0">
              <a:latin typeface="Arial" charset="0"/>
              <a:ea typeface="ＭＳ Ｐゴシック" pitchFamily="34" charset="-128"/>
              <a:cs typeface="Arial" charset="0"/>
            </a:endParaRPr>
          </a:p>
        </p:txBody>
      </p:sp>
      <p:sp>
        <p:nvSpPr>
          <p:cNvPr id="20484"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200" smtClean="0">
                <a:solidFill>
                  <a:srgbClr val="595959"/>
                </a:solidFill>
                <a:latin typeface="Calibri" pitchFamily="34" charset="0"/>
              </a:rPr>
              <a:t>Asignatura OCW-UC3M:  “Evitando la barreras de accesibilidad en la Sociedad de la Información", </a:t>
            </a:r>
          </a:p>
          <a:p>
            <a:pPr eaLnBrk="1" hangingPunct="1">
              <a:spcBef>
                <a:spcPct val="0"/>
              </a:spcBef>
              <a:buClrTx/>
              <a:buSzTx/>
              <a:buFontTx/>
              <a:buNone/>
            </a:pPr>
            <a:r>
              <a:rPr lang="es-ES" altLang="es-ES" sz="1200" smtClean="0">
                <a:solidFill>
                  <a:srgbClr val="595959"/>
                </a:solidFill>
                <a:latin typeface="Calibri" pitchFamily="34" charset="0"/>
              </a:rPr>
              <a:t>Lourdes Moreno y Paloma Martínez, Grupo Labda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(I)</a:t>
            </a:r>
            <a:endParaRPr altLang="es-ES" smtClean="0">
              <a:latin typeface="Arial" charset="0"/>
              <a:ea typeface="ＭＳ Ｐゴシック" pitchFamily="34" charset="-128"/>
              <a:cs typeface="Arial" charset="0"/>
            </a:endParaRPr>
          </a:p>
        </p:txBody>
      </p:sp>
      <p:sp>
        <p:nvSpPr>
          <p:cNvPr id="21507" name="2 Marcador de contenido"/>
          <p:cNvSpPr>
            <a:spLocks noGrp="1"/>
          </p:cNvSpPr>
          <p:nvPr>
            <p:ph idx="1"/>
          </p:nvPr>
        </p:nvSpPr>
        <p:spPr>
          <a:xfrm>
            <a:off x="468313" y="1412875"/>
            <a:ext cx="8229600" cy="4929188"/>
          </a:xfrm>
        </p:spPr>
        <p:txBody>
          <a:bodyPr/>
          <a:lstStyle/>
          <a:p>
            <a:pPr>
              <a:buClr>
                <a:srgbClr val="42557F"/>
              </a:buClr>
            </a:pPr>
            <a:r>
              <a:rPr lang="es-ES" altLang="es-ES" sz="2400" dirty="0" smtClean="0">
                <a:latin typeface="Arial" charset="0"/>
                <a:ea typeface="ＭＳ Ｐゴシック" pitchFamily="34" charset="-128"/>
                <a:cs typeface="Arial" charset="0"/>
              </a:rPr>
              <a:t>Casi todas las páginas Web diseñadas para presentación de escritorio siguen una estructura común. </a:t>
            </a:r>
          </a:p>
          <a:p>
            <a:pPr>
              <a:buClr>
                <a:srgbClr val="42557F"/>
              </a:buClr>
            </a:pPr>
            <a:r>
              <a:rPr lang="es-ES" altLang="es-ES" sz="2400" dirty="0" smtClean="0">
                <a:latin typeface="Arial" charset="0"/>
                <a:ea typeface="ＭＳ Ｐゴシック" pitchFamily="34" charset="-128"/>
                <a:cs typeface="Arial" charset="0"/>
              </a:rPr>
              <a:t>Este diseño típico de escritorio donde el principal contenido está rodeado por contenido auxiliar.</a:t>
            </a:r>
          </a:p>
          <a:p>
            <a:pPr lvl="1">
              <a:spcBef>
                <a:spcPts val="900"/>
              </a:spcBef>
              <a:buClr>
                <a:schemeClr val="accent2"/>
              </a:buClr>
            </a:pPr>
            <a:r>
              <a:rPr lang="es-ES" altLang="es-ES" sz="2000" dirty="0" smtClean="0">
                <a:latin typeface="Arial" charset="0"/>
                <a:ea typeface="ＭＳ Ｐゴシック" pitchFamily="34" charset="-128"/>
                <a:cs typeface="Arial" charset="0"/>
              </a:rPr>
              <a:t>Es terrible para móviles.</a:t>
            </a:r>
          </a:p>
          <a:p>
            <a:pPr lvl="1">
              <a:spcBef>
                <a:spcPts val="900"/>
              </a:spcBef>
              <a:buClr>
                <a:schemeClr val="accent2"/>
              </a:buClr>
            </a:pPr>
            <a:r>
              <a:rPr lang="es-ES" altLang="es-ES" sz="2000" dirty="0" smtClean="0">
                <a:latin typeface="Arial" charset="0"/>
                <a:ea typeface="ＭＳ Ｐゴシック" pitchFamily="34" charset="-128"/>
                <a:cs typeface="Arial" charset="0"/>
              </a:rPr>
              <a:t>No trates de reproducir esto para móviles.</a:t>
            </a:r>
            <a:endParaRPr lang="es-ES_tradnl" altLang="es-ES" dirty="0" smtClean="0">
              <a:latin typeface="Arial" charset="0"/>
              <a:ea typeface="ＭＳ Ｐゴシック" pitchFamily="34" charset="-128"/>
              <a:cs typeface="Arial" charset="0"/>
            </a:endParaRPr>
          </a:p>
          <a:p>
            <a:pPr>
              <a:buClr>
                <a:srgbClr val="42557F"/>
              </a:buClr>
            </a:pPr>
            <a:endParaRPr lang="es-ES" altLang="es-ES" dirty="0" smtClean="0">
              <a:latin typeface="Arial" charset="0"/>
              <a:ea typeface="ＭＳ Ｐゴシック" pitchFamily="34" charset="-128"/>
              <a:cs typeface="Arial" charset="0"/>
            </a:endParaRPr>
          </a:p>
        </p:txBody>
      </p:sp>
      <p:pic>
        <p:nvPicPr>
          <p:cNvPr id="21509" name="Imagen" descr="maqueta de estructura con elementos de navegación de una página web para escritori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313" y="3913188"/>
            <a:ext cx="384968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4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(II)</a:t>
            </a:r>
            <a:endParaRPr altLang="es-ES" smtClean="0">
              <a:latin typeface="Arial" charset="0"/>
              <a:ea typeface="ＭＳ Ｐゴシック" pitchFamily="34" charset="-128"/>
              <a:cs typeface="Arial" charset="0"/>
            </a:endParaRPr>
          </a:p>
        </p:txBody>
      </p:sp>
      <p:sp>
        <p:nvSpPr>
          <p:cNvPr id="22531" name="2 Marcador de contenido"/>
          <p:cNvSpPr>
            <a:spLocks noGrp="1"/>
          </p:cNvSpPr>
          <p:nvPr>
            <p:ph idx="1"/>
          </p:nvPr>
        </p:nvSpPr>
        <p:spPr>
          <a:xfrm>
            <a:off x="468313" y="1412875"/>
            <a:ext cx="8229600" cy="4929188"/>
          </a:xfrm>
        </p:spPr>
        <p:txBody>
          <a:bodyPr/>
          <a:lstStyle/>
          <a:p>
            <a:pPr>
              <a:buClr>
                <a:srgbClr val="42557F"/>
              </a:buClr>
            </a:pPr>
            <a:r>
              <a:rPr lang="es-ES" altLang="es-ES" sz="2400" smtClean="0">
                <a:latin typeface="Arial" charset="0"/>
                <a:ea typeface="ＭＳ Ｐゴシック" pitchFamily="34" charset="-128"/>
                <a:cs typeface="Arial" charset="0"/>
              </a:rPr>
              <a:t>Si la pantalla móvil, por pequeña que sea, solo muestra la navegación y la información de la marca cuando el usuario se mueve de página a página no hay nada que indique que la página haya cambiado. </a:t>
            </a:r>
          </a:p>
          <a:p>
            <a:pPr>
              <a:buClr>
                <a:srgbClr val="42557F"/>
              </a:buClr>
            </a:pPr>
            <a:r>
              <a:rPr lang="es-ES" altLang="es-ES" sz="2400" smtClean="0">
                <a:latin typeface="Arial" charset="0"/>
                <a:ea typeface="ＭＳ Ｐゴシック" pitchFamily="34" charset="-128"/>
                <a:cs typeface="Arial" charset="0"/>
              </a:rPr>
              <a:t>Los usuarios de móviles tienden a tener una tarea específica en mente. Necesitan saber algo o hacer algo rápidamente. Esto se suma a la necesidad de poner información importante en la pantalla sin esperar a que el usuario tenga que desplazarse hacia abajo para encontrarla.</a:t>
            </a:r>
          </a:p>
        </p:txBody>
      </p:sp>
      <p:sp>
        <p:nvSpPr>
          <p:cNvPr id="22532"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(III)</a:t>
            </a:r>
            <a:endParaRPr altLang="es-ES" smtClean="0">
              <a:latin typeface="Arial" charset="0"/>
              <a:ea typeface="ＭＳ Ｐゴシック" pitchFamily="34" charset="-128"/>
              <a:cs typeface="Arial" charset="0"/>
            </a:endParaRPr>
          </a:p>
        </p:txBody>
      </p:sp>
      <p:sp>
        <p:nvSpPr>
          <p:cNvPr id="23555" name="2 Marcador de contenido"/>
          <p:cNvSpPr>
            <a:spLocks noGrp="1"/>
          </p:cNvSpPr>
          <p:nvPr>
            <p:ph idx="1"/>
          </p:nvPr>
        </p:nvSpPr>
        <p:spPr>
          <a:xfrm>
            <a:off x="468313" y="1412875"/>
            <a:ext cx="8229600" cy="4929188"/>
          </a:xfrm>
        </p:spPr>
        <p:txBody>
          <a:bodyPr/>
          <a:lstStyle/>
          <a:p>
            <a:pPr>
              <a:buClr>
                <a:srgbClr val="42557F"/>
              </a:buClr>
            </a:pPr>
            <a:r>
              <a:rPr lang="es-ES" altLang="es-ES" sz="1600" smtClean="0">
                <a:latin typeface="Arial" charset="0"/>
                <a:ea typeface="ＭＳ Ｐゴシック" pitchFamily="34" charset="-128"/>
                <a:cs typeface="Arial" charset="0"/>
              </a:rPr>
              <a:t>Un diseño móvil típico donde una cantidad de contenido de la página primaria es visible sin desplazamiento (por ejemplo, arriba de la línea punteada del diagrama)</a:t>
            </a:r>
          </a:p>
          <a:p>
            <a:pPr>
              <a:buClr>
                <a:srgbClr val="42557F"/>
              </a:buClr>
            </a:pPr>
            <a:r>
              <a:rPr lang="es-ES" altLang="es-ES" sz="1600" smtClean="0">
                <a:latin typeface="Arial" charset="0"/>
                <a:ea typeface="ＭＳ Ｐゴシック" pitchFamily="34" charset="-128"/>
                <a:cs typeface="Arial" charset="0"/>
              </a:rPr>
              <a:t>Como muestra el diagrama la idea es que no más de 2 o 3 líneas sean tomadas para el material de estructura, típicamente el encabezado del sitio con no más de 3 enlaces claves. Por lo menos ½ de la pantalla debe ofrecer el contenido específico de la página.</a:t>
            </a:r>
          </a:p>
          <a:p>
            <a:pPr>
              <a:buClr>
                <a:srgbClr val="42557F"/>
              </a:buClr>
            </a:pPr>
            <a:endParaRPr lang="es-ES" altLang="es-ES" sz="1600" smtClean="0">
              <a:latin typeface="Arial" charset="0"/>
              <a:ea typeface="ＭＳ Ｐゴシック" pitchFamily="34" charset="-128"/>
              <a:cs typeface="Arial" charset="0"/>
            </a:endParaRPr>
          </a:p>
        </p:txBody>
      </p:sp>
      <p:pic>
        <p:nvPicPr>
          <p:cNvPr id="23557" name="Imagen 3" descr="maqueta de estructura con elementos de navegación de una página movil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650" y="2924175"/>
            <a:ext cx="3513138"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4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200" smtClean="0">
                <a:solidFill>
                  <a:srgbClr val="595959"/>
                </a:solidFill>
                <a:latin typeface="Calibri" pitchFamily="34" charset="0"/>
              </a:rPr>
              <a:t>Asignatura OCW-UC3M:  “Evitando la barreras de accesibilidad en la Sociedad de la Información", </a:t>
            </a:r>
          </a:p>
          <a:p>
            <a:pPr eaLnBrk="1" hangingPunct="1">
              <a:spcBef>
                <a:spcPct val="0"/>
              </a:spcBef>
              <a:buClrTx/>
              <a:buSzTx/>
              <a:buFontTx/>
              <a:buNone/>
            </a:pPr>
            <a:r>
              <a:rPr lang="es-ES" altLang="es-ES" sz="1200" smtClean="0">
                <a:solidFill>
                  <a:srgbClr val="595959"/>
                </a:solidFill>
                <a:latin typeface="Calibri" pitchFamily="34" charset="0"/>
              </a:rPr>
              <a:t>Lourdes Moreno y Paloma Martínez, Grupo Labda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(IV)</a:t>
            </a:r>
            <a:endParaRPr altLang="es-ES" smtClean="0">
              <a:latin typeface="Arial" charset="0"/>
              <a:ea typeface="ＭＳ Ｐゴシック" pitchFamily="34" charset="-128"/>
              <a:cs typeface="Arial" charset="0"/>
            </a:endParaRPr>
          </a:p>
        </p:txBody>
      </p:sp>
      <p:sp>
        <p:nvSpPr>
          <p:cNvPr id="24579" name="2 Marcador de contenido"/>
          <p:cNvSpPr>
            <a:spLocks noGrp="1"/>
          </p:cNvSpPr>
          <p:nvPr>
            <p:ph idx="1"/>
          </p:nvPr>
        </p:nvSpPr>
        <p:spPr>
          <a:xfrm>
            <a:off x="468313" y="1412875"/>
            <a:ext cx="8229600" cy="4929188"/>
          </a:xfrm>
        </p:spPr>
        <p:txBody>
          <a:bodyPr/>
          <a:lstStyle/>
          <a:p>
            <a:pPr>
              <a:buClr>
                <a:srgbClr val="42557F"/>
              </a:buClr>
            </a:pPr>
            <a:r>
              <a:rPr lang="es-ES" altLang="es-ES" sz="2600" smtClean="0">
                <a:latin typeface="Arial" charset="0"/>
                <a:ea typeface="ＭＳ Ｐゴシック" pitchFamily="34" charset="-128"/>
                <a:cs typeface="Arial" charset="0"/>
              </a:rPr>
              <a:t>Dependiendo de la aplicación, un buscador podría ser considerado una parte importante del contenido. Si es un sitio de comercio electrónico, poder buscar un artículo es una función crucial. Si vas a proporcionar información sobre eventos (en este caso ‘eventos’ significa desde una reunión hasta un vuelo) entonces poder ver un evento en particular, es, de nuevo, una característica importante. </a:t>
            </a:r>
          </a:p>
          <a:p>
            <a:pPr>
              <a:buClr>
                <a:srgbClr val="42557F"/>
              </a:buClr>
            </a:pPr>
            <a:r>
              <a:rPr lang="es-ES" altLang="es-ES" sz="2600" smtClean="0">
                <a:latin typeface="Arial" charset="0"/>
                <a:ea typeface="ＭＳ Ｐゴシック" pitchFamily="34" charset="-128"/>
                <a:cs typeface="Arial" charset="0"/>
              </a:rPr>
              <a:t>Así que ¿dónde va el resto del menú de navegación?</a:t>
            </a:r>
          </a:p>
          <a:p>
            <a:pPr lvl="1">
              <a:buClr>
                <a:schemeClr val="accent2"/>
              </a:buClr>
            </a:pPr>
            <a:r>
              <a:rPr lang="es-ES" altLang="es-ES" sz="2200" smtClean="0">
                <a:latin typeface="Arial" charset="0"/>
                <a:ea typeface="ＭＳ Ｐゴシック" pitchFamily="34" charset="-128"/>
                <a:cs typeface="Arial" charset="0"/>
              </a:rPr>
              <a:t>En la parte inferior.</a:t>
            </a:r>
          </a:p>
        </p:txBody>
      </p:sp>
      <p:sp>
        <p:nvSpPr>
          <p:cNvPr id="24580"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(V)</a:t>
            </a:r>
            <a:endParaRPr altLang="es-ES" smtClean="0">
              <a:latin typeface="Arial" charset="0"/>
              <a:ea typeface="ＭＳ Ｐゴシック" pitchFamily="34" charset="-128"/>
              <a:cs typeface="Arial" charset="0"/>
            </a:endParaRPr>
          </a:p>
        </p:txBody>
      </p:sp>
      <p:sp>
        <p:nvSpPr>
          <p:cNvPr id="25603" name="2 Marcador de contenido"/>
          <p:cNvSpPr>
            <a:spLocks noGrp="1"/>
          </p:cNvSpPr>
          <p:nvPr>
            <p:ph idx="1"/>
          </p:nvPr>
        </p:nvSpPr>
        <p:spPr>
          <a:xfrm>
            <a:off x="468313" y="1412875"/>
            <a:ext cx="8229600" cy="4929188"/>
          </a:xfrm>
        </p:spPr>
        <p:txBody>
          <a:bodyPr/>
          <a:lstStyle/>
          <a:p>
            <a:pPr>
              <a:buClr>
                <a:srgbClr val="42557F"/>
              </a:buClr>
            </a:pPr>
            <a:r>
              <a:rPr lang="es-ES" altLang="es-ES" sz="2400" smtClean="0">
                <a:latin typeface="Arial" charset="0"/>
                <a:ea typeface="ＭＳ Ｐゴシック" pitchFamily="34" charset="-128"/>
                <a:cs typeface="Arial" charset="0"/>
              </a:rPr>
              <a:t>Esto no es tan diferente como la estructura de escritorio con la que todos estamos familiarizados. Muchos sitios incluyen enlaces en letra pequeña en la parte inferior por lo que es buena idea hacer uso de ella en móvil.</a:t>
            </a:r>
          </a:p>
          <a:p>
            <a:pPr>
              <a:buClr>
                <a:srgbClr val="42557F"/>
              </a:buClr>
            </a:pPr>
            <a:r>
              <a:rPr lang="es-ES" altLang="es-ES" sz="2400" smtClean="0">
                <a:latin typeface="Arial" charset="0"/>
                <a:ea typeface="ＭＳ Ｐゴシック" pitchFamily="34" charset="-128"/>
                <a:cs typeface="Arial" charset="0"/>
              </a:rPr>
              <a:t>Es imposible decir que debe ponerse en la barra de navegación superior en el móvil. Frecuentemente prevalecen consideraciones de marketing/marcas, las cuales tienen su importancia, pero es razonable suponer que los enlaces claves incluirá una o más de:</a:t>
            </a:r>
          </a:p>
          <a:p>
            <a:pPr lvl="1">
              <a:buClr>
                <a:schemeClr val="accent2"/>
              </a:buClr>
            </a:pPr>
            <a:r>
              <a:rPr lang="es-ES" altLang="es-ES" sz="2000" smtClean="0">
                <a:latin typeface="Arial" charset="0"/>
                <a:ea typeface="ＭＳ Ｐゴシック" pitchFamily="34" charset="-128"/>
                <a:cs typeface="Arial" charset="0"/>
              </a:rPr>
              <a:t>página de inicio;</a:t>
            </a:r>
          </a:p>
          <a:p>
            <a:pPr lvl="1">
              <a:buClr>
                <a:schemeClr val="accent2"/>
              </a:buClr>
            </a:pPr>
            <a:r>
              <a:rPr lang="es-ES" altLang="es-ES" sz="2000" smtClean="0">
                <a:latin typeface="Arial" charset="0"/>
                <a:ea typeface="ＭＳ Ｐゴシック" pitchFamily="34" charset="-128"/>
                <a:cs typeface="Arial" charset="0"/>
              </a:rPr>
              <a:t>una o dos de las páginas más populares/claves;</a:t>
            </a:r>
          </a:p>
          <a:p>
            <a:pPr lvl="1">
              <a:buClr>
                <a:schemeClr val="accent2"/>
              </a:buClr>
            </a:pPr>
            <a:r>
              <a:rPr lang="es-ES" altLang="es-ES" sz="2000" smtClean="0">
                <a:latin typeface="Arial" charset="0"/>
                <a:ea typeface="ＭＳ Ｐゴシック" pitchFamily="34" charset="-128"/>
                <a:cs typeface="Arial" charset="0"/>
              </a:rPr>
              <a:t>un mapa del sitio. </a:t>
            </a:r>
          </a:p>
        </p:txBody>
      </p:sp>
      <p:sp>
        <p:nvSpPr>
          <p:cNvPr id="25604"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5 Título"/>
          <p:cNvSpPr>
            <a:spLocks noGrp="1"/>
          </p:cNvSpPr>
          <p:nvPr>
            <p:ph type="title"/>
          </p:nvPr>
        </p:nvSpPr>
        <p:spPr>
          <a:xfrm>
            <a:off x="457200" y="395288"/>
            <a:ext cx="7427913" cy="585787"/>
          </a:xfrm>
        </p:spPr>
        <p:txBody>
          <a:bodyPr/>
          <a:lstStyle/>
          <a:p>
            <a:r>
              <a:rPr altLang="es-ES" dirty="0" smtClean="0">
                <a:latin typeface="Arial" charset="0"/>
                <a:ea typeface="ＭＳ Ｐゴシック" pitchFamily="34" charset="-128"/>
                <a:cs typeface="Arial" charset="0"/>
              </a:rPr>
              <a:t>Diapositiva con imagen</a:t>
            </a:r>
          </a:p>
        </p:txBody>
      </p:sp>
      <p:pic>
        <p:nvPicPr>
          <p:cNvPr id="2" name="1 Marcador de contenido" descr="Imagen de un usuario trabajando con varios dispositivos móviles. &#1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47664" y="1556792"/>
            <a:ext cx="6048672" cy="4282681"/>
          </a:xfrm>
        </p:spPr>
      </p:pic>
      <p:sp>
        <p:nvSpPr>
          <p:cNvPr id="3" name="2 CuadroTexto"/>
          <p:cNvSpPr txBox="1"/>
          <p:nvPr/>
        </p:nvSpPr>
        <p:spPr>
          <a:xfrm>
            <a:off x="3779912" y="5877272"/>
            <a:ext cx="3816424" cy="246221"/>
          </a:xfrm>
          <a:prstGeom prst="rect">
            <a:avLst/>
          </a:prstGeom>
          <a:noFill/>
        </p:spPr>
        <p:txBody>
          <a:bodyPr wrap="square" rtlCol="0">
            <a:spAutoFit/>
          </a:bodyPr>
          <a:lstStyle/>
          <a:p>
            <a:r>
              <a:rPr lang="es-ES" sz="1000" dirty="0" smtClean="0"/>
              <a:t>Fotografía de </a:t>
            </a:r>
            <a:r>
              <a:rPr lang="es-ES" sz="1000" dirty="0" smtClean="0">
                <a:hlinkClick r:id="rId4" tooltip="Enlace a la página de flickr en la que está ubicada la fotografía"/>
              </a:rPr>
              <a:t>Michael </a:t>
            </a:r>
            <a:r>
              <a:rPr lang="es-ES" sz="1000" dirty="0" err="1" smtClean="0">
                <a:hlinkClick r:id="rId4" tooltip="Enlace a la página de flickr en la que está ubicada la fotografía"/>
              </a:rPr>
              <a:t>Coglan</a:t>
            </a:r>
            <a:r>
              <a:rPr lang="es-ES" sz="1000" dirty="0" smtClean="0">
                <a:hlinkClick r:id="rId4" tooltip="Enlace a la página de flickr en la que está ubicada la fotografía"/>
              </a:rPr>
              <a:t> </a:t>
            </a:r>
            <a:r>
              <a:rPr lang="es-ES" sz="1000" dirty="0" smtClean="0"/>
              <a:t>bajo licencia </a:t>
            </a:r>
            <a:r>
              <a:rPr lang="es-ES" sz="1000" dirty="0" err="1" smtClean="0"/>
              <a:t>Creative</a:t>
            </a:r>
            <a:r>
              <a:rPr lang="es-ES" sz="1000" dirty="0" smtClean="0"/>
              <a:t> </a:t>
            </a:r>
            <a:r>
              <a:rPr lang="es-ES" sz="1000" dirty="0" err="1" smtClean="0"/>
              <a:t>Commons</a:t>
            </a:r>
            <a:endParaRPr lang="es-ES" sz="1000" dirty="0"/>
          </a:p>
        </p:txBody>
      </p:sp>
      <p:sp>
        <p:nvSpPr>
          <p:cNvPr id="9219"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dirty="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dirty="0" smtClean="0">
                <a:solidFill>
                  <a:srgbClr val="595959"/>
                </a:solidFill>
              </a:rPr>
              <a:t>Lourdes Moreno y Paloma Martínez, Grupo </a:t>
            </a:r>
            <a:r>
              <a:rPr lang="es-ES" altLang="es-ES" sz="1100" dirty="0" err="1" smtClean="0">
                <a:solidFill>
                  <a:srgbClr val="595959"/>
                </a:solidFill>
              </a:rPr>
              <a:t>Labda</a:t>
            </a:r>
            <a:endParaRPr lang="es-ES" altLang="es-ES" sz="1100" dirty="0" smtClean="0">
              <a:solidFill>
                <a:srgbClr val="59595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457200" y="200025"/>
            <a:ext cx="7427913" cy="585788"/>
          </a:xfrm>
        </p:spPr>
        <p:txBody>
          <a:bodyPr/>
          <a:lstStyle/>
          <a:p>
            <a:r>
              <a:rPr lang="es-ES_tradnl" altLang="es-ES" smtClean="0">
                <a:latin typeface="Arial" charset="0"/>
                <a:ea typeface="ＭＳ Ｐゴシック" pitchFamily="34" charset="-128"/>
                <a:cs typeface="Arial" charset="0"/>
              </a:rPr>
              <a:t>Adaptación de la navegación (VI)</a:t>
            </a:r>
            <a:endParaRPr altLang="es-ES" smtClean="0">
              <a:latin typeface="Arial" charset="0"/>
              <a:ea typeface="ＭＳ Ｐゴシック" pitchFamily="34" charset="-128"/>
              <a:cs typeface="Arial" charset="0"/>
            </a:endParaRPr>
          </a:p>
        </p:txBody>
      </p:sp>
      <p:sp>
        <p:nvSpPr>
          <p:cNvPr id="26627" name="2 Marcador de contenido"/>
          <p:cNvSpPr>
            <a:spLocks noGrp="1"/>
          </p:cNvSpPr>
          <p:nvPr>
            <p:ph idx="1"/>
          </p:nvPr>
        </p:nvSpPr>
        <p:spPr>
          <a:xfrm>
            <a:off x="468313" y="1412875"/>
            <a:ext cx="8229600" cy="4929188"/>
          </a:xfrm>
        </p:spPr>
        <p:txBody>
          <a:bodyPr/>
          <a:lstStyle/>
          <a:p>
            <a:pPr>
              <a:buClr>
                <a:srgbClr val="42557F"/>
              </a:buClr>
            </a:pPr>
            <a:r>
              <a:rPr lang="es-ES" altLang="es-ES" sz="2200" smtClean="0">
                <a:latin typeface="Arial" charset="0"/>
                <a:ea typeface="ＭＳ Ｐゴシック" pitchFamily="34" charset="-128"/>
                <a:cs typeface="Arial" charset="0"/>
              </a:rPr>
              <a:t>La barra de navegación en la parte inferior de la página puede ser tan extensa como sea necesaria, pero si el sitio tiene muchos enlaces, probablemente es mejor guiar al usuario etapa por etapa en lugar de presentar todos los enlaces en el mismo lugar.</a:t>
            </a:r>
          </a:p>
          <a:p>
            <a:pPr>
              <a:buClr>
                <a:srgbClr val="42557F"/>
              </a:buClr>
            </a:pPr>
            <a:r>
              <a:rPr lang="es-ES" altLang="es-ES" sz="2200" smtClean="0">
                <a:latin typeface="Arial" charset="0"/>
                <a:ea typeface="ＭＳ Ｐゴシック" pitchFamily="34" charset="-128"/>
                <a:cs typeface="Arial" charset="0"/>
              </a:rPr>
              <a:t>El sistema de navegación por migas de pan es muy conocida por los usuarios, y si tu sitio lo merece, es un buen sistema de navegación para el usuario.</a:t>
            </a:r>
          </a:p>
          <a:p>
            <a:pPr>
              <a:buClr>
                <a:srgbClr val="42557F"/>
              </a:buClr>
            </a:pPr>
            <a:r>
              <a:rPr lang="es-ES" altLang="es-ES" sz="2200" smtClean="0">
                <a:latin typeface="Arial" charset="0"/>
                <a:ea typeface="ＭＳ Ｐゴシック" pitchFamily="34" charset="-128"/>
                <a:cs typeface="Arial" charset="0"/>
              </a:rPr>
              <a:t>En resumen: la navegación en móvil es complicada. Tu usuario probablemente sabrá lo que está buscando y por lo tanto, idealmente, es lo que verán en la pantalla. Si están buscando algo en otra página: enséñales el camino. Recuerda el contexto, que ellos y tu, acostumbrados a ver en la pantalla de escritorio, ya no está presente.</a:t>
            </a:r>
          </a:p>
        </p:txBody>
      </p:sp>
      <p:sp>
        <p:nvSpPr>
          <p:cNvPr id="26628"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395288" y="365125"/>
            <a:ext cx="7427912" cy="585788"/>
          </a:xfrm>
        </p:spPr>
        <p:txBody>
          <a:bodyPr/>
          <a:lstStyle/>
          <a:p>
            <a:r>
              <a:rPr lang="es-ES_tradnl" altLang="es-ES" smtClean="0">
                <a:latin typeface="Arial" charset="0"/>
                <a:ea typeface="ＭＳ Ｐゴシック" pitchFamily="34" charset="-128"/>
                <a:cs typeface="Arial" charset="0"/>
              </a:rPr>
              <a:t>Aplicaciones móviles: </a:t>
            </a:r>
            <a:endParaRPr altLang="es-ES" sz="2800" smtClean="0">
              <a:latin typeface="Arial" charset="0"/>
              <a:ea typeface="ＭＳ Ｐゴシック" pitchFamily="34" charset="-128"/>
              <a:cs typeface="Arial" charset="0"/>
            </a:endParaRPr>
          </a:p>
        </p:txBody>
      </p:sp>
      <p:sp>
        <p:nvSpPr>
          <p:cNvPr id="27651" name="2 Marcador de contenido"/>
          <p:cNvSpPr>
            <a:spLocks noGrp="1"/>
          </p:cNvSpPr>
          <p:nvPr>
            <p:ph idx="1"/>
          </p:nvPr>
        </p:nvSpPr>
        <p:spPr>
          <a:xfrm>
            <a:off x="468313" y="1412875"/>
            <a:ext cx="8229600" cy="4929188"/>
          </a:xfrm>
        </p:spPr>
        <p:txBody>
          <a:bodyPr/>
          <a:lstStyle/>
          <a:p>
            <a:pPr>
              <a:buClr>
                <a:srgbClr val="42557F"/>
              </a:buClr>
            </a:pPr>
            <a:r>
              <a:rPr lang="es-ES" altLang="es-ES" sz="3400" dirty="0" smtClean="0">
                <a:latin typeface="Arial" charset="0"/>
                <a:ea typeface="ＭＳ Ｐゴシック" pitchFamily="34" charset="-128"/>
                <a:cs typeface="Arial" charset="0"/>
              </a:rPr>
              <a:t>Móviles</a:t>
            </a:r>
          </a:p>
          <a:p>
            <a:pPr>
              <a:buClr>
                <a:srgbClr val="42557F"/>
              </a:buClr>
            </a:pPr>
            <a:r>
              <a:rPr lang="es-ES" altLang="es-ES" sz="3400" dirty="0" err="1" smtClean="0">
                <a:latin typeface="Arial" charset="0"/>
                <a:ea typeface="ＭＳ Ｐゴシック" pitchFamily="34" charset="-128"/>
                <a:cs typeface="Arial" charset="0"/>
              </a:rPr>
              <a:t>Responsive</a:t>
            </a:r>
            <a:r>
              <a:rPr lang="es-ES" altLang="es-ES" sz="3400" dirty="0" smtClean="0">
                <a:latin typeface="Arial" charset="0"/>
                <a:ea typeface="ＭＳ Ｐゴシック" pitchFamily="34" charset="-128"/>
                <a:cs typeface="Arial" charset="0"/>
              </a:rPr>
              <a:t> </a:t>
            </a:r>
            <a:r>
              <a:rPr lang="es-ES" altLang="es-ES" sz="3400" dirty="0" err="1" smtClean="0">
                <a:latin typeface="Arial" charset="0"/>
                <a:ea typeface="ＭＳ Ｐゴシック" pitchFamily="34" charset="-128"/>
                <a:cs typeface="Arial" charset="0"/>
              </a:rPr>
              <a:t>design</a:t>
            </a:r>
            <a:endParaRPr lang="es-ES" altLang="es-ES" sz="3400" dirty="0" smtClean="0">
              <a:latin typeface="Arial" charset="0"/>
              <a:ea typeface="ＭＳ Ｐゴシック" pitchFamily="34" charset="-128"/>
              <a:cs typeface="Arial" charset="0"/>
            </a:endParaRPr>
          </a:p>
          <a:p>
            <a:pPr>
              <a:buClr>
                <a:srgbClr val="42557F"/>
              </a:buClr>
            </a:pPr>
            <a:r>
              <a:rPr lang="es-ES" altLang="es-ES" sz="3400" dirty="0" smtClean="0">
                <a:latin typeface="Arial" charset="0"/>
                <a:ea typeface="ＭＳ Ｐゴシック" pitchFamily="34" charset="-128"/>
                <a:cs typeface="Arial" charset="0"/>
              </a:rPr>
              <a:t>Nativas</a:t>
            </a:r>
          </a:p>
          <a:p>
            <a:pPr>
              <a:buClr>
                <a:srgbClr val="42557F"/>
              </a:buClr>
            </a:pPr>
            <a:r>
              <a:rPr lang="es-ES" altLang="es-ES" sz="3400" dirty="0" smtClean="0">
                <a:latin typeface="Arial" charset="0"/>
                <a:ea typeface="ＭＳ Ｐゴシック" pitchFamily="34" charset="-128"/>
                <a:cs typeface="Arial" charset="0"/>
              </a:rPr>
              <a:t>Híbridas </a:t>
            </a:r>
          </a:p>
        </p:txBody>
      </p:sp>
      <p:sp>
        <p:nvSpPr>
          <p:cNvPr id="27652"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395288" y="119063"/>
            <a:ext cx="7427912" cy="1077912"/>
          </a:xfrm>
        </p:spPr>
        <p:txBody>
          <a:bodyPr/>
          <a:lstStyle/>
          <a:p>
            <a:r>
              <a:rPr altLang="es-ES" smtClean="0">
                <a:latin typeface="Arial" charset="0"/>
                <a:ea typeface="ＭＳ Ｐゴシック" pitchFamily="34" charset="-128"/>
                <a:cs typeface="Arial" charset="0"/>
              </a:rPr>
              <a:t>Guías accesibilidad para desarrollo de apps</a:t>
            </a:r>
            <a:r>
              <a:rPr lang="es-ES_tradnl" altLang="es-ES" smtClean="0">
                <a:latin typeface="Arial" charset="0"/>
                <a:ea typeface="ＭＳ Ｐゴシック" pitchFamily="34" charset="-128"/>
                <a:cs typeface="Arial" charset="0"/>
              </a:rPr>
              <a:t> nativas: Android</a:t>
            </a:r>
            <a:endParaRPr altLang="es-ES" sz="2800" smtClean="0">
              <a:latin typeface="Arial" charset="0"/>
              <a:ea typeface="ＭＳ Ｐゴシック" pitchFamily="34" charset="-128"/>
              <a:cs typeface="Arial" charset="0"/>
            </a:endParaRPr>
          </a:p>
        </p:txBody>
      </p:sp>
      <p:sp>
        <p:nvSpPr>
          <p:cNvPr id="18435" name="2 Marcador de contenido"/>
          <p:cNvSpPr>
            <a:spLocks noGrp="1"/>
          </p:cNvSpPr>
          <p:nvPr>
            <p:ph idx="1"/>
          </p:nvPr>
        </p:nvSpPr>
        <p:spPr>
          <a:xfrm>
            <a:off x="468313" y="1412875"/>
            <a:ext cx="8229600" cy="4929188"/>
          </a:xfrm>
        </p:spPr>
        <p:txBody>
          <a:bodyPr/>
          <a:lstStyle/>
          <a:p>
            <a:pPr marL="342900" lvl="1" indent="-342900">
              <a:spcBef>
                <a:spcPct val="20000"/>
              </a:spcBef>
              <a:buClr>
                <a:srgbClr val="42557F"/>
              </a:buClr>
              <a:buSzPct val="110000"/>
              <a:defRPr/>
            </a:pPr>
            <a:r>
              <a:rPr lang="en-US" altLang="es-ES" sz="2200" dirty="0" err="1" smtClean="0">
                <a:latin typeface="Arial" charset="0"/>
                <a:ea typeface="ＭＳ Ｐゴシック" pitchFamily="34" charset="-128"/>
                <a:cs typeface="Arial" charset="0"/>
              </a:rPr>
              <a:t>Guías</a:t>
            </a:r>
            <a:r>
              <a:rPr lang="en-US" altLang="es-ES" sz="2200" dirty="0" smtClean="0">
                <a:latin typeface="Arial" charset="0"/>
                <a:ea typeface="ＭＳ Ｐゴシック" pitchFamily="34" charset="-128"/>
                <a:cs typeface="Arial" charset="0"/>
              </a:rPr>
              <a:t> </a:t>
            </a:r>
            <a:r>
              <a:rPr lang="en-US" altLang="es-ES" sz="2200" dirty="0">
                <a:latin typeface="Arial" charset="0"/>
                <a:ea typeface="ＭＳ Ｐゴシック" pitchFamily="34" charset="-128"/>
                <a:cs typeface="Arial" charset="0"/>
              </a:rPr>
              <a:t>para </a:t>
            </a:r>
            <a:r>
              <a:rPr lang="en-US" altLang="es-ES" sz="2200" dirty="0" err="1">
                <a:latin typeface="Arial" charset="0"/>
                <a:ea typeface="ＭＳ Ｐゴシック" pitchFamily="34" charset="-128"/>
                <a:cs typeface="Arial" charset="0"/>
              </a:rPr>
              <a:t>desarrolladores</a:t>
            </a:r>
            <a:r>
              <a:rPr lang="en-US" altLang="es-ES" sz="2200" dirty="0">
                <a:latin typeface="Arial" charset="0"/>
                <a:ea typeface="ＭＳ Ｐゴシック" pitchFamily="34" charset="-128"/>
                <a:cs typeface="Arial" charset="0"/>
              </a:rPr>
              <a:t> de Android:</a:t>
            </a:r>
          </a:p>
          <a:p>
            <a:pPr lvl="1">
              <a:buClr>
                <a:schemeClr val="accent2"/>
              </a:buClr>
              <a:defRPr/>
            </a:pPr>
            <a:r>
              <a:rPr lang="en-US" altLang="es-ES" sz="1700" dirty="0" smtClean="0">
                <a:latin typeface="Arial" charset="0"/>
                <a:ea typeface="ＭＳ Ｐゴシック" pitchFamily="34" charset="-128"/>
                <a:cs typeface="Arial" charset="0"/>
              </a:rPr>
              <a:t>Implementing Accessibility: </a:t>
            </a:r>
            <a:r>
              <a:rPr lang="en-US" altLang="es-ES" sz="1700" dirty="0" smtClean="0">
                <a:latin typeface="Arial" charset="0"/>
                <a:ea typeface="ＭＳ Ｐゴシック" pitchFamily="34" charset="-128"/>
                <a:cs typeface="Arial" charset="0"/>
                <a:hlinkClick r:id="rId3"/>
              </a:rPr>
              <a:t>http</a:t>
            </a:r>
            <a:r>
              <a:rPr lang="en-US" altLang="es-ES" sz="1700" dirty="0">
                <a:latin typeface="Arial" charset="0"/>
                <a:ea typeface="ＭＳ Ｐゴシック" pitchFamily="34" charset="-128"/>
                <a:cs typeface="Arial" charset="0"/>
                <a:hlinkClick r:id="rId3"/>
              </a:rPr>
              <a:t>://</a:t>
            </a:r>
            <a:r>
              <a:rPr lang="en-US" altLang="es-ES" sz="1700" dirty="0" smtClean="0">
                <a:latin typeface="Arial" charset="0"/>
                <a:ea typeface="ＭＳ Ｐゴシック" pitchFamily="34" charset="-128"/>
                <a:cs typeface="Arial" charset="0"/>
                <a:hlinkClick r:id="rId3"/>
              </a:rPr>
              <a:t>developer.android.com/training/accessibility/index.html</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a:latin typeface="Arial" charset="0"/>
                <a:ea typeface="ＭＳ Ｐゴシック" pitchFamily="34" charset="-128"/>
                <a:cs typeface="Arial" charset="0"/>
              </a:rPr>
              <a:t>Accessibility patterns: </a:t>
            </a:r>
            <a:r>
              <a:rPr lang="en-US" altLang="es-ES" sz="1700" dirty="0">
                <a:latin typeface="Arial" charset="0"/>
                <a:ea typeface="ＭＳ Ｐゴシック" pitchFamily="34" charset="-128"/>
                <a:cs typeface="Arial" charset="0"/>
                <a:hlinkClick r:id="rId4"/>
              </a:rPr>
              <a:t>http://</a:t>
            </a:r>
            <a:r>
              <a:rPr lang="en-US" altLang="es-ES" sz="1700" dirty="0" smtClean="0">
                <a:latin typeface="Arial" charset="0"/>
                <a:ea typeface="ＭＳ Ｐゴシック" pitchFamily="34" charset="-128"/>
                <a:cs typeface="Arial" charset="0"/>
                <a:hlinkClick r:id="rId4"/>
              </a:rPr>
              <a:t>developer.android.com/design/patterns/accessibility.html</a:t>
            </a:r>
            <a:r>
              <a:rPr lang="en-US" altLang="es-ES" sz="1700" dirty="0" smtClean="0">
                <a:latin typeface="Arial" charset="0"/>
                <a:ea typeface="ＭＳ Ｐゴシック" pitchFamily="34" charset="-128"/>
                <a:cs typeface="Arial" charset="0"/>
              </a:rPr>
              <a:t> </a:t>
            </a:r>
          </a:p>
          <a:p>
            <a:pPr lvl="1">
              <a:buClr>
                <a:schemeClr val="accent2"/>
              </a:buClr>
              <a:defRPr/>
            </a:pPr>
            <a:r>
              <a:rPr lang="en-US" altLang="es-ES" sz="1700" dirty="0" smtClean="0">
                <a:latin typeface="Arial" charset="0"/>
                <a:ea typeface="ＭＳ Ｐゴシック" pitchFamily="34" charset="-128"/>
                <a:cs typeface="Arial" charset="0"/>
              </a:rPr>
              <a:t>Making </a:t>
            </a:r>
            <a:r>
              <a:rPr lang="en-US" altLang="es-ES" sz="1700" dirty="0">
                <a:latin typeface="Arial" charset="0"/>
                <a:ea typeface="ＭＳ Ｐゴシック" pitchFamily="34" charset="-128"/>
                <a:cs typeface="Arial" charset="0"/>
              </a:rPr>
              <a:t>Applications Accessible: </a:t>
            </a:r>
            <a:r>
              <a:rPr lang="en-US" altLang="es-ES" sz="1700" dirty="0">
                <a:latin typeface="Arial" charset="0"/>
                <a:ea typeface="ＭＳ Ｐゴシック" pitchFamily="34" charset="-128"/>
                <a:cs typeface="Arial" charset="0"/>
                <a:hlinkClick r:id="rId5"/>
              </a:rPr>
              <a:t>https://</a:t>
            </a:r>
            <a:r>
              <a:rPr lang="en-US" altLang="es-ES" sz="1700" dirty="0" smtClean="0">
                <a:latin typeface="Arial" charset="0"/>
                <a:ea typeface="ＭＳ Ｐゴシック" pitchFamily="34" charset="-128"/>
                <a:cs typeface="Arial" charset="0"/>
                <a:hlinkClick r:id="rId5"/>
              </a:rPr>
              <a:t>developer.android.com/guide/topics/ui/accessibility/apps.html</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a:latin typeface="Arial" charset="0"/>
                <a:ea typeface="ＭＳ Ｐゴシック" pitchFamily="34" charset="-128"/>
                <a:cs typeface="Arial" charset="0"/>
              </a:rPr>
              <a:t>Accessibility Developer Checklist: </a:t>
            </a:r>
            <a:r>
              <a:rPr lang="en-US" altLang="es-ES" sz="1700" dirty="0">
                <a:latin typeface="Arial" charset="0"/>
                <a:ea typeface="ＭＳ Ｐゴシック" pitchFamily="34" charset="-128"/>
                <a:cs typeface="Arial" charset="0"/>
                <a:hlinkClick r:id="rId6"/>
              </a:rPr>
              <a:t>https://</a:t>
            </a:r>
            <a:r>
              <a:rPr lang="en-US" altLang="es-ES" sz="1700" dirty="0" smtClean="0">
                <a:latin typeface="Arial" charset="0"/>
                <a:ea typeface="ＭＳ Ｐゴシック" pitchFamily="34" charset="-128"/>
                <a:cs typeface="Arial" charset="0"/>
                <a:hlinkClick r:id="rId6"/>
              </a:rPr>
              <a:t>developer.android.com/guide/topics/ui/accessibility/checklist.html</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a:latin typeface="Arial" charset="0"/>
                <a:ea typeface="ＭＳ Ｐゴシック" pitchFamily="34" charset="-128"/>
                <a:cs typeface="Arial" charset="0"/>
              </a:rPr>
              <a:t>Building Accessibility Services (API features): </a:t>
            </a:r>
            <a:r>
              <a:rPr lang="en-US" altLang="es-ES" sz="1700" dirty="0">
                <a:latin typeface="Arial" charset="0"/>
                <a:ea typeface="ＭＳ Ｐゴシック" pitchFamily="34" charset="-128"/>
                <a:cs typeface="Arial" charset="0"/>
                <a:hlinkClick r:id="rId7"/>
              </a:rPr>
              <a:t>https://</a:t>
            </a:r>
            <a:r>
              <a:rPr lang="en-US" altLang="es-ES" sz="1700" dirty="0" smtClean="0">
                <a:latin typeface="Arial" charset="0"/>
                <a:ea typeface="ＭＳ Ｐゴシック" pitchFamily="34" charset="-128"/>
                <a:cs typeface="Arial" charset="0"/>
                <a:hlinkClick r:id="rId7"/>
              </a:rPr>
              <a:t>developer.android.com/guide/topics/ui/accessibility/services.html</a:t>
            </a:r>
            <a:endParaRPr lang="en-US" altLang="es-ES" sz="1700" dirty="0" smtClean="0">
              <a:latin typeface="Arial" charset="0"/>
              <a:ea typeface="ＭＳ Ｐゴシック" pitchFamily="34" charset="-128"/>
              <a:cs typeface="Arial" charset="0"/>
            </a:endParaRPr>
          </a:p>
          <a:p>
            <a:pPr marL="342900" lvl="1" indent="-342900">
              <a:spcBef>
                <a:spcPct val="20000"/>
              </a:spcBef>
              <a:buClr>
                <a:srgbClr val="42557F"/>
              </a:buClr>
              <a:buSzPct val="110000"/>
              <a:defRPr/>
            </a:pPr>
            <a:r>
              <a:rPr lang="en-US" altLang="es-ES" sz="2200" dirty="0" err="1">
                <a:latin typeface="Arial" charset="0"/>
                <a:ea typeface="ＭＳ Ｐゴシック" pitchFamily="34" charset="-128"/>
                <a:cs typeface="Arial" charset="0"/>
              </a:rPr>
              <a:t>Guías</a:t>
            </a:r>
            <a:r>
              <a:rPr lang="en-US" altLang="es-ES" sz="2200" dirty="0">
                <a:latin typeface="Arial" charset="0"/>
                <a:ea typeface="ＭＳ Ｐゴシック" pitchFamily="34" charset="-128"/>
                <a:cs typeface="Arial" charset="0"/>
              </a:rPr>
              <a:t> para </a:t>
            </a:r>
            <a:r>
              <a:rPr lang="en-US" altLang="es-ES" sz="2200" dirty="0" err="1">
                <a:latin typeface="Arial" charset="0"/>
                <a:ea typeface="ＭＳ Ｐゴシック" pitchFamily="34" charset="-128"/>
                <a:cs typeface="Arial" charset="0"/>
              </a:rPr>
              <a:t>usuarios</a:t>
            </a:r>
            <a:r>
              <a:rPr lang="en-US" altLang="es-ES" sz="2200" dirty="0">
                <a:latin typeface="Arial" charset="0"/>
                <a:ea typeface="ＭＳ Ｐゴシック" pitchFamily="34" charset="-128"/>
                <a:cs typeface="Arial" charset="0"/>
              </a:rPr>
              <a:t> de Android:</a:t>
            </a:r>
          </a:p>
          <a:p>
            <a:pPr lvl="1">
              <a:buClr>
                <a:schemeClr val="accent2"/>
              </a:buClr>
              <a:defRPr/>
            </a:pPr>
            <a:r>
              <a:rPr lang="es-ES" sz="1700" dirty="0" smtClean="0"/>
              <a:t>Ayuda </a:t>
            </a:r>
            <a:r>
              <a:rPr lang="es-ES" sz="1700" dirty="0"/>
              <a:t>de Android </a:t>
            </a:r>
            <a:r>
              <a:rPr lang="es-ES" sz="1700" dirty="0" err="1" smtClean="0"/>
              <a:t>Accessibility</a:t>
            </a:r>
            <a:r>
              <a:rPr lang="es-ES" sz="1700" dirty="0"/>
              <a:t>: </a:t>
            </a:r>
            <a:r>
              <a:rPr lang="es-ES" sz="1700" dirty="0">
                <a:hlinkClick r:id="rId8"/>
              </a:rPr>
              <a:t>https://support.google.com/accessibility/android/?</a:t>
            </a:r>
            <a:r>
              <a:rPr lang="es-ES" sz="1700" dirty="0" smtClean="0">
                <a:hlinkClick r:id="rId8"/>
              </a:rPr>
              <a:t>hl=es#topic=3529932</a:t>
            </a:r>
            <a:r>
              <a:rPr lang="es-ES" sz="1700" dirty="0" smtClean="0"/>
              <a:t> </a:t>
            </a:r>
            <a:endParaRPr lang="es-ES" sz="1700" dirty="0"/>
          </a:p>
          <a:p>
            <a:pPr lvl="1">
              <a:buClr>
                <a:schemeClr val="accent2"/>
              </a:buClr>
              <a:defRPr/>
            </a:pPr>
            <a:endParaRPr lang="en-US" altLang="es-ES" sz="1800" dirty="0">
              <a:latin typeface="Arial" charset="0"/>
              <a:ea typeface="ＭＳ Ｐゴシック" pitchFamily="34" charset="-128"/>
              <a:cs typeface="Arial" charset="0"/>
            </a:endParaRPr>
          </a:p>
        </p:txBody>
      </p:sp>
      <p:sp>
        <p:nvSpPr>
          <p:cNvPr id="28676"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395288" y="119063"/>
            <a:ext cx="7427912" cy="1077912"/>
          </a:xfrm>
        </p:spPr>
        <p:txBody>
          <a:bodyPr/>
          <a:lstStyle/>
          <a:p>
            <a:r>
              <a:rPr altLang="es-ES" smtClean="0">
                <a:latin typeface="Arial" charset="0"/>
                <a:ea typeface="ＭＳ Ｐゴシック" pitchFamily="34" charset="-128"/>
                <a:cs typeface="Arial" charset="0"/>
              </a:rPr>
              <a:t>Guías accesibilidad para desarrollo de apps</a:t>
            </a:r>
            <a:r>
              <a:rPr lang="es-ES_tradnl" altLang="es-ES" smtClean="0">
                <a:latin typeface="Arial" charset="0"/>
                <a:ea typeface="ＭＳ Ｐゴシック" pitchFamily="34" charset="-128"/>
                <a:cs typeface="Arial" charset="0"/>
              </a:rPr>
              <a:t> nativas: Apple</a:t>
            </a:r>
            <a:endParaRPr altLang="es-ES" sz="2800" smtClean="0">
              <a:latin typeface="Arial" charset="0"/>
              <a:ea typeface="ＭＳ Ｐゴシック" pitchFamily="34" charset="-128"/>
              <a:cs typeface="Arial" charset="0"/>
            </a:endParaRPr>
          </a:p>
        </p:txBody>
      </p:sp>
      <p:sp>
        <p:nvSpPr>
          <p:cNvPr id="18435" name="2 Marcador de contenido"/>
          <p:cNvSpPr>
            <a:spLocks noGrp="1"/>
          </p:cNvSpPr>
          <p:nvPr>
            <p:ph idx="1"/>
          </p:nvPr>
        </p:nvSpPr>
        <p:spPr>
          <a:xfrm>
            <a:off x="468313" y="1412875"/>
            <a:ext cx="8229600" cy="4929188"/>
          </a:xfrm>
        </p:spPr>
        <p:txBody>
          <a:bodyPr/>
          <a:lstStyle/>
          <a:p>
            <a:pPr marL="342900" lvl="1" indent="-342900">
              <a:spcBef>
                <a:spcPct val="20000"/>
              </a:spcBef>
              <a:buClr>
                <a:srgbClr val="42557F"/>
              </a:buClr>
              <a:buSzPct val="110000"/>
              <a:defRPr/>
            </a:pPr>
            <a:r>
              <a:rPr lang="en-US" altLang="es-ES" sz="2200" dirty="0">
                <a:latin typeface="Arial" charset="0"/>
                <a:ea typeface="ＭＳ Ｐゴシック" pitchFamily="34" charset="-128"/>
                <a:cs typeface="Arial" charset="0"/>
              </a:rPr>
              <a:t>Guía para </a:t>
            </a:r>
            <a:r>
              <a:rPr lang="en-US" altLang="es-ES" sz="2200" dirty="0" err="1" smtClean="0">
                <a:latin typeface="Arial" charset="0"/>
                <a:ea typeface="ＭＳ Ｐゴシック" pitchFamily="34" charset="-128"/>
                <a:cs typeface="Arial" charset="0"/>
              </a:rPr>
              <a:t>desarrolladores</a:t>
            </a:r>
            <a:r>
              <a:rPr lang="en-US" altLang="es-ES" sz="2200" dirty="0" smtClean="0">
                <a:latin typeface="Arial" charset="0"/>
                <a:ea typeface="ＭＳ Ｐゴシック" pitchFamily="34" charset="-128"/>
                <a:cs typeface="Arial" charset="0"/>
              </a:rPr>
              <a:t> de Apple:</a:t>
            </a:r>
            <a:endParaRPr lang="en-US" altLang="es-ES" sz="2200" dirty="0">
              <a:latin typeface="Arial" charset="0"/>
              <a:ea typeface="ＭＳ Ｐゴシック" pitchFamily="34" charset="-128"/>
              <a:cs typeface="Arial" charset="0"/>
            </a:endParaRPr>
          </a:p>
          <a:p>
            <a:pPr lvl="1">
              <a:buClr>
                <a:schemeClr val="accent2"/>
              </a:buClr>
              <a:defRPr/>
            </a:pPr>
            <a:r>
              <a:rPr lang="en-US" altLang="es-ES" sz="1700" dirty="0">
                <a:latin typeface="Arial" charset="0"/>
                <a:ea typeface="ＭＳ Ｐゴシック" pitchFamily="34" charset="-128"/>
                <a:cs typeface="Arial" charset="0"/>
              </a:rPr>
              <a:t>Accessibility for Developers: </a:t>
            </a:r>
            <a:r>
              <a:rPr lang="en-US" altLang="es-ES" sz="1700" dirty="0">
                <a:latin typeface="Arial" charset="0"/>
                <a:ea typeface="ＭＳ Ｐゴシック" pitchFamily="34" charset="-128"/>
                <a:cs typeface="Arial" charset="0"/>
                <a:hlinkClick r:id="rId3"/>
              </a:rPr>
              <a:t>https://developer.apple.com/accessibility</a:t>
            </a:r>
            <a:r>
              <a:rPr lang="en-US" altLang="es-ES" sz="1700" dirty="0" smtClean="0">
                <a:latin typeface="Arial" charset="0"/>
                <a:ea typeface="ＭＳ Ｐゴシック" pitchFamily="34" charset="-128"/>
                <a:cs typeface="Arial" charset="0"/>
                <a:hlinkClick r:id="rId3"/>
              </a:rPr>
              <a:t>/</a:t>
            </a:r>
            <a:r>
              <a:rPr lang="en-US" altLang="es-ES" sz="1700" dirty="0" smtClean="0">
                <a:latin typeface="Arial" charset="0"/>
                <a:ea typeface="ＭＳ Ｐゴシック" pitchFamily="34" charset="-128"/>
                <a:cs typeface="Arial" charset="0"/>
              </a:rPr>
              <a:t> </a:t>
            </a:r>
          </a:p>
          <a:p>
            <a:pPr lvl="1">
              <a:buClr>
                <a:schemeClr val="accent2"/>
              </a:buClr>
              <a:defRPr/>
            </a:pPr>
            <a:r>
              <a:rPr lang="en-US" altLang="es-ES" sz="1700" dirty="0" smtClean="0">
                <a:latin typeface="Arial" charset="0"/>
                <a:ea typeface="ＭＳ Ｐゴシック" pitchFamily="34" charset="-128"/>
                <a:cs typeface="Arial" charset="0"/>
              </a:rPr>
              <a:t>Accessibility Programming Guido </a:t>
            </a:r>
            <a:r>
              <a:rPr lang="en-US" altLang="es-ES" sz="1700" dirty="0">
                <a:latin typeface="Arial" charset="0"/>
                <a:ea typeface="ＭＳ Ｐゴシック" pitchFamily="34" charset="-128"/>
                <a:cs typeface="Arial" charset="0"/>
              </a:rPr>
              <a:t>for iOS: </a:t>
            </a:r>
            <a:r>
              <a:rPr lang="en-US" altLang="es-ES" sz="1700" dirty="0">
                <a:latin typeface="Arial" charset="0"/>
                <a:ea typeface="ＭＳ Ｐゴシック" pitchFamily="34" charset="-128"/>
                <a:cs typeface="Arial" charset="0"/>
                <a:hlinkClick r:id="rId4"/>
              </a:rPr>
              <a:t>https://</a:t>
            </a:r>
            <a:r>
              <a:rPr lang="en-US" altLang="es-ES" sz="1700" dirty="0" smtClean="0">
                <a:latin typeface="Arial" charset="0"/>
                <a:ea typeface="ＭＳ Ｐゴシック" pitchFamily="34" charset="-128"/>
                <a:cs typeface="Arial" charset="0"/>
                <a:hlinkClick r:id="rId4"/>
              </a:rPr>
              <a:t>developer.apple.com/library/ios/documentation/UserExperience/Conceptual/iPhoneAccessibility/Introduction/Introduction.html</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smtClean="0">
                <a:latin typeface="Arial" charset="0"/>
                <a:ea typeface="ＭＳ Ｐゴシック" pitchFamily="34" charset="-128"/>
                <a:cs typeface="Arial" charset="0"/>
              </a:rPr>
              <a:t>iOS. A wide range of features for a wide range </a:t>
            </a:r>
            <a:r>
              <a:rPr lang="en-US" altLang="es-ES" sz="1700" dirty="0">
                <a:latin typeface="Arial" charset="0"/>
                <a:ea typeface="ＭＳ Ｐゴシック" pitchFamily="34" charset="-128"/>
                <a:cs typeface="Arial" charset="0"/>
              </a:rPr>
              <a:t>of needs: </a:t>
            </a:r>
            <a:r>
              <a:rPr lang="en-US" altLang="es-ES" sz="1700" dirty="0">
                <a:latin typeface="Arial" charset="0"/>
                <a:ea typeface="ＭＳ Ｐゴシック" pitchFamily="34" charset="-128"/>
                <a:cs typeface="Arial" charset="0"/>
                <a:hlinkClick r:id="rId5"/>
              </a:rPr>
              <a:t>https://www.apple.com/accessibility/ios</a:t>
            </a:r>
            <a:r>
              <a:rPr lang="en-US" altLang="es-ES" sz="1700" dirty="0" smtClean="0">
                <a:latin typeface="Arial" charset="0"/>
                <a:ea typeface="ＭＳ Ｐゴシック" pitchFamily="34" charset="-128"/>
                <a:cs typeface="Arial" charset="0"/>
                <a:hlinkClick r:id="rId5"/>
              </a:rPr>
              <a:t>/</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a:latin typeface="Arial" charset="0"/>
                <a:ea typeface="ＭＳ Ｐゴシック" pitchFamily="34" charset="-128"/>
                <a:cs typeface="Arial" charset="0"/>
              </a:rPr>
              <a:t>Making Your iPhone Application Accessible: </a:t>
            </a:r>
            <a:r>
              <a:rPr lang="en-US" altLang="es-ES" sz="1700" dirty="0">
                <a:latin typeface="Arial" charset="0"/>
                <a:ea typeface="ＭＳ Ｐゴシック" pitchFamily="34" charset="-128"/>
                <a:cs typeface="Arial" charset="0"/>
                <a:hlinkClick r:id="rId6"/>
              </a:rPr>
              <a:t>https://</a:t>
            </a:r>
            <a:r>
              <a:rPr lang="en-US" altLang="es-ES" sz="1700" dirty="0" smtClean="0">
                <a:latin typeface="Arial" charset="0"/>
                <a:ea typeface="ＭＳ Ｐゴシック" pitchFamily="34" charset="-128"/>
                <a:cs typeface="Arial" charset="0"/>
                <a:hlinkClick r:id="rId6"/>
              </a:rPr>
              <a:t>developer.apple.com/library/ios/documentation/UserExperience/Conceptual/iPhoneAccessibility/Making_Application_Accessible/Making_Application_Accessible.html</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a:p>
            <a:pPr lvl="1">
              <a:buClr>
                <a:schemeClr val="accent2"/>
              </a:buClr>
              <a:defRPr/>
            </a:pPr>
            <a:r>
              <a:rPr lang="en-US" altLang="es-ES" sz="1700" dirty="0" smtClean="0">
                <a:latin typeface="Arial" charset="0"/>
                <a:ea typeface="ＭＳ Ｐゴシック" pitchFamily="34" charset="-128"/>
                <a:cs typeface="Arial" charset="0"/>
              </a:rPr>
              <a:t>Verifying App Accessibility </a:t>
            </a:r>
            <a:r>
              <a:rPr lang="en-US" altLang="es-ES" sz="1700" dirty="0">
                <a:latin typeface="Arial" charset="0"/>
                <a:ea typeface="ＭＳ Ｐゴシック" pitchFamily="34" charset="-128"/>
                <a:cs typeface="Arial" charset="0"/>
              </a:rPr>
              <a:t>on iOS: </a:t>
            </a:r>
            <a:r>
              <a:rPr lang="en-US" altLang="es-ES" sz="1700" dirty="0">
                <a:latin typeface="Arial" charset="0"/>
                <a:ea typeface="ＭＳ Ｐゴシック" pitchFamily="34" charset="-128"/>
                <a:cs typeface="Arial" charset="0"/>
                <a:hlinkClick r:id="rId7"/>
              </a:rPr>
              <a:t>https://developer.apple.com/library/ios/technotes/TestingAccessibilityOfiOSApps/TestingtheAccessibilityofiOSApps/TestingtheAccessibilityofiOSApps.html#//</a:t>
            </a:r>
            <a:r>
              <a:rPr lang="en-US" altLang="es-ES" sz="1700" dirty="0" smtClean="0">
                <a:latin typeface="Arial" charset="0"/>
                <a:ea typeface="ＭＳ Ｐゴシック" pitchFamily="34" charset="-128"/>
                <a:cs typeface="Arial" charset="0"/>
                <a:hlinkClick r:id="rId7"/>
              </a:rPr>
              <a:t>apple_ref/doc/uid/TP40012619</a:t>
            </a:r>
            <a:r>
              <a:rPr lang="en-US" altLang="es-ES" sz="1700" dirty="0" smtClean="0">
                <a:latin typeface="Arial" charset="0"/>
                <a:ea typeface="ＭＳ Ｐゴシック" pitchFamily="34" charset="-128"/>
                <a:cs typeface="Arial" charset="0"/>
              </a:rPr>
              <a:t> </a:t>
            </a:r>
            <a:endParaRPr lang="en-US" altLang="es-ES" sz="1700" dirty="0">
              <a:latin typeface="Arial" charset="0"/>
              <a:ea typeface="ＭＳ Ｐゴシック" pitchFamily="34" charset="-128"/>
              <a:cs typeface="Arial" charset="0"/>
            </a:endParaRPr>
          </a:p>
        </p:txBody>
      </p:sp>
      <p:sp>
        <p:nvSpPr>
          <p:cNvPr id="29700"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395288" y="119410"/>
            <a:ext cx="7427912" cy="1077218"/>
          </a:xfrm>
        </p:spPr>
        <p:txBody>
          <a:bodyPr/>
          <a:lstStyle/>
          <a:p>
            <a:r>
              <a:rPr altLang="es-ES" dirty="0" smtClean="0">
                <a:latin typeface="Arial" charset="0"/>
                <a:ea typeface="ＭＳ Ｐゴシック" pitchFamily="34" charset="-128"/>
                <a:cs typeface="Arial" charset="0"/>
              </a:rPr>
              <a:t>Guías accesibilidad para usuarios de apps</a:t>
            </a:r>
            <a:r>
              <a:rPr lang="es-ES_tradnl" altLang="es-ES" dirty="0" smtClean="0">
                <a:latin typeface="Arial" charset="0"/>
                <a:ea typeface="ＭＳ Ｐゴシック" pitchFamily="34" charset="-128"/>
                <a:cs typeface="Arial" charset="0"/>
              </a:rPr>
              <a:t> nativas: Apple</a:t>
            </a:r>
            <a:endParaRPr altLang="es-ES" sz="2800" dirty="0" smtClean="0">
              <a:latin typeface="Arial" charset="0"/>
              <a:ea typeface="ＭＳ Ｐゴシック" pitchFamily="34" charset="-128"/>
              <a:cs typeface="Arial" charset="0"/>
            </a:endParaRPr>
          </a:p>
        </p:txBody>
      </p:sp>
      <p:sp>
        <p:nvSpPr>
          <p:cNvPr id="18435" name="2 Marcador de contenido"/>
          <p:cNvSpPr>
            <a:spLocks noGrp="1"/>
          </p:cNvSpPr>
          <p:nvPr>
            <p:ph idx="1"/>
          </p:nvPr>
        </p:nvSpPr>
        <p:spPr>
          <a:xfrm>
            <a:off x="468313" y="1412875"/>
            <a:ext cx="8229600" cy="4929188"/>
          </a:xfrm>
        </p:spPr>
        <p:txBody>
          <a:bodyPr/>
          <a:lstStyle/>
          <a:p>
            <a:pPr marL="342900" lvl="1" indent="-342900">
              <a:spcBef>
                <a:spcPct val="20000"/>
              </a:spcBef>
              <a:buClr>
                <a:srgbClr val="42557F"/>
              </a:buClr>
              <a:buSzPct val="110000"/>
              <a:defRPr/>
            </a:pPr>
            <a:r>
              <a:rPr lang="en-US" altLang="es-ES" sz="2600" dirty="0">
                <a:latin typeface="Arial" charset="0"/>
                <a:ea typeface="ＭＳ Ｐゴシック" pitchFamily="34" charset="-128"/>
                <a:cs typeface="Arial" charset="0"/>
              </a:rPr>
              <a:t>Guía para </a:t>
            </a:r>
            <a:r>
              <a:rPr lang="en-US" altLang="es-ES" sz="2600" dirty="0" err="1" smtClean="0">
                <a:latin typeface="Arial" charset="0"/>
                <a:ea typeface="ＭＳ Ｐゴシック" pitchFamily="34" charset="-128"/>
                <a:cs typeface="Arial" charset="0"/>
              </a:rPr>
              <a:t>usuarios</a:t>
            </a:r>
            <a:r>
              <a:rPr lang="en-US" altLang="es-ES" sz="2600" dirty="0" smtClean="0">
                <a:latin typeface="Arial" charset="0"/>
                <a:ea typeface="ＭＳ Ｐゴシック" pitchFamily="34" charset="-128"/>
                <a:cs typeface="Arial" charset="0"/>
              </a:rPr>
              <a:t> </a:t>
            </a:r>
            <a:r>
              <a:rPr lang="en-US" altLang="es-ES" sz="2600" dirty="0">
                <a:latin typeface="Arial" charset="0"/>
                <a:ea typeface="ＭＳ Ｐゴシック" pitchFamily="34" charset="-128"/>
                <a:cs typeface="Arial" charset="0"/>
              </a:rPr>
              <a:t>de Apple:</a:t>
            </a:r>
          </a:p>
          <a:p>
            <a:pPr lvl="1">
              <a:buClr>
                <a:schemeClr val="accent2"/>
              </a:buClr>
              <a:defRPr/>
            </a:pPr>
            <a:r>
              <a:rPr lang="es-ES" sz="2000" dirty="0"/>
              <a:t>iOS: </a:t>
            </a:r>
            <a:r>
              <a:rPr lang="es-ES" sz="2000" dirty="0" err="1"/>
              <a:t>Configuring</a:t>
            </a:r>
            <a:r>
              <a:rPr lang="es-ES" sz="2000" dirty="0"/>
              <a:t> </a:t>
            </a:r>
            <a:r>
              <a:rPr lang="es-ES" sz="2000" dirty="0" err="1"/>
              <a:t>accessibility</a:t>
            </a:r>
            <a:r>
              <a:rPr lang="es-ES" sz="2000" dirty="0"/>
              <a:t> </a:t>
            </a:r>
            <a:r>
              <a:rPr lang="es-ES" sz="2000" dirty="0" err="1" smtClean="0"/>
              <a:t>features</a:t>
            </a:r>
            <a:r>
              <a:rPr lang="es-ES" sz="2000" dirty="0"/>
              <a:t>: </a:t>
            </a:r>
            <a:r>
              <a:rPr lang="es-ES" sz="2000" dirty="0">
                <a:hlinkClick r:id="rId3"/>
              </a:rPr>
              <a:t>http://</a:t>
            </a:r>
            <a:r>
              <a:rPr lang="es-ES" sz="2000" dirty="0" smtClean="0">
                <a:hlinkClick r:id="rId3"/>
              </a:rPr>
              <a:t>support.apple.com/en-us/HT5018</a:t>
            </a:r>
            <a:r>
              <a:rPr lang="es-ES" sz="2000" dirty="0" smtClean="0"/>
              <a:t> </a:t>
            </a:r>
            <a:endParaRPr lang="es-ES" sz="2000" dirty="0"/>
          </a:p>
          <a:p>
            <a:pPr lvl="1">
              <a:buClr>
                <a:schemeClr val="accent2"/>
              </a:buClr>
              <a:defRPr/>
            </a:pPr>
            <a:r>
              <a:rPr lang="en-US" altLang="es-ES" sz="2000" dirty="0" err="1" smtClean="0">
                <a:latin typeface="Arial" charset="0"/>
                <a:ea typeface="ＭＳ Ｐゴシック" pitchFamily="34" charset="-128"/>
                <a:cs typeface="Arial" charset="0"/>
                <a:hlinkClick r:id="rId4"/>
              </a:rPr>
              <a:t>Featrues</a:t>
            </a:r>
            <a:r>
              <a:rPr lang="en-US" altLang="es-ES" sz="2000" dirty="0" smtClean="0">
                <a:latin typeface="Arial" charset="0"/>
                <a:ea typeface="ＭＳ Ｐゴシック" pitchFamily="34" charset="-128"/>
                <a:cs typeface="Arial" charset="0"/>
                <a:hlinkClick r:id="rId4"/>
              </a:rPr>
              <a:t> that are helpful  beyond words: </a:t>
            </a:r>
            <a:r>
              <a:rPr lang="en-US" altLang="es-ES" sz="2000" dirty="0">
                <a:latin typeface="Arial" charset="0"/>
                <a:ea typeface="ＭＳ Ｐゴシック" pitchFamily="34" charset="-128"/>
                <a:cs typeface="Arial" charset="0"/>
                <a:hlinkClick r:id="rId5"/>
              </a:rPr>
              <a:t>https://www.apple.com/accessibility/ios</a:t>
            </a:r>
            <a:r>
              <a:rPr lang="en-US" altLang="es-ES" sz="2000" dirty="0" smtClean="0">
                <a:latin typeface="Arial" charset="0"/>
                <a:ea typeface="ＭＳ Ｐゴシック" pitchFamily="34" charset="-128"/>
                <a:cs typeface="Arial" charset="0"/>
                <a:hlinkClick r:id="rId5"/>
              </a:rPr>
              <a:t>/</a:t>
            </a:r>
            <a:endParaRPr lang="en-US" altLang="es-ES" sz="2000" dirty="0" smtClean="0">
              <a:latin typeface="Arial" charset="0"/>
              <a:ea typeface="ＭＳ Ｐゴシック" pitchFamily="34" charset="-128"/>
              <a:cs typeface="Arial" charset="0"/>
            </a:endParaRPr>
          </a:p>
          <a:p>
            <a:pPr lvl="1">
              <a:buClr>
                <a:schemeClr val="accent2"/>
              </a:buClr>
              <a:defRPr/>
            </a:pPr>
            <a:r>
              <a:rPr lang="en-US" altLang="es-ES" sz="2000" dirty="0">
                <a:latin typeface="Arial" charset="0"/>
                <a:ea typeface="ＭＳ Ｐゴシック" pitchFamily="34" charset="-128"/>
                <a:cs typeface="Arial" charset="0"/>
              </a:rPr>
              <a:t>Accessibility tips and tricks: </a:t>
            </a:r>
            <a:r>
              <a:rPr lang="en-US" altLang="es-ES" sz="2000" dirty="0">
                <a:latin typeface="Arial" charset="0"/>
                <a:ea typeface="ＭＳ Ｐゴシック" pitchFamily="34" charset="-128"/>
                <a:cs typeface="Arial" charset="0"/>
                <a:hlinkClick r:id="rId6"/>
              </a:rPr>
              <a:t>https://www.apple.com/ios/accessibility-tips</a:t>
            </a:r>
            <a:r>
              <a:rPr lang="en-US" altLang="es-ES" sz="2000" dirty="0" smtClean="0">
                <a:latin typeface="Arial" charset="0"/>
                <a:ea typeface="ＭＳ Ｐゴシック" pitchFamily="34" charset="-128"/>
                <a:cs typeface="Arial" charset="0"/>
                <a:hlinkClick r:id="rId6"/>
              </a:rPr>
              <a:t>/</a:t>
            </a:r>
            <a:r>
              <a:rPr lang="en-US" altLang="es-ES" sz="2000" dirty="0" smtClean="0">
                <a:latin typeface="Arial" charset="0"/>
                <a:ea typeface="ＭＳ Ｐゴシック" pitchFamily="34" charset="-128"/>
                <a:cs typeface="Arial" charset="0"/>
              </a:rPr>
              <a:t> </a:t>
            </a:r>
            <a:endParaRPr lang="en-US" altLang="es-ES" sz="2000" dirty="0">
              <a:latin typeface="Arial" charset="0"/>
              <a:ea typeface="ＭＳ Ｐゴシック" pitchFamily="34" charset="-128"/>
              <a:cs typeface="Arial" charset="0"/>
            </a:endParaRPr>
          </a:p>
        </p:txBody>
      </p:sp>
      <p:sp>
        <p:nvSpPr>
          <p:cNvPr id="29700"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extLst>
      <p:ext uri="{BB962C8B-B14F-4D97-AF65-F5344CB8AC3E}">
        <p14:creationId xmlns:p14="http://schemas.microsoft.com/office/powerpoint/2010/main" val="177781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395288" y="119063"/>
            <a:ext cx="7427912" cy="1077912"/>
          </a:xfrm>
        </p:spPr>
        <p:txBody>
          <a:bodyPr/>
          <a:lstStyle/>
          <a:p>
            <a:r>
              <a:rPr altLang="es-ES" dirty="0" smtClean="0">
                <a:latin typeface="Arial" charset="0"/>
                <a:ea typeface="ＭＳ Ｐゴシック" pitchFamily="34" charset="-128"/>
                <a:cs typeface="Arial" charset="0"/>
              </a:rPr>
              <a:t>Guías accesibilidad para desarrollo de apps</a:t>
            </a:r>
            <a:r>
              <a:rPr lang="es-ES_tradnl" altLang="es-ES" dirty="0" smtClean="0">
                <a:latin typeface="Arial" charset="0"/>
                <a:ea typeface="ＭＳ Ｐゴシック" pitchFamily="34" charset="-128"/>
                <a:cs typeface="Arial" charset="0"/>
              </a:rPr>
              <a:t> nativas: </a:t>
            </a:r>
            <a:r>
              <a:rPr lang="es-ES_tradnl" altLang="es-ES" dirty="0" err="1" smtClean="0">
                <a:latin typeface="Arial" charset="0"/>
                <a:ea typeface="ＭＳ Ｐゴシック" pitchFamily="34" charset="-128"/>
                <a:cs typeface="Arial" charset="0"/>
              </a:rPr>
              <a:t>Blackberry</a:t>
            </a:r>
            <a:endParaRPr altLang="es-ES" sz="2800" dirty="0" smtClean="0">
              <a:latin typeface="Arial" charset="0"/>
              <a:ea typeface="ＭＳ Ｐゴシック" pitchFamily="34" charset="-128"/>
              <a:cs typeface="Arial" charset="0"/>
            </a:endParaRPr>
          </a:p>
        </p:txBody>
      </p:sp>
      <p:sp>
        <p:nvSpPr>
          <p:cNvPr id="18435" name="2 Marcador de contenido"/>
          <p:cNvSpPr>
            <a:spLocks noGrp="1"/>
          </p:cNvSpPr>
          <p:nvPr>
            <p:ph idx="1"/>
          </p:nvPr>
        </p:nvSpPr>
        <p:spPr>
          <a:xfrm>
            <a:off x="468313" y="1412875"/>
            <a:ext cx="8229600" cy="4929188"/>
          </a:xfrm>
        </p:spPr>
        <p:txBody>
          <a:bodyPr/>
          <a:lstStyle/>
          <a:p>
            <a:pPr marL="342900" lvl="1" indent="-342900">
              <a:spcBef>
                <a:spcPct val="20000"/>
              </a:spcBef>
              <a:buClr>
                <a:srgbClr val="42557F"/>
              </a:buClr>
              <a:buSzPct val="110000"/>
              <a:defRPr/>
            </a:pPr>
            <a:r>
              <a:rPr lang="en-US" altLang="es-ES" sz="2600" dirty="0">
                <a:latin typeface="Arial" charset="0"/>
                <a:ea typeface="ＭＳ Ｐゴシック" pitchFamily="34" charset="-128"/>
                <a:cs typeface="Arial" charset="0"/>
              </a:rPr>
              <a:t>Guía para </a:t>
            </a:r>
            <a:r>
              <a:rPr lang="en-US" altLang="es-ES" sz="2600" dirty="0" err="1" smtClean="0">
                <a:latin typeface="Arial" charset="0"/>
                <a:ea typeface="ＭＳ Ｐゴシック" pitchFamily="34" charset="-128"/>
                <a:cs typeface="Arial" charset="0"/>
              </a:rPr>
              <a:t>desarrolladores</a:t>
            </a:r>
            <a:r>
              <a:rPr lang="en-US" altLang="es-ES" sz="2600" dirty="0" smtClean="0">
                <a:latin typeface="Arial" charset="0"/>
                <a:ea typeface="ＭＳ Ｐゴシック" pitchFamily="34" charset="-128"/>
                <a:cs typeface="Arial" charset="0"/>
              </a:rPr>
              <a:t> de Blackberry:</a:t>
            </a:r>
            <a:endParaRPr lang="en-US" altLang="es-ES" sz="2600" dirty="0">
              <a:latin typeface="Arial" charset="0"/>
              <a:ea typeface="ＭＳ Ｐゴシック" pitchFamily="34" charset="-128"/>
              <a:cs typeface="Arial" charset="0"/>
            </a:endParaRPr>
          </a:p>
          <a:p>
            <a:pPr lvl="1">
              <a:buClr>
                <a:schemeClr val="accent2"/>
              </a:buClr>
              <a:defRPr/>
            </a:pPr>
            <a:r>
              <a:rPr lang="en-US" sz="2000" dirty="0"/>
              <a:t>Development </a:t>
            </a:r>
            <a:r>
              <a:rPr lang="en-US" sz="2000" dirty="0" smtClean="0"/>
              <a:t>Guide Accessibility </a:t>
            </a:r>
            <a:r>
              <a:rPr lang="en-US" sz="2000" dirty="0"/>
              <a:t>- BlackBerry Java SDK - 6.0</a:t>
            </a:r>
            <a:r>
              <a:rPr lang="es-ES" sz="2000" dirty="0" smtClean="0"/>
              <a:t>iOS</a:t>
            </a:r>
            <a:r>
              <a:rPr lang="es-ES" sz="2000" dirty="0"/>
              <a:t>: </a:t>
            </a:r>
            <a:r>
              <a:rPr lang="es-ES" sz="2000" dirty="0">
                <a:hlinkClick r:id="rId3"/>
              </a:rPr>
              <a:t>http://docs.blackberry.com/en/developers/deliverables/20100/index.jsp?name=Accessibility+-+Development+Guide+-+</a:t>
            </a:r>
            <a:r>
              <a:rPr lang="es-ES" sz="2000" dirty="0" smtClean="0">
                <a:hlinkClick r:id="rId3"/>
              </a:rPr>
              <a:t>BlackBerry+Java+SDK6.0&amp;language=English&amp;userType=21&amp;category=Development+Guides&amp;subCategory</a:t>
            </a:r>
            <a:r>
              <a:rPr lang="es-ES" sz="2000" dirty="0" smtClean="0"/>
              <a:t>. Incluye:</a:t>
            </a:r>
          </a:p>
          <a:p>
            <a:pPr lvl="2">
              <a:spcBef>
                <a:spcPts val="1000"/>
              </a:spcBef>
              <a:defRPr/>
            </a:pPr>
            <a:r>
              <a:rPr lang="en-US" sz="1800" dirty="0"/>
              <a:t>"Understanding accessibility"</a:t>
            </a:r>
          </a:p>
          <a:p>
            <a:pPr lvl="2">
              <a:defRPr/>
            </a:pPr>
            <a:r>
              <a:rPr lang="en-US" sz="1800" dirty="0"/>
              <a:t>"Best practice: Designing accessible applications", Guidelines for UI design</a:t>
            </a:r>
          </a:p>
          <a:p>
            <a:pPr lvl="2">
              <a:defRPr/>
            </a:pPr>
            <a:r>
              <a:rPr lang="en-US" sz="1800" dirty="0"/>
              <a:t>Guidelines for navigation, for text, for color and images</a:t>
            </a:r>
          </a:p>
          <a:p>
            <a:pPr lvl="2">
              <a:defRPr/>
            </a:pPr>
            <a:r>
              <a:rPr lang="en-US" sz="1800" dirty="0"/>
              <a:t>"Developing accessible BlackBerry device applications by using the Accessibility API"</a:t>
            </a:r>
          </a:p>
          <a:p>
            <a:pPr lvl="2">
              <a:defRPr/>
            </a:pPr>
            <a:r>
              <a:rPr lang="en-US" sz="1800" dirty="0"/>
              <a:t>"Related resources“ (BlackBerry Screen Reader</a:t>
            </a:r>
            <a:r>
              <a:rPr lang="en-US" sz="1800" dirty="0" smtClean="0"/>
              <a:t>)</a:t>
            </a:r>
            <a:r>
              <a:rPr lang="es-ES" sz="1800" dirty="0" smtClean="0"/>
              <a:t> </a:t>
            </a:r>
          </a:p>
        </p:txBody>
      </p:sp>
      <p:sp>
        <p:nvSpPr>
          <p:cNvPr id="29700"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extLst>
      <p:ext uri="{BB962C8B-B14F-4D97-AF65-F5344CB8AC3E}">
        <p14:creationId xmlns:p14="http://schemas.microsoft.com/office/powerpoint/2010/main" val="47877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395288" y="119063"/>
            <a:ext cx="7427912" cy="1077912"/>
          </a:xfrm>
        </p:spPr>
        <p:txBody>
          <a:bodyPr/>
          <a:lstStyle/>
          <a:p>
            <a:r>
              <a:rPr altLang="es-ES" smtClean="0">
                <a:latin typeface="Arial" charset="0"/>
                <a:ea typeface="ＭＳ Ｐゴシック" pitchFamily="34" charset="-128"/>
                <a:cs typeface="Arial" charset="0"/>
              </a:rPr>
              <a:t>Guías accesibilidad para desarrollo de apps</a:t>
            </a:r>
            <a:r>
              <a:rPr lang="es-ES_tradnl" altLang="es-ES" smtClean="0">
                <a:latin typeface="Arial" charset="0"/>
                <a:ea typeface="ＭＳ Ｐゴシック" pitchFamily="34" charset="-128"/>
                <a:cs typeface="Arial" charset="0"/>
              </a:rPr>
              <a:t> nativas: Windows</a:t>
            </a:r>
            <a:endParaRPr altLang="es-ES" sz="2800" smtClean="0">
              <a:latin typeface="Arial" charset="0"/>
              <a:ea typeface="ＭＳ Ｐゴシック" pitchFamily="34" charset="-128"/>
              <a:cs typeface="Arial" charset="0"/>
            </a:endParaRPr>
          </a:p>
        </p:txBody>
      </p:sp>
      <p:sp>
        <p:nvSpPr>
          <p:cNvPr id="18435" name="2 Marcador de contenido"/>
          <p:cNvSpPr>
            <a:spLocks noGrp="1"/>
          </p:cNvSpPr>
          <p:nvPr>
            <p:ph idx="1"/>
          </p:nvPr>
        </p:nvSpPr>
        <p:spPr>
          <a:xfrm>
            <a:off x="468313" y="1412875"/>
            <a:ext cx="8229600" cy="4929188"/>
          </a:xfrm>
        </p:spPr>
        <p:txBody>
          <a:bodyPr/>
          <a:lstStyle/>
          <a:p>
            <a:pPr marL="342900" lvl="1" indent="-342900">
              <a:spcBef>
                <a:spcPct val="20000"/>
              </a:spcBef>
              <a:buClr>
                <a:srgbClr val="42557F"/>
              </a:buClr>
              <a:buSzPct val="110000"/>
              <a:defRPr/>
            </a:pPr>
            <a:r>
              <a:rPr lang="en-US" altLang="es-ES" sz="3000" dirty="0" err="1">
                <a:latin typeface="Arial" charset="0"/>
                <a:ea typeface="ＭＳ Ｐゴシック" pitchFamily="34" charset="-128"/>
                <a:cs typeface="Arial" charset="0"/>
              </a:rPr>
              <a:t>Guía</a:t>
            </a:r>
            <a:r>
              <a:rPr lang="en-US" altLang="es-ES" sz="3000" dirty="0">
                <a:latin typeface="Arial" charset="0"/>
                <a:ea typeface="ＭＳ Ｐゴシック" pitchFamily="34" charset="-128"/>
                <a:cs typeface="Arial" charset="0"/>
              </a:rPr>
              <a:t> para </a:t>
            </a:r>
            <a:r>
              <a:rPr lang="en-US" altLang="es-ES" sz="3000" dirty="0" err="1">
                <a:latin typeface="Arial" charset="0"/>
                <a:ea typeface="ＭＳ Ｐゴシック" pitchFamily="34" charset="-128"/>
                <a:cs typeface="Arial" charset="0"/>
              </a:rPr>
              <a:t>desarrolladores</a:t>
            </a:r>
            <a:r>
              <a:rPr lang="en-US" altLang="es-ES" sz="3000" dirty="0">
                <a:latin typeface="Arial" charset="0"/>
                <a:ea typeface="ＭＳ Ｐゴシック" pitchFamily="34" charset="-128"/>
                <a:cs typeface="Arial" charset="0"/>
              </a:rPr>
              <a:t> de </a:t>
            </a:r>
            <a:r>
              <a:rPr lang="en-US" altLang="es-ES" sz="3000" dirty="0" smtClean="0">
                <a:latin typeface="Arial" charset="0"/>
                <a:ea typeface="ＭＳ Ｐゴシック" pitchFamily="34" charset="-128"/>
                <a:cs typeface="Arial" charset="0"/>
              </a:rPr>
              <a:t>Windows Mobile 6.5:</a:t>
            </a:r>
            <a:endParaRPr lang="en-US" altLang="es-ES" sz="3000" dirty="0">
              <a:latin typeface="Arial" charset="0"/>
              <a:ea typeface="ＭＳ Ｐゴシック" pitchFamily="34" charset="-128"/>
              <a:cs typeface="Arial" charset="0"/>
            </a:endParaRPr>
          </a:p>
          <a:p>
            <a:pPr lvl="1">
              <a:buClr>
                <a:schemeClr val="accent2"/>
              </a:buClr>
              <a:defRPr/>
            </a:pPr>
            <a:r>
              <a:rPr lang="es-ES" altLang="es-ES" sz="2200" dirty="0" err="1">
                <a:latin typeface="Arial" charset="0"/>
                <a:ea typeface="ＭＳ Ｐゴシック" pitchFamily="34" charset="-128"/>
                <a:cs typeface="Arial" charset="0"/>
              </a:rPr>
              <a:t>Accessibility</a:t>
            </a:r>
            <a:r>
              <a:rPr lang="es-ES" altLang="es-ES" sz="2200" dirty="0">
                <a:latin typeface="Arial" charset="0"/>
                <a:ea typeface="ＭＳ Ｐゴシック" pitchFamily="34" charset="-128"/>
                <a:cs typeface="Arial" charset="0"/>
              </a:rPr>
              <a:t> </a:t>
            </a:r>
            <a:r>
              <a:rPr lang="es-ES" altLang="es-ES" sz="2200" dirty="0" err="1">
                <a:latin typeface="Arial" charset="0"/>
                <a:ea typeface="ＭＳ Ｐゴシック" pitchFamily="34" charset="-128"/>
                <a:cs typeface="Arial" charset="0"/>
              </a:rPr>
              <a:t>Application</a:t>
            </a:r>
            <a:r>
              <a:rPr lang="es-ES" altLang="es-ES" sz="2200" dirty="0">
                <a:latin typeface="Arial" charset="0"/>
                <a:ea typeface="ＭＳ Ｐゴシック" pitchFamily="34" charset="-128"/>
                <a:cs typeface="Arial" charset="0"/>
              </a:rPr>
              <a:t> </a:t>
            </a:r>
            <a:r>
              <a:rPr lang="es-ES" altLang="es-ES" sz="2200" dirty="0" err="1">
                <a:latin typeface="Arial" charset="0"/>
                <a:ea typeface="ＭＳ Ｐゴシック" pitchFamily="34" charset="-128"/>
                <a:cs typeface="Arial" charset="0"/>
              </a:rPr>
              <a:t>Development</a:t>
            </a:r>
            <a:r>
              <a:rPr lang="es-ES" altLang="es-ES" sz="2200" dirty="0">
                <a:latin typeface="Arial" charset="0"/>
                <a:ea typeface="ＭＳ Ｐゴシック" pitchFamily="34" charset="-128"/>
                <a:cs typeface="Arial" charset="0"/>
              </a:rPr>
              <a:t>. Describe los diferentes métodos disponibles en Windows </a:t>
            </a:r>
            <a:r>
              <a:rPr lang="es-ES" altLang="es-ES" sz="2200" dirty="0" err="1">
                <a:latin typeface="Arial" charset="0"/>
                <a:ea typeface="ＭＳ Ｐゴシック" pitchFamily="34" charset="-128"/>
                <a:cs typeface="Arial" charset="0"/>
              </a:rPr>
              <a:t>Embedded</a:t>
            </a:r>
            <a:r>
              <a:rPr lang="es-ES" altLang="es-ES" sz="2200" dirty="0">
                <a:latin typeface="Arial" charset="0"/>
                <a:ea typeface="ＭＳ Ｐゴシック" pitchFamily="34" charset="-128"/>
                <a:cs typeface="Arial" charset="0"/>
              </a:rPr>
              <a:t> CE para establecer las opciones de accesibilidad: </a:t>
            </a:r>
            <a:r>
              <a:rPr lang="es-ES" altLang="es-ES" sz="2200" dirty="0">
                <a:latin typeface="Arial" charset="0"/>
                <a:ea typeface="ＭＳ Ｐゴシック" pitchFamily="34" charset="-128"/>
                <a:cs typeface="Arial" charset="0"/>
                <a:hlinkClick r:id="rId3"/>
              </a:rPr>
              <a:t>http://</a:t>
            </a:r>
            <a:r>
              <a:rPr lang="es-ES" altLang="es-ES" sz="2200" dirty="0" smtClean="0">
                <a:latin typeface="Arial" charset="0"/>
                <a:ea typeface="ＭＳ Ｐゴシック" pitchFamily="34" charset="-128"/>
                <a:cs typeface="Arial" charset="0"/>
                <a:hlinkClick r:id="rId3"/>
              </a:rPr>
              <a:t>msdn.microsoft.com/en-us/library/aa932900</a:t>
            </a:r>
            <a:r>
              <a:rPr lang="es-ES" altLang="es-ES" sz="2200" dirty="0" smtClean="0">
                <a:latin typeface="Arial" charset="0"/>
                <a:ea typeface="ＭＳ Ｐゴシック" pitchFamily="34" charset="-128"/>
                <a:cs typeface="Arial" charset="0"/>
              </a:rPr>
              <a:t> </a:t>
            </a:r>
            <a:endParaRPr lang="es-ES" altLang="es-ES" sz="2200" dirty="0">
              <a:latin typeface="Arial" charset="0"/>
              <a:ea typeface="ＭＳ Ｐゴシック" pitchFamily="34" charset="-128"/>
              <a:cs typeface="Arial" charset="0"/>
            </a:endParaRPr>
          </a:p>
          <a:p>
            <a:pPr lvl="1">
              <a:buClr>
                <a:schemeClr val="accent2"/>
              </a:buClr>
              <a:defRPr/>
            </a:pPr>
            <a:r>
              <a:rPr lang="es-ES" altLang="es-ES" sz="2200" dirty="0" err="1">
                <a:latin typeface="Arial" charset="0"/>
                <a:ea typeface="ＭＳ Ｐゴシック" pitchFamily="34" charset="-128"/>
                <a:cs typeface="Arial" charset="0"/>
              </a:rPr>
              <a:t>Accessibility</a:t>
            </a:r>
            <a:r>
              <a:rPr lang="es-ES" altLang="es-ES" sz="2200" dirty="0">
                <a:latin typeface="Arial" charset="0"/>
                <a:ea typeface="ＭＳ Ｐゴシック" pitchFamily="34" charset="-128"/>
                <a:cs typeface="Arial" charset="0"/>
              </a:rPr>
              <a:t> Reference. Proporciona una descripción de los elementos de accesibilidad de programación: </a:t>
            </a:r>
            <a:r>
              <a:rPr lang="es-ES" altLang="es-ES" sz="2200" dirty="0">
                <a:latin typeface="Arial" charset="0"/>
                <a:ea typeface="ＭＳ Ｐゴシック" pitchFamily="34" charset="-128"/>
                <a:cs typeface="Arial" charset="0"/>
                <a:hlinkClick r:id="rId4"/>
              </a:rPr>
              <a:t>http://</a:t>
            </a:r>
            <a:r>
              <a:rPr lang="es-ES" altLang="es-ES" sz="2200" dirty="0" smtClean="0">
                <a:latin typeface="Arial" charset="0"/>
                <a:ea typeface="ＭＳ Ｐゴシック" pitchFamily="34" charset="-128"/>
                <a:cs typeface="Arial" charset="0"/>
                <a:hlinkClick r:id="rId4"/>
              </a:rPr>
              <a:t>msdn.microsoft.com/en-us/library/aa925067</a:t>
            </a:r>
            <a:r>
              <a:rPr lang="es-ES" altLang="es-ES" sz="2200" dirty="0" smtClean="0">
                <a:latin typeface="Arial" charset="0"/>
                <a:ea typeface="ＭＳ Ｐゴシック" pitchFamily="34" charset="-128"/>
                <a:cs typeface="Arial" charset="0"/>
              </a:rPr>
              <a:t> </a:t>
            </a:r>
            <a:endParaRPr lang="es-ES" altLang="es-ES" sz="2200" dirty="0">
              <a:latin typeface="Arial" charset="0"/>
              <a:ea typeface="ＭＳ Ｐゴシック" pitchFamily="34" charset="-128"/>
              <a:cs typeface="Arial" charset="0"/>
            </a:endParaRPr>
          </a:p>
          <a:p>
            <a:pPr lvl="1">
              <a:buClr>
                <a:schemeClr val="accent2"/>
              </a:buClr>
              <a:defRPr/>
            </a:pPr>
            <a:r>
              <a:rPr lang="es-ES" altLang="es-ES" sz="2200" dirty="0" err="1">
                <a:latin typeface="Arial" charset="0"/>
                <a:ea typeface="ＭＳ Ｐゴシック" pitchFamily="34" charset="-128"/>
                <a:cs typeface="Arial" charset="0"/>
              </a:rPr>
              <a:t>Design</a:t>
            </a:r>
            <a:r>
              <a:rPr lang="es-ES" altLang="es-ES" sz="2200" dirty="0">
                <a:latin typeface="Arial" charset="0"/>
                <a:ea typeface="ＭＳ Ｐゴシック" pitchFamily="34" charset="-128"/>
                <a:cs typeface="Arial" charset="0"/>
              </a:rPr>
              <a:t> </a:t>
            </a:r>
            <a:r>
              <a:rPr lang="es-ES" altLang="es-ES" sz="2200" dirty="0" err="1">
                <a:latin typeface="Arial" charset="0"/>
                <a:ea typeface="ＭＳ Ｐゴシック" pitchFamily="34" charset="-128"/>
                <a:cs typeface="Arial" charset="0"/>
              </a:rPr>
              <a:t>Guidelines</a:t>
            </a:r>
            <a:r>
              <a:rPr lang="es-ES" altLang="es-ES" sz="2200" dirty="0">
                <a:latin typeface="Arial" charset="0"/>
                <a:ea typeface="ＭＳ Ｐゴシック" pitchFamily="34" charset="-128"/>
                <a:cs typeface="Arial" charset="0"/>
              </a:rPr>
              <a:t>: </a:t>
            </a:r>
            <a:r>
              <a:rPr lang="es-ES" altLang="es-ES" sz="2200" dirty="0" err="1">
                <a:latin typeface="Arial" charset="0"/>
                <a:ea typeface="ＭＳ Ｐゴシック" pitchFamily="34" charset="-128"/>
                <a:cs typeface="Arial" charset="0"/>
              </a:rPr>
              <a:t>Accessibility</a:t>
            </a:r>
            <a:r>
              <a:rPr lang="es-ES" altLang="es-ES" sz="2200" dirty="0">
                <a:latin typeface="Arial" charset="0"/>
                <a:ea typeface="ＭＳ Ｐゴシック" pitchFamily="34" charset="-128"/>
                <a:cs typeface="Arial" charset="0"/>
              </a:rPr>
              <a:t> and </a:t>
            </a:r>
            <a:r>
              <a:rPr lang="es-ES" altLang="es-ES" sz="2200" dirty="0" err="1">
                <a:latin typeface="Arial" charset="0"/>
                <a:ea typeface="ＭＳ Ｐゴシック" pitchFamily="34" charset="-128"/>
                <a:cs typeface="Arial" charset="0"/>
              </a:rPr>
              <a:t>Ergonomic</a:t>
            </a:r>
            <a:r>
              <a:rPr lang="es-ES" altLang="es-ES" sz="2200" dirty="0">
                <a:latin typeface="Arial" charset="0"/>
                <a:ea typeface="ＭＳ Ｐゴシック" pitchFamily="34" charset="-128"/>
                <a:cs typeface="Arial" charset="0"/>
              </a:rPr>
              <a:t> </a:t>
            </a:r>
            <a:r>
              <a:rPr lang="es-ES" altLang="es-ES" sz="2200" dirty="0" err="1" smtClean="0">
                <a:latin typeface="Arial" charset="0"/>
                <a:ea typeface="ＭＳ Ｐゴシック" pitchFamily="34" charset="-128"/>
                <a:cs typeface="Arial" charset="0"/>
              </a:rPr>
              <a:t>Guidelines</a:t>
            </a:r>
            <a:r>
              <a:rPr lang="es-ES" altLang="es-ES" sz="2200" dirty="0">
                <a:latin typeface="Arial" charset="0"/>
                <a:ea typeface="ＭＳ Ｐゴシック" pitchFamily="34" charset="-128"/>
                <a:cs typeface="Arial" charset="0"/>
              </a:rPr>
              <a:t>: </a:t>
            </a:r>
            <a:r>
              <a:rPr lang="es-ES" altLang="es-ES" sz="2200" dirty="0">
                <a:latin typeface="Arial" charset="0"/>
                <a:ea typeface="ＭＳ Ｐゴシック" pitchFamily="34" charset="-128"/>
                <a:cs typeface="Arial" charset="0"/>
                <a:hlinkClick r:id="rId4"/>
              </a:rPr>
              <a:t>http://</a:t>
            </a:r>
            <a:r>
              <a:rPr lang="es-ES" altLang="es-ES" sz="2200" dirty="0" smtClean="0">
                <a:latin typeface="Arial" charset="0"/>
                <a:ea typeface="ＭＳ Ｐゴシック" pitchFamily="34" charset="-128"/>
                <a:cs typeface="Arial" charset="0"/>
                <a:hlinkClick r:id="rId4"/>
              </a:rPr>
              <a:t>msdn.microsoft.com/en-us/library/aa925067</a:t>
            </a:r>
            <a:r>
              <a:rPr lang="es-ES" altLang="es-ES" sz="2200" dirty="0" smtClean="0">
                <a:latin typeface="Arial" charset="0"/>
                <a:ea typeface="ＭＳ Ｐゴシック" pitchFamily="34" charset="-128"/>
                <a:cs typeface="Arial" charset="0"/>
              </a:rPr>
              <a:t> </a:t>
            </a:r>
            <a:endParaRPr lang="es-ES" altLang="es-ES" sz="2200" dirty="0">
              <a:latin typeface="Arial" charset="0"/>
              <a:ea typeface="ＭＳ Ｐゴシック" pitchFamily="34" charset="-128"/>
              <a:cs typeface="Arial" charset="0"/>
            </a:endParaRPr>
          </a:p>
        </p:txBody>
      </p:sp>
      <p:sp>
        <p:nvSpPr>
          <p:cNvPr id="30724"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a:xfrm>
            <a:off x="323850" y="292100"/>
            <a:ext cx="7427913" cy="646113"/>
          </a:xfrm>
        </p:spPr>
        <p:txBody>
          <a:bodyPr/>
          <a:lstStyle/>
          <a:p>
            <a:r>
              <a:rPr altLang="es-ES" sz="3600" smtClean="0">
                <a:latin typeface="Arial" charset="0"/>
                <a:ea typeface="ＭＳ Ｐゴシック" pitchFamily="34" charset="-128"/>
                <a:cs typeface="Arial" charset="0"/>
              </a:rPr>
              <a:t>Referencias (I)</a:t>
            </a:r>
          </a:p>
        </p:txBody>
      </p:sp>
      <p:sp>
        <p:nvSpPr>
          <p:cNvPr id="31747" name="Marcador de contenido 2"/>
          <p:cNvSpPr>
            <a:spLocks noGrp="1"/>
          </p:cNvSpPr>
          <p:nvPr>
            <p:ph idx="1"/>
          </p:nvPr>
        </p:nvSpPr>
        <p:spPr>
          <a:xfrm>
            <a:off x="457200" y="1357313"/>
            <a:ext cx="8435975" cy="4929187"/>
          </a:xfrm>
        </p:spPr>
        <p:txBody>
          <a:bodyPr/>
          <a:lstStyle/>
          <a:p>
            <a:pPr>
              <a:buClr>
                <a:srgbClr val="42557F"/>
              </a:buClr>
            </a:pPr>
            <a:r>
              <a:rPr lang="es-ES_tradnl" altLang="es-ES" sz="2200" smtClean="0">
                <a:latin typeface="Arial" charset="0"/>
                <a:ea typeface="ＭＳ Ｐゴシック" pitchFamily="34" charset="-128"/>
                <a:cs typeface="Arial" charset="0"/>
              </a:rPr>
              <a:t>(W3C, 2008) MWBP 1.0: Mobile Web Best Practices 1.0, Basic Guidelines. W3C Recommendation 29 July 2008, </a:t>
            </a:r>
            <a:r>
              <a:rPr lang="es-ES_tradnl" altLang="es-ES" sz="2200" smtClean="0">
                <a:latin typeface="Arial" charset="0"/>
                <a:ea typeface="ＭＳ Ｐゴシック" pitchFamily="34" charset="-128"/>
                <a:cs typeface="Arial" charset="0"/>
                <a:hlinkClick r:id="rId3"/>
              </a:rPr>
              <a:t>http://www.w3.org/TR/mobile-bp/</a:t>
            </a:r>
            <a:r>
              <a:rPr lang="es-ES_tradnl" altLang="es-ES" sz="2200" smtClean="0">
                <a:latin typeface="Arial" charset="0"/>
                <a:ea typeface="ＭＳ Ｐゴシック" pitchFamily="34" charset="-128"/>
                <a:cs typeface="Arial" charset="0"/>
              </a:rPr>
              <a:t> </a:t>
            </a:r>
          </a:p>
          <a:p>
            <a:pPr>
              <a:buClr>
                <a:srgbClr val="42557F"/>
              </a:buClr>
            </a:pPr>
            <a:r>
              <a:rPr lang="es-ES_tradnl" altLang="es-ES" sz="2200" smtClean="0">
                <a:latin typeface="Arial" charset="0"/>
                <a:ea typeface="ＭＳ Ｐゴシック" pitchFamily="34" charset="-128"/>
                <a:cs typeface="Arial" charset="0"/>
              </a:rPr>
              <a:t>(W3C, 2008 b) Mobile Web Best Practices 1.0 (MWBP 1.0) Flipcards </a:t>
            </a:r>
            <a:r>
              <a:rPr lang="es-ES_tradnl" altLang="es-ES" sz="2200" smtClean="0">
                <a:latin typeface="Arial" charset="0"/>
                <a:ea typeface="ＭＳ Ｐゴシック" pitchFamily="34" charset="-128"/>
                <a:cs typeface="Arial" charset="0"/>
                <a:hlinkClick r:id="rId4"/>
              </a:rPr>
              <a:t>http://www.w3c.es/Divulgacion/Tarjetas/MWBP/</a:t>
            </a:r>
            <a:r>
              <a:rPr lang="es-ES_tradnl" altLang="es-ES" sz="2200" smtClean="0">
                <a:latin typeface="Arial" charset="0"/>
                <a:ea typeface="ＭＳ Ｐゴシック" pitchFamily="34" charset="-128"/>
                <a:cs typeface="Arial" charset="0"/>
              </a:rPr>
              <a:t> </a:t>
            </a:r>
          </a:p>
          <a:p>
            <a:pPr>
              <a:buClr>
                <a:srgbClr val="42557F"/>
              </a:buClr>
            </a:pPr>
            <a:r>
              <a:rPr lang="es-ES_tradnl" altLang="es-ES" sz="2200" smtClean="0">
                <a:latin typeface="Arial" charset="0"/>
                <a:ea typeface="ＭＳ Ｐゴシック" pitchFamily="34" charset="-128"/>
                <a:cs typeface="Arial" charset="0"/>
              </a:rPr>
              <a:t>(W3C, 2010) MWABP: Mobile Web Application Best Practices, W3C Recommendation 14 December 2010. </a:t>
            </a:r>
            <a:r>
              <a:rPr lang="es-ES_tradnl" altLang="es-ES" sz="2200" smtClean="0">
                <a:latin typeface="Arial" charset="0"/>
                <a:ea typeface="ＭＳ Ｐゴシック" pitchFamily="34" charset="-128"/>
                <a:cs typeface="Arial" charset="0"/>
                <a:hlinkClick r:id="rId5"/>
              </a:rPr>
              <a:t>http://www.w3.org/TR/mwabp/</a:t>
            </a:r>
            <a:r>
              <a:rPr lang="es-ES_tradnl" altLang="es-ES" sz="2200" smtClean="0">
                <a:latin typeface="Arial" charset="0"/>
                <a:ea typeface="ＭＳ Ｐゴシック" pitchFamily="34" charset="-128"/>
                <a:cs typeface="Arial" charset="0"/>
              </a:rPr>
              <a:t> </a:t>
            </a:r>
          </a:p>
          <a:p>
            <a:pPr>
              <a:buClr>
                <a:srgbClr val="42557F"/>
              </a:buClr>
            </a:pPr>
            <a:r>
              <a:rPr lang="es-ES_tradnl" altLang="es-ES" sz="2200" smtClean="0">
                <a:latin typeface="Arial" charset="0"/>
                <a:ea typeface="ＭＳ Ｐゴシック" pitchFamily="34" charset="-128"/>
                <a:cs typeface="Arial" charset="0"/>
              </a:rPr>
              <a:t>(W3C, 2010 b) Mobile Web Application Best Practices Cards, (MWABP), 2010, </a:t>
            </a:r>
            <a:r>
              <a:rPr lang="es-ES_tradnl" altLang="es-ES" sz="2200" smtClean="0">
                <a:latin typeface="Arial" charset="0"/>
                <a:ea typeface="ＭＳ Ｐゴシック" pitchFamily="34" charset="-128"/>
                <a:cs typeface="Arial" charset="0"/>
                <a:hlinkClick r:id="rId6"/>
              </a:rPr>
              <a:t>http://www.w3c.es/Divulgacion/Tarjetas/MWABP/</a:t>
            </a:r>
            <a:r>
              <a:rPr lang="es-ES_tradnl" altLang="es-ES" sz="2200" smtClean="0">
                <a:latin typeface="Arial" charset="0"/>
                <a:ea typeface="ＭＳ Ｐゴシック" pitchFamily="34" charset="-128"/>
                <a:cs typeface="Arial" charset="0"/>
              </a:rPr>
              <a:t> </a:t>
            </a:r>
          </a:p>
          <a:p>
            <a:pPr>
              <a:buClr>
                <a:srgbClr val="42557F"/>
              </a:buClr>
            </a:pPr>
            <a:r>
              <a:rPr lang="es-ES_tradnl" altLang="es-ES" sz="2200" smtClean="0">
                <a:latin typeface="Arial" charset="0"/>
                <a:ea typeface="ＭＳ Ｐゴシック" pitchFamily="34" charset="-128"/>
                <a:cs typeface="Arial" charset="0"/>
              </a:rPr>
              <a:t>(W3C, 2010 c) W3C mobileOK Checker (</a:t>
            </a:r>
            <a:r>
              <a:rPr lang="es-ES_tradnl" altLang="es-ES" sz="2200" smtClean="0">
                <a:latin typeface="Arial" charset="0"/>
                <a:ea typeface="ＭＳ Ｐゴシック" pitchFamily="34" charset="-128"/>
                <a:cs typeface="Arial" charset="0"/>
                <a:hlinkClick r:id="rId7"/>
              </a:rPr>
              <a:t>v1.4.2</a:t>
            </a:r>
            <a:r>
              <a:rPr lang="es-ES_tradnl" altLang="es-ES" sz="2200" smtClean="0">
                <a:latin typeface="Arial" charset="0"/>
                <a:ea typeface="ＭＳ Ｐゴシック" pitchFamily="34" charset="-128"/>
                <a:cs typeface="Arial" charset="0"/>
              </a:rPr>
              <a:t> 2010). </a:t>
            </a:r>
            <a:r>
              <a:rPr lang="es-ES_tradnl" altLang="es-ES" sz="2200" smtClean="0">
                <a:latin typeface="Arial" charset="0"/>
                <a:ea typeface="ＭＳ Ｐゴシック" pitchFamily="34" charset="-128"/>
                <a:cs typeface="Arial" charset="0"/>
                <a:hlinkClick r:id="rId8"/>
              </a:rPr>
              <a:t>http://validator.w3.org/mobile/</a:t>
            </a:r>
            <a:r>
              <a:rPr lang="es-ES_tradnl" altLang="es-ES" sz="2200" smtClean="0">
                <a:latin typeface="Arial" charset="0"/>
                <a:ea typeface="ＭＳ Ｐゴシック" pitchFamily="34" charset="-128"/>
                <a:cs typeface="Arial" charset="0"/>
              </a:rPr>
              <a:t> </a:t>
            </a:r>
          </a:p>
        </p:txBody>
      </p:sp>
      <p:sp>
        <p:nvSpPr>
          <p:cNvPr id="31748"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457200" y="334963"/>
            <a:ext cx="7427913" cy="646112"/>
          </a:xfrm>
        </p:spPr>
        <p:txBody>
          <a:bodyPr/>
          <a:lstStyle/>
          <a:p>
            <a:r>
              <a:rPr altLang="es-ES" sz="3600" smtClean="0">
                <a:latin typeface="Arial" charset="0"/>
                <a:ea typeface="ＭＳ Ｐゴシック" pitchFamily="34" charset="-128"/>
                <a:cs typeface="Arial" charset="0"/>
              </a:rPr>
              <a:t>Referencias (II)</a:t>
            </a:r>
          </a:p>
        </p:txBody>
      </p:sp>
      <p:sp>
        <p:nvSpPr>
          <p:cNvPr id="32771" name="Marcador de contenido 2"/>
          <p:cNvSpPr>
            <a:spLocks noGrp="1"/>
          </p:cNvSpPr>
          <p:nvPr>
            <p:ph idx="1"/>
          </p:nvPr>
        </p:nvSpPr>
        <p:spPr>
          <a:xfrm>
            <a:off x="457200" y="1357313"/>
            <a:ext cx="8435975" cy="4929187"/>
          </a:xfrm>
        </p:spPr>
        <p:txBody>
          <a:bodyPr/>
          <a:lstStyle/>
          <a:p>
            <a:pPr>
              <a:spcBef>
                <a:spcPts val="800"/>
              </a:spcBef>
              <a:buClr>
                <a:srgbClr val="42557F"/>
              </a:buClr>
            </a:pPr>
            <a:r>
              <a:rPr lang="es-ES_tradnl" altLang="es-ES" sz="2200" dirty="0" smtClean="0">
                <a:latin typeface="Arial" charset="0"/>
                <a:ea typeface="ＭＳ Ｐゴシック" pitchFamily="34" charset="-128"/>
                <a:cs typeface="Arial" charset="0"/>
              </a:rPr>
              <a:t>Mobile </a:t>
            </a:r>
            <a:r>
              <a:rPr lang="es-ES_tradnl" altLang="es-ES" sz="2200" dirty="0" err="1" smtClean="0">
                <a:latin typeface="Arial" charset="0"/>
                <a:ea typeface="ＭＳ Ｐゴシック" pitchFamily="34" charset="-128"/>
                <a:cs typeface="Arial" charset="0"/>
              </a:rPr>
              <a:t>Accessibility</a:t>
            </a:r>
            <a:r>
              <a:rPr lang="es-ES_tradnl" altLang="es-ES" sz="2200" dirty="0">
                <a:latin typeface="Arial" charset="0"/>
                <a:ea typeface="ＭＳ Ｐゴシック" pitchFamily="34" charset="-128"/>
                <a:cs typeface="Arial" charset="0"/>
              </a:rPr>
              <a:t>: </a:t>
            </a:r>
            <a:r>
              <a:rPr lang="es-ES_tradnl" altLang="es-ES" sz="2200" dirty="0">
                <a:latin typeface="Arial" charset="0"/>
                <a:ea typeface="ＭＳ Ｐゴシック" pitchFamily="34" charset="-128"/>
                <a:cs typeface="Arial" charset="0"/>
                <a:hlinkClick r:id="rId3"/>
              </a:rPr>
              <a:t>http://www.w3.org/WAI/mobile</a:t>
            </a:r>
            <a:r>
              <a:rPr lang="es-ES_tradnl" altLang="es-ES" sz="2200" dirty="0" smtClean="0">
                <a:latin typeface="Arial" charset="0"/>
                <a:ea typeface="ＭＳ Ｐゴシック" pitchFamily="34" charset="-128"/>
                <a:cs typeface="Arial" charset="0"/>
                <a:hlinkClick r:id="rId3"/>
              </a:rPr>
              <a:t>/</a:t>
            </a:r>
            <a:r>
              <a:rPr lang="es-ES_tradnl" altLang="es-ES" sz="2200" dirty="0" smtClean="0">
                <a:latin typeface="Arial" charset="0"/>
                <a:ea typeface="ＭＳ Ｐゴシック" pitchFamily="34" charset="-128"/>
                <a:cs typeface="Arial" charset="0"/>
              </a:rPr>
              <a:t> </a:t>
            </a:r>
            <a:endParaRPr lang="es-ES_tradnl" altLang="es-ES" sz="2200" dirty="0">
              <a:latin typeface="Arial" charset="0"/>
              <a:ea typeface="ＭＳ Ｐゴシック" pitchFamily="34" charset="-128"/>
              <a:cs typeface="Arial" charset="0"/>
            </a:endParaRPr>
          </a:p>
          <a:p>
            <a:pPr>
              <a:spcBef>
                <a:spcPts val="800"/>
              </a:spcBef>
              <a:buClr>
                <a:srgbClr val="42557F"/>
              </a:buClr>
            </a:pPr>
            <a:r>
              <a:rPr lang="es-ES_tradnl" altLang="es-ES" sz="2200" dirty="0" smtClean="0">
                <a:latin typeface="Arial" charset="0"/>
                <a:ea typeface="ＭＳ Ｐゴシック" pitchFamily="34" charset="-128"/>
                <a:cs typeface="Arial" charset="0"/>
              </a:rPr>
              <a:t>(Fundación CTIC, 2011) </a:t>
            </a:r>
            <a:r>
              <a:rPr lang="es-ES_tradnl" altLang="es-ES" sz="2200" dirty="0" err="1" smtClean="0">
                <a:latin typeface="Arial" charset="0"/>
                <a:ea typeface="ＭＳ Ｐゴシック" pitchFamily="34" charset="-128"/>
                <a:cs typeface="Arial" charset="0"/>
              </a:rPr>
              <a:t>mobileOK</a:t>
            </a:r>
            <a:r>
              <a:rPr lang="es-ES_tradnl" altLang="es-ES" sz="2200" dirty="0" smtClean="0">
                <a:latin typeface="Arial" charset="0"/>
                <a:ea typeface="ＭＳ Ｐゴシック" pitchFamily="34" charset="-128"/>
                <a:cs typeface="Arial" charset="0"/>
              </a:rPr>
              <a:t> chequeo </a:t>
            </a:r>
            <a:r>
              <a:rPr lang="es-ES_tradnl" altLang="es-ES" sz="2200" dirty="0" smtClean="0">
                <a:latin typeface="Arial" charset="0"/>
                <a:ea typeface="ＭＳ Ｐゴシック" pitchFamily="34" charset="-128"/>
                <a:cs typeface="Arial" charset="0"/>
                <a:hlinkClick r:id="rId4"/>
              </a:rPr>
              <a:t>http://www.tawdis.net/</a:t>
            </a:r>
            <a:r>
              <a:rPr lang="es-ES_tradnl" altLang="es-ES" sz="2200" dirty="0" smtClean="0">
                <a:latin typeface="Arial" charset="0"/>
                <a:ea typeface="ＭＳ Ｐゴシック" pitchFamily="34" charset="-128"/>
                <a:cs typeface="Arial" charset="0"/>
              </a:rPr>
              <a:t> </a:t>
            </a:r>
          </a:p>
          <a:p>
            <a:pPr>
              <a:spcBef>
                <a:spcPts val="800"/>
              </a:spcBef>
              <a:buClr>
                <a:srgbClr val="42557F"/>
              </a:buClr>
            </a:pPr>
            <a:r>
              <a:rPr lang="es-ES_tradnl" altLang="es-ES" sz="2200" dirty="0" smtClean="0">
                <a:latin typeface="Arial" charset="0"/>
                <a:ea typeface="ＭＳ Ｐゴシック" pitchFamily="34" charset="-128"/>
                <a:cs typeface="Arial" charset="0"/>
              </a:rPr>
              <a:t>(W3C, 2011) W3C, </a:t>
            </a:r>
            <a:r>
              <a:rPr lang="es-ES_tradnl" altLang="es-ES" sz="2200" dirty="0" err="1" smtClean="0">
                <a:latin typeface="Arial" charset="0"/>
                <a:ea typeface="ＭＳ Ｐゴシック" pitchFamily="34" charset="-128"/>
                <a:cs typeface="Arial" charset="0"/>
              </a:rPr>
              <a:t>Developers</a:t>
            </a:r>
            <a:r>
              <a:rPr lang="es-ES_tradnl" altLang="es-ES" sz="2200" dirty="0" smtClean="0">
                <a:latin typeface="Arial" charset="0"/>
                <a:ea typeface="ＭＳ Ｐゴシック" pitchFamily="34" charset="-128"/>
                <a:cs typeface="Arial" charset="0"/>
              </a:rPr>
              <a:t>' </a:t>
            </a:r>
            <a:r>
              <a:rPr lang="es-ES_tradnl" altLang="es-ES" sz="2200" dirty="0" err="1" smtClean="0">
                <a:latin typeface="Arial" charset="0"/>
                <a:ea typeface="ＭＳ Ｐゴシック" pitchFamily="34" charset="-128"/>
                <a:cs typeface="Arial" charset="0"/>
              </a:rPr>
              <a:t>corner</a:t>
            </a:r>
            <a:r>
              <a:rPr lang="es-ES_tradnl" altLang="es-ES" sz="2200" dirty="0" smtClean="0">
                <a:latin typeface="Arial" charset="0"/>
                <a:ea typeface="ＭＳ Ｐゴシック" pitchFamily="34" charset="-128"/>
                <a:cs typeface="Arial" charset="0"/>
              </a:rPr>
              <a:t>, Tools, </a:t>
            </a:r>
            <a:r>
              <a:rPr lang="es-ES_tradnl" altLang="es-ES" sz="2200" dirty="0" smtClean="0">
                <a:latin typeface="Arial" charset="0"/>
                <a:ea typeface="ＭＳ Ｐゴシック" pitchFamily="34" charset="-128"/>
                <a:cs typeface="Arial" charset="0"/>
                <a:hlinkClick r:id="rId5"/>
              </a:rPr>
              <a:t>http://www.w3.org/Mobile/Dev</a:t>
            </a:r>
            <a:r>
              <a:rPr lang="es-ES_tradnl" altLang="es-ES" sz="2200" dirty="0" smtClean="0">
                <a:latin typeface="Arial" charset="0"/>
                <a:ea typeface="ＭＳ Ｐゴシック" pitchFamily="34" charset="-128"/>
                <a:cs typeface="Arial" charset="0"/>
              </a:rPr>
              <a:t> </a:t>
            </a:r>
          </a:p>
          <a:p>
            <a:pPr>
              <a:spcBef>
                <a:spcPts val="800"/>
              </a:spcBef>
              <a:buClr>
                <a:srgbClr val="42557F"/>
              </a:buClr>
            </a:pPr>
            <a:r>
              <a:rPr lang="es-ES_tradnl" altLang="es-ES" sz="2200" dirty="0" smtClean="0">
                <a:latin typeface="Arial" charset="0"/>
                <a:ea typeface="ＭＳ Ｐゴシック" pitchFamily="34" charset="-128"/>
                <a:cs typeface="Arial" charset="0"/>
              </a:rPr>
              <a:t>(Fundación CTIC, 2010) Fundación CTIC, </a:t>
            </a:r>
            <a:r>
              <a:rPr lang="es-ES_tradnl" altLang="es-ES" sz="2200" dirty="0" err="1" smtClean="0">
                <a:latin typeface="Arial" charset="0"/>
                <a:ea typeface="ＭＳ Ｐゴシック" pitchFamily="34" charset="-128"/>
                <a:cs typeface="Arial" charset="0"/>
              </a:rPr>
              <a:t>Merkur</a:t>
            </a:r>
            <a:r>
              <a:rPr lang="es-ES_tradnl" altLang="es-ES" sz="2200" dirty="0" smtClean="0">
                <a:latin typeface="Arial" charset="0"/>
                <a:ea typeface="ＭＳ Ｐゴシック" pitchFamily="34" charset="-128"/>
                <a:cs typeface="Arial" charset="0"/>
              </a:rPr>
              <a:t>,  </a:t>
            </a:r>
            <a:r>
              <a:rPr lang="es-ES_tradnl" altLang="es-ES" sz="2200" dirty="0" smtClean="0">
                <a:latin typeface="Arial" charset="0"/>
                <a:ea typeface="ＭＳ Ｐゴシック" pitchFamily="34" charset="-128"/>
                <a:cs typeface="Arial" charset="0"/>
                <a:hlinkClick r:id="rId6"/>
              </a:rPr>
              <a:t>http://merkur.fundacionctic.org/index.php.es</a:t>
            </a:r>
            <a:r>
              <a:rPr lang="es-ES_tradnl" altLang="es-ES" sz="2200" dirty="0" smtClean="0">
                <a:latin typeface="Arial" charset="0"/>
                <a:ea typeface="ＭＳ Ｐゴシック" pitchFamily="34" charset="-128"/>
                <a:cs typeface="Arial" charset="0"/>
              </a:rPr>
              <a:t> </a:t>
            </a:r>
          </a:p>
          <a:p>
            <a:pPr>
              <a:spcBef>
                <a:spcPts val="800"/>
              </a:spcBef>
              <a:buClr>
                <a:srgbClr val="42557F"/>
              </a:buClr>
            </a:pPr>
            <a:r>
              <a:rPr lang="en-US" altLang="es-ES" sz="2200" dirty="0" smtClean="0">
                <a:latin typeface="Arial" charset="0"/>
                <a:ea typeface="ＭＳ Ｐゴシック" pitchFamily="34" charset="-128"/>
                <a:cs typeface="Arial" charset="0"/>
              </a:rPr>
              <a:t>Resources for Mobile Accessibility Guidelines: </a:t>
            </a:r>
            <a:r>
              <a:rPr lang="en-US" altLang="es-ES" sz="2200" dirty="0" smtClean="0">
                <a:latin typeface="Arial" charset="0"/>
                <a:ea typeface="ＭＳ Ｐゴシック" pitchFamily="34" charset="-128"/>
                <a:cs typeface="Arial" charset="0"/>
                <a:hlinkClick r:id="rId7"/>
              </a:rPr>
              <a:t>http://www.iheni.com/mobile-accessibility-guidelines/</a:t>
            </a:r>
            <a:r>
              <a:rPr lang="en-US" altLang="es-ES" sz="2200" dirty="0" smtClean="0">
                <a:latin typeface="Arial" charset="0"/>
                <a:ea typeface="ＭＳ Ｐゴシック" pitchFamily="34" charset="-128"/>
                <a:cs typeface="Arial" charset="0"/>
              </a:rPr>
              <a:t> </a:t>
            </a:r>
          </a:p>
          <a:p>
            <a:pPr>
              <a:spcBef>
                <a:spcPts val="800"/>
              </a:spcBef>
              <a:buClr>
                <a:srgbClr val="42557F"/>
              </a:buClr>
            </a:pPr>
            <a:r>
              <a:rPr lang="en-US" altLang="es-ES" sz="2200" dirty="0" smtClean="0">
                <a:latin typeface="Arial" charset="0"/>
                <a:ea typeface="ＭＳ Ｐゴシック" pitchFamily="34" charset="-128"/>
                <a:cs typeface="Arial" charset="0"/>
              </a:rPr>
              <a:t>Mobile accessibility tests: </a:t>
            </a:r>
            <a:r>
              <a:rPr lang="en-US" altLang="es-ES" sz="2200" dirty="0" smtClean="0">
                <a:latin typeface="Arial" charset="0"/>
                <a:ea typeface="ＭＳ Ｐゴシック" pitchFamily="34" charset="-128"/>
                <a:cs typeface="Arial" charset="0"/>
                <a:hlinkClick r:id="rId8"/>
              </a:rPr>
              <a:t>http://www.iheni.com/mobile-accessibility-tests/</a:t>
            </a:r>
            <a:r>
              <a:rPr lang="en-US" altLang="es-ES" sz="2200" dirty="0" smtClean="0">
                <a:latin typeface="Arial" charset="0"/>
                <a:ea typeface="ＭＳ Ｐゴシック" pitchFamily="34" charset="-128"/>
                <a:cs typeface="Arial" charset="0"/>
              </a:rPr>
              <a:t> </a:t>
            </a:r>
          </a:p>
        </p:txBody>
      </p:sp>
      <p:sp>
        <p:nvSpPr>
          <p:cNvPr id="32772"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dirty="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dirty="0" smtClean="0">
                <a:solidFill>
                  <a:srgbClr val="595959"/>
                </a:solidFill>
              </a:rPr>
              <a:t>Lourdes Moreno y Paloma Martínez, Grupo </a:t>
            </a:r>
            <a:r>
              <a:rPr lang="es-ES" altLang="es-ES" sz="1100" dirty="0" err="1" smtClean="0">
                <a:solidFill>
                  <a:srgbClr val="595959"/>
                </a:solidFill>
              </a:rPr>
              <a:t>Labda</a:t>
            </a:r>
            <a:endParaRPr lang="es-ES" altLang="es-ES" sz="1100" dirty="0" smtClean="0">
              <a:solidFill>
                <a:srgbClr val="59595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457200" y="334963"/>
            <a:ext cx="7427913" cy="646112"/>
          </a:xfrm>
        </p:spPr>
        <p:txBody>
          <a:bodyPr/>
          <a:lstStyle/>
          <a:p>
            <a:r>
              <a:rPr altLang="es-ES" sz="3600" dirty="0" smtClean="0">
                <a:latin typeface="Arial" charset="0"/>
                <a:ea typeface="ＭＳ Ｐゴシック" pitchFamily="34" charset="-128"/>
                <a:cs typeface="Arial" charset="0"/>
              </a:rPr>
              <a:t>Referencias (III)</a:t>
            </a:r>
          </a:p>
        </p:txBody>
      </p:sp>
      <p:sp>
        <p:nvSpPr>
          <p:cNvPr id="32771" name="Marcador de contenido 2"/>
          <p:cNvSpPr>
            <a:spLocks noGrp="1"/>
          </p:cNvSpPr>
          <p:nvPr>
            <p:ph idx="1"/>
          </p:nvPr>
        </p:nvSpPr>
        <p:spPr>
          <a:xfrm>
            <a:off x="457200" y="1357313"/>
            <a:ext cx="8435975" cy="4929187"/>
          </a:xfrm>
        </p:spPr>
        <p:txBody>
          <a:bodyPr/>
          <a:lstStyle/>
          <a:p>
            <a:pPr>
              <a:spcBef>
                <a:spcPts val="800"/>
              </a:spcBef>
              <a:buClr>
                <a:srgbClr val="42557F"/>
              </a:buClr>
            </a:pPr>
            <a:r>
              <a:rPr lang="en-US" sz="2000" dirty="0" smtClean="0">
                <a:latin typeface="Arial" charset="0"/>
                <a:ea typeface="ＭＳ Ｐゴシック" pitchFamily="34" charset="-128"/>
                <a:cs typeface="Arial" charset="0"/>
              </a:rPr>
              <a:t>Mobile </a:t>
            </a:r>
            <a:r>
              <a:rPr lang="en-US" sz="2000" dirty="0">
                <a:latin typeface="Arial" charset="0"/>
                <a:ea typeface="ＭＳ Ｐゴシック" pitchFamily="34" charset="-128"/>
                <a:cs typeface="Arial" charset="0"/>
              </a:rPr>
              <a:t>Accessibility Standards and Guidelines v1.0: </a:t>
            </a:r>
            <a:r>
              <a:rPr lang="en-US" sz="2000" dirty="0">
                <a:latin typeface="Arial" charset="0"/>
                <a:ea typeface="ＭＳ Ｐゴシック" pitchFamily="34" charset="-128"/>
                <a:cs typeface="Arial" charset="0"/>
                <a:hlinkClick r:id="rId3"/>
              </a:rPr>
              <a:t>http://www.bbc.co.uk/guidelines/futuremedia/accessibility/mobile_access.shtml</a:t>
            </a:r>
            <a:r>
              <a:rPr lang="en-US" sz="2000" dirty="0">
                <a:latin typeface="Arial" charset="0"/>
                <a:ea typeface="ＭＳ Ｐゴシック" pitchFamily="34" charset="-128"/>
                <a:cs typeface="Arial" charset="0"/>
              </a:rPr>
              <a:t> </a:t>
            </a:r>
            <a:endParaRPr lang="en-US" sz="2000" dirty="0" smtClean="0">
              <a:latin typeface="Arial" charset="0"/>
              <a:ea typeface="ＭＳ Ｐゴシック" pitchFamily="34" charset="-128"/>
              <a:cs typeface="Arial" charset="0"/>
            </a:endParaRPr>
          </a:p>
          <a:p>
            <a:pPr>
              <a:spcBef>
                <a:spcPts val="800"/>
              </a:spcBef>
              <a:buClr>
                <a:srgbClr val="42557F"/>
              </a:buClr>
            </a:pPr>
            <a:r>
              <a:rPr lang="en-US" sz="2000" dirty="0" smtClean="0">
                <a:latin typeface="Arial" charset="0"/>
                <a:ea typeface="ＭＳ Ｐゴシック" pitchFamily="34" charset="-128"/>
                <a:cs typeface="Arial" charset="0"/>
              </a:rPr>
              <a:t>Mobile Accessibility Standards: </a:t>
            </a:r>
            <a:r>
              <a:rPr lang="en-US" sz="2000" dirty="0" smtClean="0">
                <a:latin typeface="Arial" charset="0"/>
                <a:ea typeface="ＭＳ Ｐゴシック" pitchFamily="34" charset="-128"/>
                <a:cs typeface="Arial" charset="0"/>
                <a:hlinkClick r:id="rId4"/>
              </a:rPr>
              <a:t>http</a:t>
            </a:r>
            <a:r>
              <a:rPr lang="en-US" sz="2000" dirty="0">
                <a:latin typeface="Arial" charset="0"/>
                <a:ea typeface="ＭＳ Ｐゴシック" pitchFamily="34" charset="-128"/>
                <a:cs typeface="Arial" charset="0"/>
                <a:hlinkClick r:id="rId4"/>
              </a:rPr>
              <a:t>://</a:t>
            </a:r>
            <a:r>
              <a:rPr lang="en-US" sz="2000" dirty="0" smtClean="0">
                <a:latin typeface="Arial" charset="0"/>
                <a:ea typeface="ＭＳ Ｐゴシック" pitchFamily="34" charset="-128"/>
                <a:cs typeface="Arial" charset="0"/>
                <a:hlinkClick r:id="rId4"/>
              </a:rPr>
              <a:t>www.bbc.co.uk/guidelines/futuremedia/accessibility/mobile</a:t>
            </a:r>
            <a:r>
              <a:rPr lang="en-US" sz="2000" dirty="0" smtClean="0">
                <a:latin typeface="Arial" charset="0"/>
                <a:ea typeface="ＭＳ Ｐゴシック" pitchFamily="34" charset="-128"/>
                <a:cs typeface="Arial" charset="0"/>
              </a:rPr>
              <a:t> </a:t>
            </a:r>
          </a:p>
          <a:p>
            <a:pPr>
              <a:spcBef>
                <a:spcPts val="800"/>
              </a:spcBef>
              <a:buClr>
                <a:srgbClr val="42557F"/>
              </a:buClr>
            </a:pPr>
            <a:r>
              <a:rPr lang="en-US" sz="2000" dirty="0" err="1" smtClean="0">
                <a:latin typeface="Arial" charset="0"/>
                <a:ea typeface="ＭＳ Ｐゴシック" pitchFamily="34" charset="-128"/>
                <a:cs typeface="Arial" charset="0"/>
              </a:rPr>
              <a:t>Amóvil</a:t>
            </a:r>
            <a:r>
              <a:rPr lang="en-US" sz="2000" dirty="0" smtClean="0">
                <a:latin typeface="Arial" charset="0"/>
                <a:ea typeface="ＭＳ Ｐゴシック" pitchFamily="34" charset="-128"/>
                <a:cs typeface="Arial" charset="0"/>
              </a:rPr>
              <a:t>: </a:t>
            </a:r>
            <a:r>
              <a:rPr lang="es-ES" sz="2000" dirty="0" smtClean="0">
                <a:latin typeface="Arial" charset="0"/>
                <a:ea typeface="ＭＳ Ｐゴシック" pitchFamily="34" charset="-128"/>
                <a:cs typeface="Arial" charset="0"/>
              </a:rPr>
              <a:t>identificar </a:t>
            </a:r>
            <a:r>
              <a:rPr lang="es-ES" sz="2000" dirty="0">
                <a:latin typeface="Arial" charset="0"/>
                <a:ea typeface="ＭＳ Ｐゴシック" pitchFamily="34" charset="-128"/>
                <a:cs typeface="Arial" charset="0"/>
              </a:rPr>
              <a:t>dispositivos móviles accesibles, que se ajusten a </a:t>
            </a:r>
            <a:r>
              <a:rPr lang="es-ES" sz="2000" dirty="0" smtClean="0">
                <a:latin typeface="Arial" charset="0"/>
                <a:ea typeface="ＭＳ Ｐゴシック" pitchFamily="34" charset="-128"/>
                <a:cs typeface="Arial" charset="0"/>
              </a:rPr>
              <a:t>las diferentes necesidades </a:t>
            </a:r>
            <a:r>
              <a:rPr lang="es-ES" sz="2000" dirty="0">
                <a:latin typeface="Arial" charset="0"/>
                <a:ea typeface="ＭＳ Ｐゴシック" pitchFamily="34" charset="-128"/>
                <a:cs typeface="Arial" charset="0"/>
              </a:rPr>
              <a:t>y preferencias: </a:t>
            </a:r>
            <a:r>
              <a:rPr lang="es-ES" sz="2000" dirty="0">
                <a:latin typeface="Arial" charset="0"/>
                <a:ea typeface="ＭＳ Ｐゴシック" pitchFamily="34" charset="-128"/>
                <a:cs typeface="Arial" charset="0"/>
                <a:hlinkClick r:id="rId5"/>
              </a:rPr>
              <a:t>http://</a:t>
            </a:r>
            <a:r>
              <a:rPr lang="es-ES" sz="2000" dirty="0" smtClean="0">
                <a:latin typeface="Arial" charset="0"/>
                <a:ea typeface="ＭＳ Ｐゴシック" pitchFamily="34" charset="-128"/>
                <a:cs typeface="Arial" charset="0"/>
                <a:hlinkClick r:id="rId5"/>
              </a:rPr>
              <a:t>www.amovil.es/es/que-es-amovil</a:t>
            </a:r>
            <a:r>
              <a:rPr lang="es-ES" sz="2000" dirty="0" smtClean="0">
                <a:latin typeface="Arial" charset="0"/>
                <a:ea typeface="ＭＳ Ｐゴシック" pitchFamily="34" charset="-128"/>
                <a:cs typeface="Arial" charset="0"/>
              </a:rPr>
              <a:t> </a:t>
            </a:r>
          </a:p>
          <a:p>
            <a:pPr>
              <a:spcBef>
                <a:spcPts val="800"/>
              </a:spcBef>
              <a:buClr>
                <a:srgbClr val="42557F"/>
              </a:buClr>
            </a:pPr>
            <a:r>
              <a:rPr lang="es-ES" sz="2000" dirty="0">
                <a:latin typeface="Arial" charset="0"/>
                <a:ea typeface="ＭＳ Ｐゴシック" pitchFamily="34" charset="-128"/>
                <a:cs typeface="Arial" charset="0"/>
              </a:rPr>
              <a:t>Mobile </a:t>
            </a:r>
            <a:r>
              <a:rPr lang="es-ES" sz="2000" dirty="0" err="1">
                <a:latin typeface="Arial" charset="0"/>
                <a:ea typeface="ＭＳ Ｐゴシック" pitchFamily="34" charset="-128"/>
                <a:cs typeface="Arial" charset="0"/>
              </a:rPr>
              <a:t>Navigation</a:t>
            </a:r>
            <a:r>
              <a:rPr lang="es-ES" sz="2000" dirty="0">
                <a:latin typeface="Arial" charset="0"/>
                <a:ea typeface="ＭＳ Ｐゴシック" pitchFamily="34" charset="-128"/>
                <a:cs typeface="Arial" charset="0"/>
              </a:rPr>
              <a:t> </a:t>
            </a:r>
            <a:r>
              <a:rPr lang="es-ES" sz="2000" dirty="0" err="1" smtClean="0">
                <a:latin typeface="Arial" charset="0"/>
                <a:ea typeface="ＭＳ Ｐゴシック" pitchFamily="34" charset="-128"/>
                <a:cs typeface="Arial" charset="0"/>
              </a:rPr>
              <a:t>Guidelines</a:t>
            </a:r>
            <a:r>
              <a:rPr lang="es-ES" sz="2000" dirty="0">
                <a:latin typeface="Arial" charset="0"/>
                <a:ea typeface="ＭＳ Ｐゴシック" pitchFamily="34" charset="-128"/>
                <a:cs typeface="Arial" charset="0"/>
              </a:rPr>
              <a:t>: </a:t>
            </a:r>
            <a:r>
              <a:rPr lang="es-ES" sz="2000" dirty="0">
                <a:latin typeface="Arial" charset="0"/>
                <a:ea typeface="ＭＳ Ｐゴシック" pitchFamily="34" charset="-128"/>
                <a:cs typeface="Arial" charset="0"/>
                <a:hlinkClick r:id="rId6"/>
              </a:rPr>
              <a:t>http://</a:t>
            </a:r>
            <a:r>
              <a:rPr lang="es-ES" sz="2000" dirty="0" smtClean="0">
                <a:latin typeface="Arial" charset="0"/>
                <a:ea typeface="ＭＳ Ｐゴシック" pitchFamily="34" charset="-128"/>
                <a:cs typeface="Arial" charset="0"/>
                <a:hlinkClick r:id="rId6"/>
              </a:rPr>
              <a:t>www.funkanu.com/PageFiles/19930/Mobile-Navigation-Guidelines-Funka-2014.pdf</a:t>
            </a:r>
            <a:r>
              <a:rPr lang="es-ES" sz="2000" dirty="0" smtClean="0">
                <a:latin typeface="Arial" charset="0"/>
                <a:ea typeface="ＭＳ Ｐゴシック" pitchFamily="34" charset="-128"/>
                <a:cs typeface="Arial" charset="0"/>
              </a:rPr>
              <a:t> </a:t>
            </a:r>
          </a:p>
          <a:p>
            <a:pPr>
              <a:spcBef>
                <a:spcPts val="800"/>
              </a:spcBef>
              <a:buClr>
                <a:srgbClr val="42557F"/>
              </a:buClr>
            </a:pPr>
            <a:r>
              <a:rPr lang="en-US" sz="2000" dirty="0">
                <a:latin typeface="Arial" charset="0"/>
                <a:ea typeface="ＭＳ Ｐゴシック" pitchFamily="34" charset="-128"/>
                <a:cs typeface="Arial" charset="0"/>
              </a:rPr>
              <a:t>Guidelines for the development of </a:t>
            </a:r>
            <a:r>
              <a:rPr lang="en-US" sz="2000" dirty="0" smtClean="0">
                <a:latin typeface="Arial" charset="0"/>
                <a:ea typeface="ＭＳ Ｐゴシック" pitchFamily="34" charset="-128"/>
                <a:cs typeface="Arial" charset="0"/>
              </a:rPr>
              <a:t>accessible </a:t>
            </a:r>
            <a:r>
              <a:rPr lang="en-US" sz="2000" dirty="0">
                <a:latin typeface="Arial" charset="0"/>
                <a:ea typeface="ＭＳ Ｐゴシック" pitchFamily="34" charset="-128"/>
                <a:cs typeface="Arial" charset="0"/>
              </a:rPr>
              <a:t>mobile interfaces: </a:t>
            </a:r>
            <a:r>
              <a:rPr lang="en-US" sz="2000" dirty="0">
                <a:latin typeface="Arial" charset="0"/>
                <a:ea typeface="ＭＳ Ｐゴシック" pitchFamily="34" charset="-128"/>
                <a:cs typeface="Arial" charset="0"/>
                <a:hlinkClick r:id="rId7"/>
              </a:rPr>
              <a:t>http://</a:t>
            </a:r>
            <a:r>
              <a:rPr lang="en-US" sz="2000" dirty="0" smtClean="0">
                <a:latin typeface="Arial" charset="0"/>
                <a:ea typeface="ＭＳ Ｐゴシック" pitchFamily="34" charset="-128"/>
                <a:cs typeface="Arial" charset="0"/>
                <a:hlinkClick r:id="rId7"/>
              </a:rPr>
              <a:t>www.funkanu.com/PageFiles/19930/Guidelines_for_the_development_of_accessible_mobile_interfaces.pdf</a:t>
            </a:r>
            <a:r>
              <a:rPr lang="en-US" sz="2000" dirty="0" smtClean="0">
                <a:latin typeface="Arial" charset="0"/>
                <a:ea typeface="ＭＳ Ｐゴシック" pitchFamily="34" charset="-128"/>
                <a:cs typeface="Arial" charset="0"/>
              </a:rPr>
              <a:t> </a:t>
            </a:r>
            <a:endParaRPr lang="es-ES" sz="2000" dirty="0">
              <a:latin typeface="Arial" charset="0"/>
              <a:ea typeface="ＭＳ Ｐゴシック" pitchFamily="34" charset="-128"/>
              <a:cs typeface="Arial" charset="0"/>
            </a:endParaRPr>
          </a:p>
          <a:p>
            <a:pPr>
              <a:spcBef>
                <a:spcPts val="800"/>
              </a:spcBef>
              <a:buClr>
                <a:srgbClr val="42557F"/>
              </a:buClr>
            </a:pPr>
            <a:endParaRPr lang="es-ES" sz="1900" dirty="0" smtClean="0">
              <a:latin typeface="Arial" charset="0"/>
              <a:ea typeface="ＭＳ Ｐゴシック" pitchFamily="34" charset="-128"/>
              <a:cs typeface="Arial" charset="0"/>
            </a:endParaRPr>
          </a:p>
          <a:p>
            <a:pPr>
              <a:spcBef>
                <a:spcPts val="800"/>
              </a:spcBef>
              <a:buClr>
                <a:srgbClr val="42557F"/>
              </a:buClr>
            </a:pPr>
            <a:endParaRPr lang="en-US" sz="1900" dirty="0">
              <a:latin typeface="Arial" charset="0"/>
              <a:ea typeface="ＭＳ Ｐゴシック" pitchFamily="34" charset="-128"/>
              <a:cs typeface="Arial" charset="0"/>
            </a:endParaRPr>
          </a:p>
        </p:txBody>
      </p:sp>
      <p:sp>
        <p:nvSpPr>
          <p:cNvPr id="32772"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dirty="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dirty="0" smtClean="0">
                <a:solidFill>
                  <a:srgbClr val="595959"/>
                </a:solidFill>
              </a:rPr>
              <a:t>Lourdes Moreno y Paloma Martínez, Grupo </a:t>
            </a:r>
            <a:r>
              <a:rPr lang="es-ES" altLang="es-ES" sz="1100" dirty="0" err="1" smtClean="0">
                <a:solidFill>
                  <a:srgbClr val="595959"/>
                </a:solidFill>
              </a:rPr>
              <a:t>Labda</a:t>
            </a:r>
            <a:endParaRPr lang="es-ES" altLang="es-ES" sz="1100" dirty="0" smtClean="0">
              <a:solidFill>
                <a:srgbClr val="595959"/>
              </a:solidFill>
            </a:endParaRPr>
          </a:p>
        </p:txBody>
      </p:sp>
    </p:spTree>
    <p:extLst>
      <p:ext uri="{BB962C8B-B14F-4D97-AF65-F5344CB8AC3E}">
        <p14:creationId xmlns:p14="http://schemas.microsoft.com/office/powerpoint/2010/main" val="1609647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5 Título"/>
          <p:cNvSpPr>
            <a:spLocks noGrp="1"/>
          </p:cNvSpPr>
          <p:nvPr>
            <p:ph type="title"/>
          </p:nvPr>
        </p:nvSpPr>
        <p:spPr>
          <a:xfrm>
            <a:off x="457200" y="365016"/>
            <a:ext cx="7427913" cy="646331"/>
          </a:xfrm>
        </p:spPr>
        <p:txBody>
          <a:bodyPr/>
          <a:lstStyle/>
          <a:p>
            <a:r>
              <a:rPr altLang="es-ES" sz="3600" dirty="0" smtClean="0">
                <a:latin typeface="Arial" charset="0"/>
                <a:ea typeface="ＭＳ Ｐゴシック" pitchFamily="34" charset="-128"/>
                <a:cs typeface="Arial" charset="0"/>
              </a:rPr>
              <a:t>Índice</a:t>
            </a:r>
          </a:p>
        </p:txBody>
      </p:sp>
      <p:sp>
        <p:nvSpPr>
          <p:cNvPr id="8194" name="Marcador de contenido 2"/>
          <p:cNvSpPr>
            <a:spLocks noGrp="1"/>
          </p:cNvSpPr>
          <p:nvPr>
            <p:ph idx="1"/>
          </p:nvPr>
        </p:nvSpPr>
        <p:spPr>
          <a:xfrm>
            <a:off x="457200" y="1357313"/>
            <a:ext cx="8229600" cy="4929187"/>
          </a:xfrm>
        </p:spPr>
        <p:txBody>
          <a:bodyPr/>
          <a:lstStyle/>
          <a:p>
            <a:pPr marL="342900" lvl="1" indent="-342900">
              <a:spcBef>
                <a:spcPct val="20000"/>
              </a:spcBef>
              <a:spcAft>
                <a:spcPts val="1000"/>
              </a:spcAft>
              <a:buClr>
                <a:srgbClr val="42557F"/>
              </a:buClr>
              <a:buSzPct val="110000"/>
              <a:defRPr/>
            </a:pPr>
            <a:r>
              <a:rPr lang="es-ES" altLang="es-ES" sz="3400" dirty="0" smtClean="0">
                <a:latin typeface="Arial" charset="0"/>
                <a:ea typeface="ＭＳ Ｐゴシック" pitchFamily="34" charset="-128"/>
                <a:cs typeface="Arial" charset="0"/>
              </a:rPr>
              <a:t>Accesibilidad </a:t>
            </a:r>
            <a:r>
              <a:rPr lang="es-ES" altLang="es-ES" sz="3400" dirty="0">
                <a:latin typeface="Arial" charset="0"/>
                <a:ea typeface="ＭＳ Ｐゴシック" pitchFamily="34" charset="-128"/>
                <a:cs typeface="Arial" charset="0"/>
              </a:rPr>
              <a:t>a la Web móvil</a:t>
            </a:r>
          </a:p>
          <a:p>
            <a:pPr marL="342900" lvl="1" indent="-342900">
              <a:spcBef>
                <a:spcPct val="20000"/>
              </a:spcBef>
              <a:spcAft>
                <a:spcPts val="1000"/>
              </a:spcAft>
              <a:buClr>
                <a:srgbClr val="42557F"/>
              </a:buClr>
              <a:buSzPct val="110000"/>
              <a:defRPr/>
            </a:pPr>
            <a:r>
              <a:rPr lang="es-ES" altLang="es-ES" sz="3400" dirty="0">
                <a:latin typeface="Arial" charset="0"/>
                <a:ea typeface="ＭＳ Ｐゴシック" pitchFamily="34" charset="-128"/>
                <a:cs typeface="Arial" charset="0"/>
              </a:rPr>
              <a:t>Movilidad desde la Web accesible</a:t>
            </a:r>
          </a:p>
        </p:txBody>
      </p:sp>
      <p:pic>
        <p:nvPicPr>
          <p:cNvPr id="9220" name="Imagen 1" descr="Fotografía con varios dispositivo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2650" y="3233738"/>
            <a:ext cx="43370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Imagen 2" descr="Logo de mobileok"/>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7138" y="3770313"/>
            <a:ext cx="1951037"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3 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extLst>
      <p:ext uri="{BB962C8B-B14F-4D97-AF65-F5344CB8AC3E}">
        <p14:creationId xmlns:p14="http://schemas.microsoft.com/office/powerpoint/2010/main" val="985390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ctrTitle"/>
          </p:nvPr>
        </p:nvSpPr>
        <p:spPr>
          <a:xfrm>
            <a:off x="693738" y="1414463"/>
            <a:ext cx="7910512" cy="1754187"/>
          </a:xfrm>
        </p:spPr>
        <p:txBody>
          <a:bodyPr/>
          <a:lstStyle/>
          <a:p>
            <a:pPr algn="ctr"/>
            <a:r>
              <a:rPr altLang="es-ES" sz="2100" smtClean="0">
                <a:solidFill>
                  <a:schemeClr val="tx1"/>
                </a:solidFill>
                <a:latin typeface="Arial" charset="0"/>
                <a:ea typeface="ＭＳ Ｐゴシック" pitchFamily="34" charset="-128"/>
                <a:cs typeface="Arial" charset="0"/>
              </a:rPr>
              <a:t/>
            </a:r>
            <a:br>
              <a:rPr altLang="es-ES" sz="2100" smtClean="0">
                <a:solidFill>
                  <a:schemeClr val="tx1"/>
                </a:solidFill>
                <a:latin typeface="Arial" charset="0"/>
                <a:ea typeface="ＭＳ Ｐゴシック" pitchFamily="34" charset="-128"/>
                <a:cs typeface="Arial" charset="0"/>
              </a:rPr>
            </a:br>
            <a:r>
              <a:rPr lang="es-ES_tradnl" altLang="es-ES" sz="2300" smtClean="0">
                <a:solidFill>
                  <a:schemeClr val="tx1"/>
                </a:solidFill>
                <a:latin typeface="Arial" charset="0"/>
                <a:ea typeface="ＭＳ Ｐゴシック" pitchFamily="34" charset="-128"/>
                <a:cs typeface="Arial" charset="0"/>
              </a:rPr>
              <a:t/>
            </a:r>
            <a:br>
              <a:rPr lang="es-ES_tradnl" altLang="es-ES" sz="2300" smtClean="0">
                <a:solidFill>
                  <a:schemeClr val="tx1"/>
                </a:solidFill>
                <a:latin typeface="Arial" charset="0"/>
                <a:ea typeface="ＭＳ Ｐゴシック" pitchFamily="34" charset="-128"/>
                <a:cs typeface="Arial" charset="0"/>
              </a:rPr>
            </a:br>
            <a:r>
              <a:rPr lang="es-ES_tradnl" altLang="es-ES" sz="2300" smtClean="0">
                <a:solidFill>
                  <a:schemeClr val="tx1"/>
                </a:solidFill>
                <a:latin typeface="Arial" charset="0"/>
                <a:ea typeface="ＭＳ Ｐゴシック" pitchFamily="34" charset="-128"/>
                <a:cs typeface="Arial" charset="0"/>
              </a:rPr>
              <a:t> </a:t>
            </a:r>
            <a:r>
              <a:rPr lang="es-ES_tradnl" altLang="es-ES" smtClean="0">
                <a:solidFill>
                  <a:schemeClr val="tx1"/>
                </a:solidFill>
                <a:latin typeface="Arial" charset="0"/>
                <a:ea typeface="ＭＳ Ｐゴシック" pitchFamily="34" charset="-128"/>
                <a:cs typeface="Arial" charset="0"/>
              </a:rPr>
              <a:t>Tema 6: Accesibilidad a la web móvil. Movilidad desde la web accesible</a:t>
            </a:r>
            <a:endParaRPr altLang="es-ES" smtClean="0">
              <a:solidFill>
                <a:schemeClr val="tx1"/>
              </a:solidFill>
              <a:latin typeface="Arial" charset="0"/>
              <a:ea typeface="ＭＳ Ｐゴシック" pitchFamily="34" charset="-128"/>
              <a:cs typeface="Arial" charset="0"/>
            </a:endParaRPr>
          </a:p>
        </p:txBody>
      </p:sp>
      <p:sp>
        <p:nvSpPr>
          <p:cNvPr id="33795" name="2 Subtítulo"/>
          <p:cNvSpPr>
            <a:spLocks noGrp="1"/>
          </p:cNvSpPr>
          <p:nvPr>
            <p:ph type="subTitle" idx="1"/>
          </p:nvPr>
        </p:nvSpPr>
        <p:spPr>
          <a:xfrm>
            <a:off x="395288" y="3357563"/>
            <a:ext cx="8208962" cy="1584325"/>
          </a:xfrm>
        </p:spPr>
        <p:txBody>
          <a:bodyPr/>
          <a:lstStyle/>
          <a:p>
            <a:pPr eaLnBrk="1" hangingPunct="1">
              <a:lnSpc>
                <a:spcPct val="80000"/>
              </a:lnSpc>
            </a:pPr>
            <a:endParaRPr lang="es-ES" altLang="es-ES" sz="1300" smtClean="0">
              <a:solidFill>
                <a:srgbClr val="EFF1F7"/>
              </a:solidFill>
              <a:latin typeface="Arial" charset="0"/>
              <a:ea typeface="ＭＳ Ｐゴシック" pitchFamily="34" charset="-128"/>
              <a:cs typeface="Arial" charset="0"/>
            </a:endParaRP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Lourdes Moreno, Paloma Martínez</a:t>
            </a: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Universidad Carlos III de Madrid</a:t>
            </a:r>
          </a:p>
          <a:p>
            <a:pPr eaLnBrk="1" hangingPunct="1">
              <a:lnSpc>
                <a:spcPct val="80000"/>
              </a:lnSpc>
            </a:pPr>
            <a:r>
              <a:rPr lang="es-ES" altLang="es-ES" sz="2600" smtClean="0">
                <a:solidFill>
                  <a:schemeClr val="tx1"/>
                </a:solidFill>
                <a:latin typeface="Arial" charset="0"/>
                <a:ea typeface="ＭＳ Ｐゴシック" pitchFamily="34" charset="-128"/>
                <a:cs typeface="Arial" charset="0"/>
              </a:rPr>
              <a:t>{lmoreno,pmf}@inf.uc3m.es </a:t>
            </a:r>
          </a:p>
        </p:txBody>
      </p:sp>
      <p:sp>
        <p:nvSpPr>
          <p:cNvPr id="33796" name="3 Subtítulo"/>
          <p:cNvSpPr txBox="1">
            <a:spLocks/>
          </p:cNvSpPr>
          <p:nvPr/>
        </p:nvSpPr>
        <p:spPr bwMode="auto">
          <a:xfrm>
            <a:off x="323850" y="5329238"/>
            <a:ext cx="864076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800"/>
              <a:t>Asignatura Humanidades:</a:t>
            </a:r>
            <a:endParaRPr lang="es-ES_tradnl" altLang="ja-JP" sz="1800"/>
          </a:p>
          <a:p>
            <a:pPr eaLnBrk="1" hangingPunct="1">
              <a:spcBef>
                <a:spcPct val="0"/>
              </a:spcBef>
              <a:buClrTx/>
              <a:buSzTx/>
              <a:buFontTx/>
              <a:buNone/>
            </a:pPr>
            <a:r>
              <a:rPr lang="ja-JP" altLang="es-ES" sz="1800"/>
              <a:t>“</a:t>
            </a:r>
            <a:r>
              <a:rPr lang="es-ES" altLang="ja-JP" sz="1800"/>
              <a:t>Evitando la barreras de accesibilidad en la Sociedad de la Información</a:t>
            </a:r>
            <a:r>
              <a:rPr lang="ja-JP" altLang="es-ES" sz="1800"/>
              <a:t>”</a:t>
            </a:r>
            <a:endParaRPr lang="es-ES_tradnl" altLang="ja-JP" sz="1800"/>
          </a:p>
          <a:p>
            <a:pPr eaLnBrk="1" hangingPunct="1">
              <a:spcBef>
                <a:spcPct val="0"/>
              </a:spcBef>
              <a:buClrTx/>
              <a:buSzTx/>
              <a:buFontTx/>
              <a:buNone/>
            </a:pPr>
            <a:endParaRPr lang="es-ES_tradnl" altLang="ja-JP" sz="1800"/>
          </a:p>
          <a:p>
            <a:pPr algn="ctr" eaLnBrk="1" hangingPunct="1">
              <a:spcBef>
                <a:spcPct val="0"/>
              </a:spcBef>
              <a:buClrTx/>
              <a:buSzTx/>
              <a:buFontTx/>
              <a:buNone/>
            </a:pPr>
            <a:r>
              <a:rPr lang="es-ES_tradnl" altLang="es-ES" sz="1800"/>
              <a:t>OpenCourseWare de la Universidad Carlos III de Madrid </a:t>
            </a:r>
          </a:p>
          <a:p>
            <a:pPr eaLnBrk="1" hangingPunct="1">
              <a:spcBef>
                <a:spcPct val="0"/>
              </a:spcBef>
              <a:buClrTx/>
              <a:buSzTx/>
              <a:buFontTx/>
              <a:buNone/>
            </a:pPr>
            <a:endParaRPr lang="es-ES" altLang="es-E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395288"/>
            <a:ext cx="7427913" cy="585787"/>
          </a:xfrm>
        </p:spPr>
        <p:txBody>
          <a:bodyPr/>
          <a:lstStyle/>
          <a:p>
            <a:pPr marL="24161750" indent="-24161750" eaLnBrk="1" hangingPunct="1"/>
            <a:r>
              <a:rPr lang="es-ES_tradnl" altLang="es-ES" smtClean="0">
                <a:latin typeface="Arial" charset="0"/>
                <a:ea typeface="ＭＳ Ｐゴシック" pitchFamily="34" charset="-128"/>
                <a:cs typeface="Arial" charset="0"/>
              </a:rPr>
              <a:t>Accesibilidad a la Web móvil (I)</a:t>
            </a:r>
          </a:p>
        </p:txBody>
      </p:sp>
      <p:sp>
        <p:nvSpPr>
          <p:cNvPr id="10243" name="Marcador de contenido 2"/>
          <p:cNvSpPr>
            <a:spLocks noGrp="1"/>
          </p:cNvSpPr>
          <p:nvPr>
            <p:ph idx="1"/>
          </p:nvPr>
        </p:nvSpPr>
        <p:spPr>
          <a:xfrm>
            <a:off x="457200" y="1357313"/>
            <a:ext cx="8229600" cy="4929187"/>
          </a:xfrm>
        </p:spPr>
        <p:txBody>
          <a:bodyPr/>
          <a:lstStyle/>
          <a:p>
            <a:pPr>
              <a:buClr>
                <a:srgbClr val="42557F"/>
              </a:buClr>
            </a:pPr>
            <a:r>
              <a:rPr lang="es-ES_tradnl" altLang="es-ES" sz="2100" smtClean="0">
                <a:latin typeface="Arial" charset="0"/>
                <a:ea typeface="ＭＳ Ｐゴシック" pitchFamily="34" charset="-128"/>
                <a:cs typeface="Arial" charset="0"/>
              </a:rPr>
              <a:t>W3C lanzó a mediados del 2005 la Iniciativa Web Móvil.</a:t>
            </a:r>
          </a:p>
          <a:p>
            <a:pPr>
              <a:buClr>
                <a:srgbClr val="42557F"/>
              </a:buClr>
            </a:pPr>
            <a:r>
              <a:rPr lang="es-ES_tradnl" altLang="es-ES" sz="2100" smtClean="0">
                <a:latin typeface="Arial" charset="0"/>
                <a:ea typeface="ＭＳ Ｐゴシック" pitchFamily="34" charset="-128"/>
                <a:cs typeface="Arial" charset="0"/>
              </a:rPr>
              <a:t>La Iniciativa Web Móvil busca resolver los problemas de interoperabilidad y usabilidad que dificultan el acceso a la Web desde dispositivos móviles, haciendo posible uno de los objetivos principales del W3C que consiste en alcanzar una Web única.</a:t>
            </a:r>
          </a:p>
          <a:p>
            <a:pPr>
              <a:buClr>
                <a:srgbClr val="42557F"/>
              </a:buClr>
            </a:pPr>
            <a:r>
              <a:rPr lang="es-ES_tradnl" altLang="es-ES" sz="2100" smtClean="0">
                <a:latin typeface="Arial" charset="0"/>
                <a:ea typeface="ＭＳ Ｐゴシック" pitchFamily="34" charset="-128"/>
                <a:cs typeface="Arial" charset="0"/>
              </a:rPr>
              <a:t>El principal objetivo de las iniciativas puestas en marcha en torno a la Web móvil es la búsqueda de una Web no fragmentada, como consecuencia de la multitud de nuevos dispositivos móviles, navegadores, operadores, proveedores de contenido, etc.</a:t>
            </a:r>
          </a:p>
          <a:p>
            <a:pPr>
              <a:buClr>
                <a:srgbClr val="42557F"/>
              </a:buClr>
            </a:pPr>
            <a:r>
              <a:rPr lang="es-ES_tradnl" altLang="es-ES" sz="2100" smtClean="0">
                <a:latin typeface="Arial" charset="0"/>
                <a:ea typeface="ＭＳ Ｐゴシック" pitchFamily="34" charset="-128"/>
                <a:cs typeface="Arial" charset="0"/>
              </a:rPr>
              <a:t>Información: </a:t>
            </a:r>
            <a:r>
              <a:rPr lang="es-ES_tradnl" altLang="es-ES" sz="2000" smtClean="0">
                <a:latin typeface="Arial" charset="0"/>
                <a:ea typeface="ＭＳ Ｐゴシック" pitchFamily="34" charset="-128"/>
                <a:cs typeface="Arial" charset="0"/>
                <a:hlinkClick r:id="rId3"/>
              </a:rPr>
              <a:t>http://www.w3c.es/Divulgacion/GuiasBreves/WebMovil</a:t>
            </a:r>
            <a:r>
              <a:rPr lang="es-ES_tradnl" altLang="es-ES" sz="2000" smtClean="0">
                <a:latin typeface="Arial" charset="0"/>
                <a:ea typeface="ＭＳ Ｐゴシック" pitchFamily="34" charset="-128"/>
                <a:cs typeface="Arial" charset="0"/>
              </a:rPr>
              <a:t> </a:t>
            </a:r>
          </a:p>
        </p:txBody>
      </p:sp>
      <p:pic>
        <p:nvPicPr>
          <p:cNvPr id="10245" name="Imagen" descr="Logo Iniciativa de la Web Movil del W3C"/>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5530850"/>
            <a:ext cx="2540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1 Título"/>
          <p:cNvSpPr>
            <a:spLocks noGrp="1"/>
          </p:cNvSpPr>
          <p:nvPr>
            <p:ph type="title"/>
          </p:nvPr>
        </p:nvSpPr>
        <p:spPr>
          <a:xfrm>
            <a:off x="457200" y="395288"/>
            <a:ext cx="7427913" cy="585787"/>
          </a:xfrm>
        </p:spPr>
        <p:txBody>
          <a:bodyPr/>
          <a:lstStyle/>
          <a:p>
            <a:r>
              <a:rPr altLang="es-ES" smtClean="0">
                <a:latin typeface="Arial" charset="0"/>
                <a:ea typeface="ＭＳ Ｐゴシック" pitchFamily="34" charset="-128"/>
                <a:cs typeface="Arial" charset="0"/>
              </a:rPr>
              <a:t>Accesibilidad a la Web móvil (II)</a:t>
            </a:r>
          </a:p>
        </p:txBody>
      </p:sp>
      <p:sp>
        <p:nvSpPr>
          <p:cNvPr id="11266" name="Marcador de contenido 2"/>
          <p:cNvSpPr>
            <a:spLocks noGrp="1"/>
          </p:cNvSpPr>
          <p:nvPr>
            <p:ph idx="1"/>
          </p:nvPr>
        </p:nvSpPr>
        <p:spPr>
          <a:xfrm>
            <a:off x="457200" y="1357313"/>
            <a:ext cx="8229600" cy="4929187"/>
          </a:xfrm>
        </p:spPr>
        <p:txBody>
          <a:bodyPr/>
          <a:lstStyle/>
          <a:p>
            <a:pPr>
              <a:buClr>
                <a:srgbClr val="42557F"/>
              </a:buClr>
            </a:pPr>
            <a:r>
              <a:rPr lang="es-ES_tradnl" altLang="es-ES" sz="2400" smtClean="0">
                <a:latin typeface="Arial" charset="0"/>
                <a:ea typeface="ＭＳ Ｐゴシック" pitchFamily="34" charset="-128"/>
                <a:cs typeface="Arial" charset="0"/>
              </a:rPr>
              <a:t>Principales diferencias</a:t>
            </a:r>
          </a:p>
          <a:p>
            <a:pPr lvl="1">
              <a:buClr>
                <a:srgbClr val="6E84B4"/>
              </a:buClr>
            </a:pPr>
            <a:r>
              <a:rPr lang="es-ES_tradnl" altLang="es-ES" smtClean="0">
                <a:latin typeface="Arial" charset="0"/>
                <a:ea typeface="ＭＳ Ｐゴシック" pitchFamily="34" charset="-128"/>
                <a:cs typeface="Arial" charset="0"/>
              </a:rPr>
              <a:t>Diferente tipos de contenido que manejan</a:t>
            </a:r>
          </a:p>
          <a:p>
            <a:pPr lvl="1">
              <a:buClr>
                <a:srgbClr val="6E84B4"/>
              </a:buClr>
            </a:pPr>
            <a:r>
              <a:rPr lang="es-ES_tradnl" altLang="es-ES" smtClean="0">
                <a:latin typeface="Arial" charset="0"/>
                <a:ea typeface="ＭＳ Ｐゴシック" pitchFamily="34" charset="-128"/>
                <a:cs typeface="Arial" charset="0"/>
              </a:rPr>
              <a:t>Capacidades de los dispositivos (pantallas pequeñas)</a:t>
            </a:r>
          </a:p>
          <a:p>
            <a:pPr lvl="1">
              <a:buClr>
                <a:srgbClr val="6E84B4"/>
              </a:buClr>
            </a:pPr>
            <a:r>
              <a:rPr lang="es-ES_tradnl" altLang="es-ES" smtClean="0">
                <a:latin typeface="Arial" charset="0"/>
                <a:ea typeface="ＭＳ Ｐゴシック" pitchFamily="34" charset="-128"/>
                <a:cs typeface="Arial" charset="0"/>
              </a:rPr>
              <a:t>Contexto en el cual el usuario recibe el contenido (caminando, autobús, …)</a:t>
            </a:r>
          </a:p>
          <a:p>
            <a:pPr>
              <a:buClr>
                <a:srgbClr val="42557F"/>
              </a:buClr>
            </a:pPr>
            <a:endParaRPr lang="es-ES_tradnl" altLang="es-ES" smtClean="0">
              <a:latin typeface="Arial" charset="0"/>
              <a:ea typeface="ＭＳ Ｐゴシック" pitchFamily="34" charset="-128"/>
              <a:cs typeface="Arial" charset="0"/>
            </a:endParaRPr>
          </a:p>
        </p:txBody>
      </p:sp>
      <p:pic>
        <p:nvPicPr>
          <p:cNvPr id="11268" name="Imagen 1" descr="dispositivo iphone (Mac)"/>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343400"/>
            <a:ext cx="111760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Imagen 2" descr="dispositivo pda"/>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267200"/>
            <a:ext cx="16256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Imagen 3" descr="dispositivo movil con teclado extraíble"/>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962400"/>
            <a:ext cx="2711450"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contenido 2"/>
          <p:cNvSpPr>
            <a:spLocks noGrp="1"/>
          </p:cNvSpPr>
          <p:nvPr>
            <p:ph idx="1"/>
          </p:nvPr>
        </p:nvSpPr>
        <p:spPr>
          <a:xfrm>
            <a:off x="457200" y="1357313"/>
            <a:ext cx="8229600" cy="4929187"/>
          </a:xfrm>
        </p:spPr>
        <p:txBody>
          <a:bodyPr/>
          <a:lstStyle/>
          <a:p>
            <a:pPr>
              <a:buClr>
                <a:srgbClr val="42557F"/>
              </a:buClr>
            </a:pPr>
            <a:r>
              <a:rPr lang="es-ES_tradnl" altLang="es-ES" sz="2400" smtClean="0">
                <a:latin typeface="Arial" charset="0"/>
                <a:ea typeface="ＭＳ Ｐゴシック" pitchFamily="34" charset="-128"/>
                <a:cs typeface="Arial" charset="0"/>
              </a:rPr>
              <a:t>Generación de buenas prácticas.</a:t>
            </a:r>
          </a:p>
          <a:p>
            <a:pPr lvl="1">
              <a:buClr>
                <a:schemeClr val="accent2"/>
              </a:buClr>
            </a:pPr>
            <a:r>
              <a:rPr lang="es-ES_tradnl" altLang="es-ES" sz="2000" smtClean="0">
                <a:latin typeface="Arial" charset="0"/>
                <a:ea typeface="ＭＳ Ｐゴシック" pitchFamily="34" charset="-128"/>
                <a:cs typeface="Arial" charset="0"/>
              </a:rPr>
              <a:t>Para ello se creó el "Grupo de Trabajo de Buenas Prácticas en Web Móvil" (Mobile Web Best Practices, MWBP) cuyo objetivo es desarrollar pautas, puntos de verificación y buenas prácticas para ayudar a los proveedores de contenido a desarrollar contenido Web que funcione correctamente en dispositivos móviles.</a:t>
            </a:r>
          </a:p>
          <a:p>
            <a:pPr>
              <a:buClr>
                <a:srgbClr val="42557F"/>
              </a:buClr>
            </a:pPr>
            <a:r>
              <a:rPr lang="es-ES_tradnl" altLang="es-ES" sz="2400" smtClean="0">
                <a:latin typeface="Arial" charset="0"/>
                <a:ea typeface="ＭＳ Ｐゴシック" pitchFamily="34" charset="-128"/>
                <a:cs typeface="Arial" charset="0"/>
              </a:rPr>
              <a:t>Descripción de dispositivos móviles. </a:t>
            </a:r>
          </a:p>
          <a:p>
            <a:pPr lvl="1">
              <a:buClr>
                <a:schemeClr val="accent2"/>
              </a:buClr>
            </a:pPr>
            <a:r>
              <a:rPr lang="es-ES_tradnl" altLang="es-ES" sz="2000" smtClean="0">
                <a:latin typeface="Arial" charset="0"/>
                <a:ea typeface="ＭＳ Ｐゴシック" pitchFamily="34" charset="-128"/>
                <a:cs typeface="Arial" charset="0"/>
              </a:rPr>
              <a:t>Para ello se creó el "Grupo de Trabajo de Descripción de Dispositivo" para guiar el desarrollo de mecanismos de descripción de dispositivos que los desarrolladores de contenido podrán utilizar para adaptar los contenidos a los diferentes dispositivos.</a:t>
            </a:r>
          </a:p>
        </p:txBody>
      </p:sp>
      <p:sp>
        <p:nvSpPr>
          <p:cNvPr id="12291"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
        <p:nvSpPr>
          <p:cNvPr id="12292" name="4 Título"/>
          <p:cNvSpPr>
            <a:spLocks noGrp="1"/>
          </p:cNvSpPr>
          <p:nvPr>
            <p:ph type="title"/>
          </p:nvPr>
        </p:nvSpPr>
        <p:spPr>
          <a:xfrm>
            <a:off x="457200" y="322263"/>
            <a:ext cx="7427913" cy="585787"/>
          </a:xfrm>
        </p:spPr>
        <p:txBody>
          <a:bodyPr/>
          <a:lstStyle/>
          <a:p>
            <a:r>
              <a:rPr altLang="es-ES" smtClean="0">
                <a:latin typeface="Arial" charset="0"/>
                <a:ea typeface="ＭＳ Ｐゴシック" pitchFamily="34" charset="-128"/>
                <a:cs typeface="Arial" charset="0"/>
              </a:rPr>
              <a:t>Accesibilidad a la Web móvil (III)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1 Título"/>
          <p:cNvSpPr>
            <a:spLocks noGrp="1"/>
          </p:cNvSpPr>
          <p:nvPr>
            <p:ph type="title"/>
          </p:nvPr>
        </p:nvSpPr>
        <p:spPr>
          <a:xfrm>
            <a:off x="457200" y="115888"/>
            <a:ext cx="7427913" cy="1014412"/>
          </a:xfrm>
        </p:spPr>
        <p:txBody>
          <a:bodyPr/>
          <a:lstStyle/>
          <a:p>
            <a:r>
              <a:rPr altLang="es-ES" smtClean="0">
                <a:latin typeface="Arial" charset="0"/>
                <a:ea typeface="ＭＳ Ｐゴシック" pitchFamily="34" charset="-128"/>
                <a:cs typeface="Arial" charset="0"/>
              </a:rPr>
              <a:t>Accesibilidad a la Web móvil</a:t>
            </a:r>
            <a:r>
              <a:rPr lang="es-ES_tradnl" altLang="es-ES" smtClean="0">
                <a:latin typeface="Arial" charset="0"/>
                <a:ea typeface="ＭＳ Ｐゴシック" pitchFamily="34" charset="-128"/>
                <a:cs typeface="Arial" charset="0"/>
              </a:rPr>
              <a:t/>
            </a:r>
            <a:br>
              <a:rPr lang="es-ES_tradnl" altLang="es-ES" smtClean="0">
                <a:latin typeface="Arial" charset="0"/>
                <a:ea typeface="ＭＳ Ｐゴシック" pitchFamily="34" charset="-128"/>
                <a:cs typeface="Arial" charset="0"/>
              </a:rPr>
            </a:br>
            <a:r>
              <a:rPr lang="es-ES_tradnl" altLang="es-ES" sz="2800" smtClean="0">
                <a:latin typeface="Arial" charset="0"/>
                <a:ea typeface="ＭＳ Ｐゴシック" pitchFamily="34" charset="-128"/>
                <a:cs typeface="Arial" charset="0"/>
              </a:rPr>
              <a:t>Buenas Prácticas en Web Móvil</a:t>
            </a:r>
            <a:r>
              <a:rPr lang="es-ES_tradnl" altLang="es-ES" sz="2800" i="1" smtClean="0">
                <a:latin typeface="Arial" charset="0"/>
                <a:ea typeface="ＭＳ Ｐゴシック" pitchFamily="34" charset="-128"/>
                <a:cs typeface="Arial" charset="0"/>
              </a:rPr>
              <a:t> </a:t>
            </a:r>
            <a:r>
              <a:rPr lang="es-ES_tradnl" altLang="es-ES" sz="2800" smtClean="0">
                <a:latin typeface="Arial" charset="0"/>
                <a:ea typeface="ＭＳ Ｐゴシック" pitchFamily="34" charset="-128"/>
                <a:cs typeface="Arial" charset="0"/>
              </a:rPr>
              <a:t>(MWBP)</a:t>
            </a:r>
            <a:endParaRPr altLang="es-ES" sz="2800" smtClean="0">
              <a:latin typeface="Arial" charset="0"/>
              <a:ea typeface="ＭＳ Ｐゴシック" pitchFamily="34" charset="-128"/>
              <a:cs typeface="Arial" charset="0"/>
            </a:endParaRPr>
          </a:p>
        </p:txBody>
      </p:sp>
      <p:sp>
        <p:nvSpPr>
          <p:cNvPr id="13314" name="Marcador de contenido 2"/>
          <p:cNvSpPr>
            <a:spLocks noGrp="1"/>
          </p:cNvSpPr>
          <p:nvPr>
            <p:ph idx="1"/>
          </p:nvPr>
        </p:nvSpPr>
        <p:spPr>
          <a:xfrm>
            <a:off x="457200" y="1357313"/>
            <a:ext cx="8229600" cy="4929187"/>
          </a:xfrm>
        </p:spPr>
        <p:txBody>
          <a:bodyPr/>
          <a:lstStyle/>
          <a:p>
            <a:pPr>
              <a:buClr>
                <a:srgbClr val="42557F"/>
              </a:buClr>
            </a:pPr>
            <a:r>
              <a:rPr lang="es-ES_tradnl" altLang="es-ES" sz="2400" dirty="0" smtClean="0">
                <a:latin typeface="Arial" charset="0"/>
                <a:ea typeface="ＭＳ Ｐゴシック" pitchFamily="34" charset="-128"/>
                <a:cs typeface="Arial" charset="0"/>
              </a:rPr>
              <a:t>Las Buenas prácticas en Web Móvil son un estándar Web del W3C cuyo objetivo es ayudar a los desarrolladores Web a diseñar y publicar contenido Web que funcione adecuadamente en dispositivos móviles.</a:t>
            </a:r>
          </a:p>
          <a:p>
            <a:pPr>
              <a:buClr>
                <a:srgbClr val="42557F"/>
              </a:buClr>
            </a:pPr>
            <a:r>
              <a:rPr lang="es-ES_tradnl" altLang="es-ES" sz="2400" dirty="0" smtClean="0">
                <a:latin typeface="Arial" charset="0"/>
                <a:ea typeface="ＭＳ Ｐゴシック" pitchFamily="34" charset="-128"/>
                <a:cs typeface="Arial" charset="0"/>
              </a:rPr>
              <a:t>El objetivo principal de las MWBP es el de mejorar la experiencia del usuario en la Web cuando se accede desde dispositivos móviles.</a:t>
            </a:r>
          </a:p>
          <a:p>
            <a:pPr lvl="1">
              <a:buClr>
                <a:schemeClr val="accent2"/>
              </a:buClr>
            </a:pPr>
            <a:r>
              <a:rPr lang="es-ES_tradnl" altLang="es-ES" sz="2000" dirty="0" smtClean="0">
                <a:latin typeface="Arial" charset="0"/>
                <a:ea typeface="ＭＳ Ｐゴシック" pitchFamily="34" charset="-128"/>
                <a:cs typeface="Arial" charset="0"/>
              </a:rPr>
              <a:t>MWBP 1.0: Mobile Web </a:t>
            </a:r>
            <a:r>
              <a:rPr lang="es-ES_tradnl" altLang="es-ES" sz="2000" dirty="0" err="1" smtClean="0">
                <a:latin typeface="Arial" charset="0"/>
                <a:ea typeface="ＭＳ Ｐゴシック" pitchFamily="34" charset="-128"/>
                <a:cs typeface="Arial" charset="0"/>
              </a:rPr>
              <a:t>Best</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Practices</a:t>
            </a:r>
            <a:r>
              <a:rPr lang="es-ES_tradnl" altLang="es-ES" sz="2000" dirty="0" smtClean="0">
                <a:latin typeface="Arial" charset="0"/>
                <a:ea typeface="ＭＳ Ｐゴシック" pitchFamily="34" charset="-128"/>
                <a:cs typeface="Arial" charset="0"/>
              </a:rPr>
              <a:t> 1.0, Basic </a:t>
            </a:r>
            <a:r>
              <a:rPr lang="es-ES_tradnl" altLang="es-ES" sz="2000" dirty="0" err="1" smtClean="0">
                <a:latin typeface="Arial" charset="0"/>
                <a:ea typeface="ＭＳ Ｐゴシック" pitchFamily="34" charset="-128"/>
                <a:cs typeface="Arial" charset="0"/>
              </a:rPr>
              <a:t>Guidelines</a:t>
            </a:r>
            <a:r>
              <a:rPr lang="es-ES_tradnl" altLang="es-ES" sz="2000" dirty="0" smtClean="0">
                <a:latin typeface="Arial" charset="0"/>
                <a:ea typeface="ＭＳ Ｐゴシック" pitchFamily="34" charset="-128"/>
                <a:cs typeface="Arial" charset="0"/>
              </a:rPr>
              <a:t>. W3C </a:t>
            </a:r>
            <a:r>
              <a:rPr lang="es-ES_tradnl" altLang="es-ES" sz="2000" dirty="0" err="1" smtClean="0">
                <a:latin typeface="Arial" charset="0"/>
                <a:ea typeface="ＭＳ Ｐゴシック" pitchFamily="34" charset="-128"/>
                <a:cs typeface="Arial" charset="0"/>
              </a:rPr>
              <a:t>Recommendation</a:t>
            </a:r>
            <a:r>
              <a:rPr lang="es-ES_tradnl" altLang="es-ES" sz="2000" dirty="0" smtClean="0">
                <a:latin typeface="Arial" charset="0"/>
                <a:ea typeface="ＭＳ Ｐゴシック" pitchFamily="34" charset="-128"/>
                <a:cs typeface="Arial" charset="0"/>
              </a:rPr>
              <a:t> 29 </a:t>
            </a:r>
            <a:r>
              <a:rPr lang="es-ES_tradnl" altLang="es-ES" sz="2000" dirty="0" err="1" smtClean="0">
                <a:latin typeface="Arial" charset="0"/>
                <a:ea typeface="ＭＳ Ｐゴシック" pitchFamily="34" charset="-128"/>
                <a:cs typeface="Arial" charset="0"/>
              </a:rPr>
              <a:t>July</a:t>
            </a:r>
            <a:r>
              <a:rPr lang="es-ES_tradnl" altLang="es-ES" sz="2000" dirty="0" smtClean="0">
                <a:latin typeface="Arial" charset="0"/>
                <a:ea typeface="ＭＳ Ｐゴシック" pitchFamily="34" charset="-128"/>
                <a:cs typeface="Arial" charset="0"/>
              </a:rPr>
              <a:t> 2008 (W3C, 2008)</a:t>
            </a:r>
          </a:p>
          <a:p>
            <a:pPr lvl="1">
              <a:buClr>
                <a:schemeClr val="accent2"/>
              </a:buClr>
            </a:pPr>
            <a:r>
              <a:rPr lang="es-ES_tradnl" altLang="es-ES" sz="2000" dirty="0" smtClean="0">
                <a:latin typeface="Arial" charset="0"/>
                <a:ea typeface="ＭＳ Ｐゴシック" pitchFamily="34" charset="-128"/>
                <a:cs typeface="Arial" charset="0"/>
              </a:rPr>
              <a:t>Mobile Web </a:t>
            </a:r>
            <a:r>
              <a:rPr lang="es-ES_tradnl" altLang="es-ES" sz="2000" dirty="0" err="1" smtClean="0">
                <a:latin typeface="Arial" charset="0"/>
                <a:ea typeface="ＭＳ Ｐゴシック" pitchFamily="34" charset="-128"/>
                <a:cs typeface="Arial" charset="0"/>
              </a:rPr>
              <a:t>Best</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Practices</a:t>
            </a:r>
            <a:r>
              <a:rPr lang="es-ES_tradnl" altLang="es-ES" sz="2000" dirty="0" smtClean="0">
                <a:latin typeface="Arial" charset="0"/>
                <a:ea typeface="ＭＳ Ｐゴシック" pitchFamily="34" charset="-128"/>
                <a:cs typeface="Arial" charset="0"/>
              </a:rPr>
              <a:t> 1.0 (MWBP1.0 ) </a:t>
            </a:r>
            <a:r>
              <a:rPr lang="es-ES_tradnl" altLang="es-ES" sz="2000" dirty="0" err="1" smtClean="0">
                <a:latin typeface="Arial" charset="0"/>
                <a:ea typeface="ＭＳ Ｐゴシック" pitchFamily="34" charset="-128"/>
                <a:cs typeface="Arial" charset="0"/>
              </a:rPr>
              <a:t>Flipcards</a:t>
            </a:r>
            <a:r>
              <a:rPr lang="es-ES_tradnl" altLang="es-ES" sz="2000" dirty="0" smtClean="0">
                <a:latin typeface="Arial" charset="0"/>
                <a:ea typeface="ＭＳ Ｐゴシック" pitchFamily="34" charset="-128"/>
                <a:cs typeface="Arial" charset="0"/>
              </a:rPr>
              <a:t> (W3C, 2008 b)</a:t>
            </a:r>
          </a:p>
          <a:p>
            <a:pPr lvl="1">
              <a:buClr>
                <a:schemeClr val="accent2"/>
              </a:buClr>
            </a:pPr>
            <a:r>
              <a:rPr lang="es-ES_tradnl" altLang="es-ES" sz="2000" dirty="0" smtClean="0">
                <a:latin typeface="Arial" charset="0"/>
                <a:ea typeface="ＭＳ Ｐゴシック" pitchFamily="34" charset="-128"/>
                <a:cs typeface="Arial" charset="0"/>
              </a:rPr>
              <a:t>MobiWeb1.0, MobiWeb2.0 Project: "Mobile Web 2.0"</a:t>
            </a:r>
          </a:p>
          <a:p>
            <a:pPr>
              <a:buClr>
                <a:srgbClr val="42557F"/>
              </a:buClr>
            </a:pPr>
            <a:endParaRPr lang="es-ES_tradnl" altLang="es-ES" sz="2200" dirty="0" smtClean="0">
              <a:latin typeface="Arial" charset="0"/>
              <a:ea typeface="ＭＳ Ｐゴシック" pitchFamily="34" charset="-128"/>
              <a:cs typeface="Arial" charset="0"/>
            </a:endParaRPr>
          </a:p>
        </p:txBody>
      </p:sp>
      <p:pic>
        <p:nvPicPr>
          <p:cNvPr id="13316" name="Imagen" descr="Logo de Buenas prácticas en Web Móvil 1.0 (W3C)"/>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221163"/>
            <a:ext cx="7556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1 Título"/>
          <p:cNvSpPr>
            <a:spLocks noGrp="1"/>
          </p:cNvSpPr>
          <p:nvPr>
            <p:ph type="title"/>
          </p:nvPr>
        </p:nvSpPr>
        <p:spPr>
          <a:xfrm>
            <a:off x="457200" y="115888"/>
            <a:ext cx="7427913" cy="1014412"/>
          </a:xfrm>
        </p:spPr>
        <p:txBody>
          <a:bodyPr/>
          <a:lstStyle/>
          <a:p>
            <a:r>
              <a:rPr altLang="es-ES" smtClean="0">
                <a:latin typeface="Arial" charset="0"/>
                <a:ea typeface="ＭＳ Ｐゴシック" pitchFamily="34" charset="-128"/>
                <a:cs typeface="Arial" charset="0"/>
              </a:rPr>
              <a:t>Accesibilidad a la Web móvil</a:t>
            </a:r>
            <a:r>
              <a:rPr lang="es-ES_tradnl" altLang="es-ES" smtClean="0">
                <a:latin typeface="Arial" charset="0"/>
                <a:ea typeface="ＭＳ Ｐゴシック" pitchFamily="34" charset="-128"/>
                <a:cs typeface="Arial" charset="0"/>
              </a:rPr>
              <a:t/>
            </a:r>
            <a:br>
              <a:rPr lang="es-ES_tradnl" altLang="es-ES" smtClean="0">
                <a:latin typeface="Arial" charset="0"/>
                <a:ea typeface="ＭＳ Ｐゴシック" pitchFamily="34" charset="-128"/>
                <a:cs typeface="Arial" charset="0"/>
              </a:rPr>
            </a:br>
            <a:r>
              <a:rPr altLang="es-ES" sz="2800" smtClean="0">
                <a:latin typeface="Arial" charset="0"/>
                <a:ea typeface="ＭＳ Ｐゴシック" pitchFamily="34" charset="-128"/>
                <a:cs typeface="Arial" charset="0"/>
              </a:rPr>
              <a:t>Tarjetas de Buenas Prácticas en Web Móvil </a:t>
            </a:r>
          </a:p>
        </p:txBody>
      </p:sp>
      <p:sp>
        <p:nvSpPr>
          <p:cNvPr id="14338" name="Marcador de contenido 2"/>
          <p:cNvSpPr>
            <a:spLocks noGrp="1"/>
          </p:cNvSpPr>
          <p:nvPr>
            <p:ph idx="1"/>
          </p:nvPr>
        </p:nvSpPr>
        <p:spPr>
          <a:xfrm>
            <a:off x="457200" y="1357313"/>
            <a:ext cx="8229600" cy="4929187"/>
          </a:xfrm>
        </p:spPr>
        <p:txBody>
          <a:bodyPr/>
          <a:lstStyle/>
          <a:p>
            <a:pPr>
              <a:buClr>
                <a:srgbClr val="42557F"/>
              </a:buClr>
            </a:pPr>
            <a:r>
              <a:rPr lang="es-ES_tradnl" altLang="es-ES" sz="2200" smtClean="0">
                <a:latin typeface="Arial" charset="0"/>
                <a:ea typeface="ＭＳ Ｐゴシック" pitchFamily="34" charset="-128"/>
                <a:cs typeface="Arial" charset="0"/>
              </a:rPr>
              <a:t>Tarjetas de Buenas Prácticas en Web Móvil 1.0</a:t>
            </a:r>
            <a:r>
              <a:rPr lang="es-ES_tradnl" altLang="es-ES" sz="2200" i="1" smtClean="0">
                <a:latin typeface="Arial" charset="0"/>
                <a:ea typeface="ＭＳ Ｐゴシック" pitchFamily="34" charset="-128"/>
                <a:cs typeface="Arial" charset="0"/>
              </a:rPr>
              <a:t> </a:t>
            </a:r>
            <a:r>
              <a:rPr lang="es-ES_tradnl" altLang="es-ES" sz="2200" smtClean="0">
                <a:latin typeface="Arial" charset="0"/>
                <a:ea typeface="ＭＳ Ｐゴシック" pitchFamily="34" charset="-128"/>
                <a:cs typeface="Arial" charset="0"/>
              </a:rPr>
              <a:t>(MWBP 1.0) (W3C, 2008 b)</a:t>
            </a:r>
            <a:endParaRPr lang="es-ES" altLang="es-ES" sz="2200" smtClean="0">
              <a:latin typeface="Arial" charset="0"/>
              <a:ea typeface="ＭＳ Ｐゴシック" pitchFamily="34" charset="-128"/>
              <a:cs typeface="Arial" charset="0"/>
            </a:endParaRPr>
          </a:p>
          <a:p>
            <a:pPr>
              <a:buClr>
                <a:srgbClr val="42557F"/>
              </a:buClr>
            </a:pPr>
            <a:endParaRPr lang="es-ES_tradnl" altLang="es-ES" sz="2200" smtClean="0">
              <a:latin typeface="Arial" charset="0"/>
              <a:ea typeface="ＭＳ Ｐゴシック" pitchFamily="34" charset="-128"/>
              <a:cs typeface="Arial" charset="0"/>
            </a:endParaRPr>
          </a:p>
        </p:txBody>
      </p:sp>
      <p:pic>
        <p:nvPicPr>
          <p:cNvPr id="14341" name="Imagen" descr="Tarjetas de Buenas Prácticas en Web Móvil">
            <a:hlinkClick r:id="rId3"/>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14700" y="1863725"/>
            <a:ext cx="25527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Marcador de pie de pá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 </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1 Título"/>
          <p:cNvSpPr>
            <a:spLocks noGrp="1"/>
          </p:cNvSpPr>
          <p:nvPr>
            <p:ph type="title"/>
          </p:nvPr>
        </p:nvSpPr>
        <p:spPr>
          <a:xfrm>
            <a:off x="457200" y="17463"/>
            <a:ext cx="6491288" cy="1323975"/>
          </a:xfrm>
        </p:spPr>
        <p:txBody>
          <a:bodyPr/>
          <a:lstStyle/>
          <a:p>
            <a:r>
              <a:rPr altLang="es-ES" smtClean="0">
                <a:latin typeface="Arial" charset="0"/>
                <a:ea typeface="ＭＳ Ｐゴシック" pitchFamily="34" charset="-128"/>
                <a:cs typeface="Arial" charset="0"/>
              </a:rPr>
              <a:t>Accesibilidad a la Web móvil</a:t>
            </a:r>
            <a:r>
              <a:rPr lang="es-ES_tradnl" altLang="es-ES" smtClean="0">
                <a:latin typeface="Arial" charset="0"/>
                <a:ea typeface="ＭＳ Ｐゴシック" pitchFamily="34" charset="-128"/>
                <a:cs typeface="Arial" charset="0"/>
              </a:rPr>
              <a:t/>
            </a:r>
            <a:br>
              <a:rPr lang="es-ES_tradnl" altLang="es-ES" smtClean="0">
                <a:latin typeface="Arial" charset="0"/>
                <a:ea typeface="ＭＳ Ｐゴシック" pitchFamily="34" charset="-128"/>
                <a:cs typeface="Arial" charset="0"/>
              </a:rPr>
            </a:br>
            <a:r>
              <a:rPr lang="es-ES_tradnl" altLang="es-ES" sz="2300" smtClean="0">
                <a:latin typeface="Arial" charset="0"/>
                <a:ea typeface="ＭＳ Ｐゴシック" pitchFamily="34" charset="-128"/>
                <a:cs typeface="Arial" charset="0"/>
              </a:rPr>
              <a:t>Buenas Prácticas en el Desarrollo de Aplicaciones para la Web Móvil </a:t>
            </a:r>
            <a:r>
              <a:rPr lang="es-ES_tradnl" altLang="es-ES" sz="2300" i="1" smtClean="0">
                <a:latin typeface="Arial" charset="0"/>
                <a:ea typeface="ＭＳ Ｐゴシック" pitchFamily="34" charset="-128"/>
                <a:cs typeface="Arial" charset="0"/>
              </a:rPr>
              <a:t> </a:t>
            </a:r>
            <a:r>
              <a:rPr lang="es-ES_tradnl" altLang="es-ES" sz="2300" smtClean="0">
                <a:latin typeface="Arial" charset="0"/>
                <a:ea typeface="ＭＳ Ｐゴシック" pitchFamily="34" charset="-128"/>
                <a:cs typeface="Arial" charset="0"/>
              </a:rPr>
              <a:t>(MWABP</a:t>
            </a:r>
            <a:r>
              <a:rPr lang="es-ES_tradnl" altLang="es-ES" sz="2400" smtClean="0">
                <a:latin typeface="Arial" charset="0"/>
                <a:ea typeface="ＭＳ Ｐゴシック" pitchFamily="34" charset="-128"/>
                <a:cs typeface="Arial" charset="0"/>
              </a:rPr>
              <a:t>)</a:t>
            </a:r>
            <a:endParaRPr altLang="es-ES" sz="2400" smtClean="0">
              <a:latin typeface="Arial" charset="0"/>
              <a:ea typeface="ＭＳ Ｐゴシック" pitchFamily="34" charset="-128"/>
              <a:cs typeface="Arial" charset="0"/>
            </a:endParaRPr>
          </a:p>
        </p:txBody>
      </p:sp>
      <p:sp>
        <p:nvSpPr>
          <p:cNvPr id="15362" name="Marcador de contenido 2"/>
          <p:cNvSpPr>
            <a:spLocks noGrp="1"/>
          </p:cNvSpPr>
          <p:nvPr>
            <p:ph idx="1"/>
          </p:nvPr>
        </p:nvSpPr>
        <p:spPr>
          <a:xfrm>
            <a:off x="457200" y="1357313"/>
            <a:ext cx="8362950" cy="4929187"/>
          </a:xfrm>
        </p:spPr>
        <p:txBody>
          <a:bodyPr/>
          <a:lstStyle/>
          <a:p>
            <a:pPr>
              <a:buClr>
                <a:srgbClr val="42557F"/>
              </a:buClr>
            </a:pPr>
            <a:r>
              <a:rPr lang="es-ES_tradnl" altLang="es-ES" sz="2200" dirty="0" smtClean="0">
                <a:latin typeface="Arial" charset="0"/>
                <a:ea typeface="ＭＳ Ｐゴシック" pitchFamily="34" charset="-128"/>
                <a:cs typeface="Arial" charset="0"/>
              </a:rPr>
              <a:t>Nuevo estándar de Buenas Prácticas, Diciembre 2010</a:t>
            </a:r>
          </a:p>
          <a:p>
            <a:pPr>
              <a:buClr>
                <a:srgbClr val="42557F"/>
              </a:buClr>
            </a:pPr>
            <a:r>
              <a:rPr lang="es-ES_tradnl" altLang="es-ES" sz="2200" dirty="0" smtClean="0">
                <a:latin typeface="Arial" charset="0"/>
                <a:ea typeface="ＭＳ Ｐゴシック" pitchFamily="34" charset="-128"/>
                <a:cs typeface="Arial" charset="0"/>
              </a:rPr>
              <a:t>Construye aplicaciones más inteligentes para la Web Móvil </a:t>
            </a:r>
          </a:p>
          <a:p>
            <a:pPr>
              <a:buClr>
                <a:srgbClr val="42557F"/>
              </a:buClr>
            </a:pPr>
            <a:r>
              <a:rPr lang="es-ES_tradnl" altLang="es-ES" sz="2200" dirty="0" smtClean="0">
                <a:latin typeface="Arial" charset="0"/>
                <a:ea typeface="ＭＳ Ｐゴシック" pitchFamily="34" charset="-128"/>
                <a:cs typeface="Arial" charset="0"/>
              </a:rPr>
              <a:t>Es un documento de Buenas Prácticas en el Desarrollo de Aplicaciones para la Web Móvil donde se ofrecen:</a:t>
            </a:r>
          </a:p>
          <a:p>
            <a:pPr lvl="1">
              <a:spcBef>
                <a:spcPts val="900"/>
              </a:spcBef>
              <a:buClr>
                <a:schemeClr val="accent2"/>
              </a:buClr>
            </a:pPr>
            <a:r>
              <a:rPr lang="es-ES_tradnl" altLang="es-ES" sz="2000" dirty="0">
                <a:latin typeface="Arial" charset="0"/>
                <a:ea typeface="ＭＳ Ｐゴシック" pitchFamily="34" charset="-128"/>
                <a:cs typeface="Arial" charset="0"/>
              </a:rPr>
              <a:t>Consejos prácticos para poder desarrollar e implementar de forma fácil y sencilla aplicaciones para la Web móvil que funcionan en numerosas plataformas. </a:t>
            </a:r>
          </a:p>
          <a:p>
            <a:pPr lvl="1">
              <a:spcBef>
                <a:spcPts val="900"/>
              </a:spcBef>
              <a:buClr>
                <a:schemeClr val="accent2"/>
              </a:buClr>
            </a:pPr>
            <a:r>
              <a:rPr lang="es-ES_tradnl" altLang="es-ES" sz="2000" dirty="0">
                <a:latin typeface="Arial" charset="0"/>
                <a:ea typeface="ＭＳ Ｐゴシック" pitchFamily="34" charset="-128"/>
                <a:cs typeface="Arial" charset="0"/>
              </a:rPr>
              <a:t>Indican como diseñar aplicaciones Web que sean eficientes, adecuadas a los diferentes contextos y que mejoren la experiencia de usuario de los dispositivos móviles. </a:t>
            </a:r>
          </a:p>
          <a:p>
            <a:pPr>
              <a:buClr>
                <a:srgbClr val="42557F"/>
              </a:buClr>
            </a:pPr>
            <a:r>
              <a:rPr lang="es-ES_tradnl" altLang="es-ES" sz="2000" dirty="0" smtClean="0">
                <a:latin typeface="Arial" charset="0"/>
                <a:ea typeface="ＭＳ Ｐゴシック" pitchFamily="34" charset="-128"/>
                <a:cs typeface="Arial" charset="0"/>
              </a:rPr>
              <a:t>Recursos:</a:t>
            </a:r>
          </a:p>
          <a:p>
            <a:pPr lvl="1">
              <a:spcBef>
                <a:spcPts val="900"/>
              </a:spcBef>
              <a:buClr>
                <a:schemeClr val="accent2"/>
              </a:buClr>
            </a:pPr>
            <a:r>
              <a:rPr lang="es-ES_tradnl" altLang="es-ES" sz="2000" dirty="0" smtClean="0">
                <a:latin typeface="Arial" charset="0"/>
                <a:ea typeface="ＭＳ Ｐゴシック" pitchFamily="34" charset="-128"/>
                <a:cs typeface="Arial" charset="0"/>
              </a:rPr>
              <a:t>MWABP: Mobile Web </a:t>
            </a:r>
            <a:r>
              <a:rPr lang="es-ES_tradnl" altLang="es-ES" sz="2000" dirty="0" err="1" smtClean="0">
                <a:latin typeface="Arial" charset="0"/>
                <a:ea typeface="ＭＳ Ｐゴシック" pitchFamily="34" charset="-128"/>
                <a:cs typeface="Arial" charset="0"/>
              </a:rPr>
              <a:t>Application</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Best</a:t>
            </a:r>
            <a:r>
              <a:rPr lang="es-ES_tradnl" altLang="es-ES" sz="2000" dirty="0" smtClean="0">
                <a:latin typeface="Arial" charset="0"/>
                <a:ea typeface="ＭＳ Ｐゴシック" pitchFamily="34" charset="-128"/>
                <a:cs typeface="Arial" charset="0"/>
              </a:rPr>
              <a:t> </a:t>
            </a:r>
            <a:r>
              <a:rPr lang="es-ES_tradnl" altLang="es-ES" sz="2000" dirty="0" err="1" smtClean="0">
                <a:latin typeface="Arial" charset="0"/>
                <a:ea typeface="ＭＳ Ｐゴシック" pitchFamily="34" charset="-128"/>
                <a:cs typeface="Arial" charset="0"/>
              </a:rPr>
              <a:t>Practices</a:t>
            </a:r>
            <a:r>
              <a:rPr lang="es-ES_tradnl" altLang="es-ES" sz="2000" dirty="0" smtClean="0">
                <a:latin typeface="Arial" charset="0"/>
                <a:ea typeface="ＭＳ Ｐゴシック" pitchFamily="34" charset="-128"/>
                <a:cs typeface="Arial" charset="0"/>
              </a:rPr>
              <a:t> (W3C, 2010)</a:t>
            </a:r>
          </a:p>
          <a:p>
            <a:pPr lvl="1">
              <a:spcBef>
                <a:spcPts val="900"/>
              </a:spcBef>
              <a:buClr>
                <a:schemeClr val="accent2"/>
              </a:buClr>
            </a:pPr>
            <a:r>
              <a:rPr lang="es-ES_tradnl" altLang="es-ES" sz="2000" dirty="0" smtClean="0">
                <a:latin typeface="Arial" charset="0"/>
                <a:ea typeface="ＭＳ Ｐゴシック" pitchFamily="34" charset="-128"/>
                <a:cs typeface="Arial" charset="0"/>
              </a:rPr>
              <a:t>Tarjetas: (W3C, 2010 b)</a:t>
            </a:r>
          </a:p>
          <a:p>
            <a:pPr>
              <a:buClr>
                <a:srgbClr val="42557F"/>
              </a:buClr>
            </a:pPr>
            <a:endParaRPr lang="es-ES_tradnl" altLang="es-ES" sz="2200" dirty="0" smtClean="0">
              <a:latin typeface="Arial" charset="0"/>
              <a:ea typeface="ＭＳ Ｐゴシック" pitchFamily="34" charset="-128"/>
              <a:cs typeface="Arial" charset="0"/>
            </a:endParaRPr>
          </a:p>
        </p:txBody>
      </p:sp>
      <p:pic>
        <p:nvPicPr>
          <p:cNvPr id="15364" name="Imagen" descr="Logo de Buenas prácticas en Web Móvil 1.0 (W3C)"/>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73307" y="4025428"/>
            <a:ext cx="663189" cy="120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Marcador de pie de página"/>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244583"/>
              </a:buClr>
              <a:buSzPct val="130000"/>
              <a:buFont typeface="Wingdings" pitchFamily="2" charset="2"/>
              <a:buChar char="§"/>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accent2"/>
              </a:buClr>
              <a:buFont typeface="Arial"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2000">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cs typeface="Arial" charset="0"/>
              </a:defRPr>
            </a:lvl9pPr>
          </a:lstStyle>
          <a:p>
            <a:pPr eaLnBrk="1" hangingPunct="1">
              <a:spcBef>
                <a:spcPct val="0"/>
              </a:spcBef>
              <a:buClrTx/>
              <a:buSzTx/>
              <a:buFontTx/>
              <a:buNone/>
            </a:pPr>
            <a:r>
              <a:rPr lang="es-ES" altLang="es-ES" sz="1100" smtClean="0">
                <a:solidFill>
                  <a:srgbClr val="595959"/>
                </a:solidFill>
              </a:rPr>
              <a:t>Asignatura OCW-UC3M:  “Evitando la barreras de accesibilidad en la Sociedad de la Información",</a:t>
            </a:r>
          </a:p>
          <a:p>
            <a:pPr eaLnBrk="1" hangingPunct="1">
              <a:spcBef>
                <a:spcPct val="0"/>
              </a:spcBef>
              <a:buClrTx/>
              <a:buSzTx/>
              <a:buFontTx/>
              <a:buNone/>
            </a:pPr>
            <a:r>
              <a:rPr lang="es-ES" altLang="es-ES" sz="1100" smtClean="0">
                <a:solidFill>
                  <a:srgbClr val="595959"/>
                </a:solidFill>
              </a:rPr>
              <a:t>Lourdes Moreno y Paloma Martínez, Grupo Labda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7">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0000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7537</TotalTime>
  <Words>5350</Words>
  <Application>Microsoft Office PowerPoint</Application>
  <PresentationFormat>Presentación en pantalla (4:3)</PresentationFormat>
  <Paragraphs>462</Paragraphs>
  <Slides>30</Slides>
  <Notes>30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   Tema 6: Accesibilidad a la web móvil. Movilidad desde la web accesible</vt:lpstr>
      <vt:lpstr>Diapositiva con imagen</vt:lpstr>
      <vt:lpstr>Índice</vt:lpstr>
      <vt:lpstr>Accesibilidad a la Web móvil (I)</vt:lpstr>
      <vt:lpstr>Accesibilidad a la Web móvil (II)</vt:lpstr>
      <vt:lpstr>Accesibilidad a la Web móvil (III)</vt:lpstr>
      <vt:lpstr>Accesibilidad a la Web móvil Buenas Prácticas en Web Móvil (MWBP)</vt:lpstr>
      <vt:lpstr>Accesibilidad a la Web móvil Tarjetas de Buenas Prácticas en Web Móvil </vt:lpstr>
      <vt:lpstr>Accesibilidad a la Web móvil Buenas Prácticas en el Desarrollo de Aplicaciones para la Web Móvil  (MWABP)</vt:lpstr>
      <vt:lpstr>Accesibilidad a la Web móvil Tarjetas de Buenas Prácticas Buenas Prácticas en el Desarrollo de Aplicaciones para la Web Móvil </vt:lpstr>
      <vt:lpstr>Accesibilidad a la web móvil Validador de las MWBP</vt:lpstr>
      <vt:lpstr>Movilidad desde la Web accesible Las MWBP y las WCAG (I) </vt:lpstr>
      <vt:lpstr>Movilidad desde la Web accesible Las MWBP y las WCAG (II)</vt:lpstr>
      <vt:lpstr>Movilidad desde la Web accesible Soluciones tecnológicas</vt:lpstr>
      <vt:lpstr>Adaptación de la navegación (I)</vt:lpstr>
      <vt:lpstr>Adaptación de la navegación (II)</vt:lpstr>
      <vt:lpstr>Adaptación de la navegación (III)</vt:lpstr>
      <vt:lpstr>Adaptación de la navegación (IV)</vt:lpstr>
      <vt:lpstr>Adaptación de la navegación (V)</vt:lpstr>
      <vt:lpstr>Adaptación de la navegación (VI)</vt:lpstr>
      <vt:lpstr>Aplicaciones móviles: </vt:lpstr>
      <vt:lpstr>Guías accesibilidad para desarrollo de apps nativas: Android</vt:lpstr>
      <vt:lpstr>Guías accesibilidad para desarrollo de apps nativas: Apple</vt:lpstr>
      <vt:lpstr>Guías accesibilidad para usuarios de apps nativas: Apple</vt:lpstr>
      <vt:lpstr>Guías accesibilidad para desarrollo de apps nativas: Blackberry</vt:lpstr>
      <vt:lpstr>Guías accesibilidad para desarrollo de apps nativas: Windows</vt:lpstr>
      <vt:lpstr>Referencias (I)</vt:lpstr>
      <vt:lpstr>Referencias (II)</vt:lpstr>
      <vt:lpstr>Referencias (III)</vt:lpstr>
      <vt:lpstr>   Tema 6: Accesibilidad a la web móvil. Movilidad desde la web accesible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5: ACCESIBILIDAD A LA WEB MÓVIL. MOVILIDAD DESDE LA WEB ACCESIBLE</dc:title>
  <dc:subject>- Asignatura Evitando la barreras de accesibilidad en la Sociedad de la Información</dc:subject>
  <dc:creator>Lourdes Moreno López (Universidad Carlos III de Madrid)</dc:creator>
  <dc:description>OpenCourseWare de la Universidad Carlos III de Madrid</dc:description>
  <cp:lastModifiedBy>Yolanda</cp:lastModifiedBy>
  <cp:revision>956</cp:revision>
  <dcterms:created xsi:type="dcterms:W3CDTF">2010-11-18T21:25:18Z</dcterms:created>
  <dcterms:modified xsi:type="dcterms:W3CDTF">2014-12-04T11:48:08Z</dcterms:modified>
</cp:coreProperties>
</file>