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95" r:id="rId3"/>
    <p:sldId id="502" r:id="rId4"/>
    <p:sldId id="464" r:id="rId5"/>
    <p:sldId id="455" r:id="rId6"/>
    <p:sldId id="466" r:id="rId7"/>
    <p:sldId id="480" r:id="rId8"/>
    <p:sldId id="479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20" r:id="rId21"/>
    <p:sldId id="460" r:id="rId22"/>
    <p:sldId id="496" r:id="rId23"/>
    <p:sldId id="461" r:id="rId24"/>
    <p:sldId id="497" r:id="rId25"/>
    <p:sldId id="498" r:id="rId26"/>
    <p:sldId id="499" r:id="rId27"/>
    <p:sldId id="463" r:id="rId28"/>
    <p:sldId id="469" r:id="rId29"/>
    <p:sldId id="500" r:id="rId30"/>
    <p:sldId id="501" r:id="rId31"/>
    <p:sldId id="473" r:id="rId32"/>
    <p:sldId id="474" r:id="rId33"/>
    <p:sldId id="467" r:id="rId34"/>
    <p:sldId id="468" r:id="rId35"/>
    <p:sldId id="457" r:id="rId36"/>
    <p:sldId id="458" r:id="rId37"/>
    <p:sldId id="456" r:id="rId38"/>
    <p:sldId id="476" r:id="rId39"/>
    <p:sldId id="477" r:id="rId40"/>
    <p:sldId id="493" r:id="rId41"/>
    <p:sldId id="494" r:id="rId42"/>
    <p:sldId id="478" r:id="rId43"/>
    <p:sldId id="475" r:id="rId44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52E"/>
    <a:srgbClr val="CCCCFF"/>
    <a:srgbClr val="80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62734" autoAdjust="0"/>
  </p:normalViewPr>
  <p:slideViewPr>
    <p:cSldViewPr showGuides="1">
      <p:cViewPr>
        <p:scale>
          <a:sx n="80" d="100"/>
          <a:sy n="80" d="100"/>
        </p:scale>
        <p:origin x="-78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826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CA90D8A-024D-45BA-9F9B-CFA70986D0FC}" type="datetimeFigureOut">
              <a:rPr lang="es-ES"/>
              <a:pPr>
                <a:defRPr/>
              </a:pPr>
              <a:t>19/12/2014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1A21824-2786-4BDC-87E5-F4A6A297D6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614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8972" tIns="49486" rIns="98972" bIns="494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8972" tIns="49486" rIns="98972" bIns="494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37AF9DE-5279-4027-864B-8B0A0FE738FF}" type="datetimeFigureOut">
              <a:rPr lang="es-ES"/>
              <a:pPr>
                <a:defRPr/>
              </a:pPr>
              <a:t>19/12/2014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72" tIns="49486" rIns="98972" bIns="49486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8972" tIns="49486" rIns="98972" bIns="494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8972" tIns="49486" rIns="98972" bIns="494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8972" tIns="49486" rIns="98972" bIns="494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5D05A54-CF64-44EC-84C8-349299D461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76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7075003@N02/4027770613/in/photolist-78VnSV-aE1mYY-mYfkw-nL2LWf-4Mkjww-4MgDHv-6w86mU-jxpBYJ-H9inL-aGuFo2-6GywRT-cdNaC9-8KKs7P-x6n1t-4MkGGY-9DDKto-4gsKCV-BQLVV-8KNv2G-dviw9Z-6LCDjq-e1wnuN-78VnUD-n9n3J-e5iYKQ-9ua3Jh-4DAhAG-oGePvQ-dGdB3m-dQUsHg-oXBCc4-oFoBvL-6GCNHW-9ojb1K-feHtyc-k1Ab6W-eejqgd-qg25Uk-ePwhA1-4iLmgb-78VnQt-ehqjhY-78ZeNq-mCVkMZ-dYP3Ri-ehuq5j-muyrsz-ehQRaf-ehK5bF-72b66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sd/754499520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Braille_%28lectura%2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irnrinde_de/3414145532/in/photolist-781yRh-3hG81-6KRoY6-MdPd-cRH8cQ-dFSWx-4t6QwA-bu5Nom-cRH8Tq-8j5S7-adgz3L-nGpHZy-66yv1u-6cGow9-2J4Wvo-d36a9-69tQaf-4viidC-6UrsC5-d36LE-7GavEA-66yyKG-6Tb2su-6xLwdc-d39xt-4kCV4R-6HZHVd-5AN8df-d37Ux-bhreu-oE2GZ-5Kwhpm-6Tb2fJ-bg5Eg-3isWs-bhreh-egMxsj-kEpw-6o7NHy-9jVrKV-7kD6Bn-p3bUC-8BbysA-f2g1tv-dTm4t-9HpCZ6-8hHis-hKW1d-nesTXz-4yXY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edpuntoes/5427348189/in/set-7215762529235290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TEMA 1: </a:t>
            </a:r>
            <a:b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INTRODUCCIÓN A LA ACCESIBILIDAD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Lourdes Moreno, Paloma Martínez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Universidad Carlos III de Madrid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{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lmoreno,pmf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}@inf.uc3m.es 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Asignatura Humanidades</a:t>
            </a:r>
          </a:p>
          <a:p>
            <a:pPr defTabSz="989013" eaLnBrk="1" hangingPunct="1">
              <a:spcBef>
                <a:spcPct val="0"/>
              </a:spcBef>
            </a:pPr>
            <a:r>
              <a:rPr lang="ja-JP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“</a:t>
            </a:r>
            <a:r>
              <a:rPr lang="es-ES" altLang="ja-JP" dirty="0" smtClean="0">
                <a:latin typeface="Arial" charset="0"/>
                <a:ea typeface="ＭＳ Ｐゴシック" pitchFamily="34" charset="-128"/>
                <a:cs typeface="Arial" charset="0"/>
              </a:rPr>
              <a:t>Evitando la barreras de accesibilidad en la Sociedad de la Información</a:t>
            </a:r>
            <a:r>
              <a:rPr lang="ja-JP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”</a:t>
            </a:r>
            <a:endParaRPr lang="es-ES_tradnl" altLang="ja-JP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989013" eaLnBrk="1" hangingPunct="1"/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OpenCourseWare de la Universidad Carlos III de Madrid </a:t>
            </a:r>
          </a:p>
          <a:p>
            <a:pPr defTabSz="989013" eaLnBrk="1" hangingPunct="1"/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Esta obra está bajo una licencia de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Creative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Commons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Reconocimiento-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NoComercial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-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Compartirigual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3.0 España (http://creativecommons.org/licenses/by-nc-sa/3.0/es/deed.es)</a:t>
            </a: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indent="0" algn="l" defTabSz="9890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100" dirty="0" smtClean="0"/>
              <a:t>Logo licencia </a:t>
            </a:r>
            <a:r>
              <a:rPr lang="es-ES" altLang="es-ES" sz="1100" dirty="0" err="1" smtClean="0"/>
              <a:t>Creative</a:t>
            </a:r>
            <a:r>
              <a:rPr lang="es-ES" altLang="es-ES" sz="1100" dirty="0" smtClean="0"/>
              <a:t> </a:t>
            </a:r>
            <a:r>
              <a:rPr lang="es-ES" altLang="es-ES" sz="1100" dirty="0" err="1" smtClean="0"/>
              <a:t>Commons</a:t>
            </a:r>
            <a:r>
              <a:rPr lang="es-ES" altLang="es-ES" sz="1100" dirty="0" smtClean="0"/>
              <a:t> Reconocimiento-</a:t>
            </a:r>
            <a:r>
              <a:rPr lang="es-ES" altLang="es-ES" sz="1100" dirty="0" err="1" smtClean="0"/>
              <a:t>NoComercial</a:t>
            </a:r>
            <a:r>
              <a:rPr lang="es-ES" altLang="es-ES" sz="1100" dirty="0" smtClean="0"/>
              <a:t>-</a:t>
            </a:r>
            <a:r>
              <a:rPr lang="es-ES" altLang="es-ES" sz="1100" dirty="0" err="1" smtClean="0"/>
              <a:t>Compartirigual</a:t>
            </a: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989013" eaLnBrk="1" hangingPunct="1">
              <a:spcBef>
                <a:spcPct val="0"/>
              </a:spcBef>
            </a:pPr>
            <a:endParaRPr lang="es-ES" altLang="es-ES" sz="1000" dirty="0" smtClean="0">
              <a:solidFill>
                <a:srgbClr val="00009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989013" eaLnBrk="1" hangingPunct="1">
              <a:spcBef>
                <a:spcPct val="0"/>
              </a:spcBef>
            </a:pPr>
            <a:endParaRPr lang="es-ES" altLang="es-ES" sz="1000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989013" eaLnBrk="1" hangingPunct="1">
              <a:spcBef>
                <a:spcPct val="0"/>
              </a:spcBef>
            </a:pPr>
            <a:endParaRPr lang="es-ES" altLang="es-ES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989013" eaLnBrk="1" hangingPunct="1">
              <a:spcBef>
                <a:spcPct val="0"/>
              </a:spcBef>
            </a:pP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5613CB-50E6-4DAD-B93A-1BA6D0DD414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5905B8-3697-4181-AA21-B8E33CF01BA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auditiva. (II)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Sistemas aumentativos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Uso personal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Audífono (analógico, digital…)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Implante coclear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Receptores de infrarrojos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“Canales limpios” de audio en TV.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Uso colectivo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Bucle magnético (normalmente integrado en el audífono).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En esta diapositiva se incluyen la imagen de varios audífono (Imagen de Ike Valdez bajo licencia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: 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  <a:hlinkClick r:id="rId3"/>
              </a:rPr>
              <a:t>https://www.flickr.com/photos/37075003@N02/4027770613/in/photolist-78VnSV-aE1mYY-mYfkw-nL2LWf-4Mkjww-4MgDHv-6w86mU-jxpBYJ-H9inL-aGuFo2-6GywRT-cdNaC9-8KKs7P-x6n1t-4MkGGY-9DDKto-4gsKCV-BQLVV-8KNv2G-dviw9Z-6LCDjq-e1wnuN-78VnUD-n9n3J-e5iYKQ-9ua3Jh-4DAhAG-oGePvQ-dGdB3m-dQUsHg-oXBCc4-oFoBvL-6GCNHW-9ojb1K-feHtyc-k1Ab6W-eejqgd-qg25Uk-ePwhA1-4iLmgb-78VnQt-ehqjhY-78ZeNq-mCVkMZ-dYP3Ri-ehuq5j-muyrsz-ehQRaf-ehK5bF-72b66a</a:t>
            </a:r>
            <a:r>
              <a:rPr lang="es-ES" sz="110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r>
              <a:rPr lang="es-ES" sz="1100" u="non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s-ES" dirty="0" smtClean="0"/>
              <a:t>y el dibujo de un implante coclear, con la conexión del receptor a la cóclea</a:t>
            </a:r>
            <a:r>
              <a:rPr lang="es-ES" baseline="0" dirty="0" smtClean="0"/>
              <a:t> (</a:t>
            </a:r>
            <a:r>
              <a:rPr lang="es-ES" dirty="0" smtClean="0"/>
              <a:t>Imagen de Penn </a:t>
            </a:r>
            <a:r>
              <a:rPr lang="es-ES" dirty="0" err="1" smtClean="0"/>
              <a:t>State</a:t>
            </a:r>
            <a:r>
              <a:rPr lang="es-ES" dirty="0" smtClean="0"/>
              <a:t> bajo licencia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: https://www.flickr.com/photos/pennstatelive/12103651054).</a:t>
            </a:r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B61848-9C50-4C18-9796-DF5D3D143789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auditiva. (III)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Sistemas sustitutivos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sz="2200" dirty="0" smtClean="0"/>
              <a:t>Problemas específicos de transformación de la información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Automáticos: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ES" sz="1700" dirty="0" err="1" smtClean="0"/>
              <a:t>Automatic</a:t>
            </a:r>
            <a:r>
              <a:rPr lang="es-ES" sz="1700" dirty="0" smtClean="0"/>
              <a:t> </a:t>
            </a:r>
            <a:r>
              <a:rPr lang="es-ES" sz="1700" dirty="0" err="1" smtClean="0"/>
              <a:t>Speech</a:t>
            </a:r>
            <a:r>
              <a:rPr lang="es-ES" sz="1700" dirty="0" smtClean="0"/>
              <a:t> </a:t>
            </a:r>
            <a:r>
              <a:rPr lang="es-ES" sz="1700" dirty="0" err="1" smtClean="0"/>
              <a:t>Recognition</a:t>
            </a:r>
            <a:r>
              <a:rPr lang="es-ES" sz="1700" dirty="0" smtClean="0"/>
              <a:t> (ASR): </a:t>
            </a:r>
            <a:r>
              <a:rPr lang="es-ES" sz="1700" dirty="0" err="1" smtClean="0"/>
              <a:t>Dragon</a:t>
            </a:r>
            <a:r>
              <a:rPr lang="es-ES" sz="1700" dirty="0" smtClean="0"/>
              <a:t> </a:t>
            </a:r>
            <a:r>
              <a:rPr lang="es-ES" sz="1700" dirty="0" err="1" smtClean="0"/>
              <a:t>NaturallySpeaking</a:t>
            </a:r>
            <a:r>
              <a:rPr lang="es-ES" sz="1700" dirty="0" smtClean="0"/>
              <a:t>, </a:t>
            </a:r>
            <a:r>
              <a:rPr lang="es-ES" sz="1700" dirty="0" err="1" smtClean="0"/>
              <a:t>ViaVoice</a:t>
            </a:r>
            <a:r>
              <a:rPr lang="es-ES" sz="1700" dirty="0" smtClean="0"/>
              <a:t>, Microsoft </a:t>
            </a:r>
            <a:r>
              <a:rPr lang="es-ES" sz="1700" dirty="0" err="1" smtClean="0"/>
              <a:t>Speech</a:t>
            </a:r>
            <a:r>
              <a:rPr lang="es-ES" sz="1700" dirty="0" smtClean="0"/>
              <a:t> </a:t>
            </a:r>
            <a:r>
              <a:rPr lang="es-ES" sz="1700" dirty="0" err="1" smtClean="0"/>
              <a:t>Engine</a:t>
            </a:r>
            <a:r>
              <a:rPr lang="es-ES" sz="1700" dirty="0" smtClean="0"/>
              <a:t>, </a:t>
            </a:r>
            <a:r>
              <a:rPr lang="es-ES" sz="1700" dirty="0" err="1" smtClean="0"/>
              <a:t>Loquendo</a:t>
            </a:r>
            <a:r>
              <a:rPr lang="es-ES" sz="1700" dirty="0" smtClean="0"/>
              <a:t>…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ES" sz="1700" dirty="0" smtClean="0"/>
              <a:t>Otras transformaciones (alarmas vibrantes, luces para timbres…).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Semiautomáticos: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ES" sz="1700" dirty="0" smtClean="0"/>
              <a:t>Una persona transcribe o verifica transcripciones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ES" sz="1700" dirty="0" smtClean="0"/>
              <a:t>Menores tasas de error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ES" sz="1700" dirty="0" smtClean="0"/>
              <a:t>Casi nunca en tiempo real (la taquigrafía y el </a:t>
            </a:r>
            <a:r>
              <a:rPr lang="es-ES" sz="1700" i="1" dirty="0" err="1" smtClean="0"/>
              <a:t>rehablado</a:t>
            </a:r>
            <a:r>
              <a:rPr lang="es-ES" sz="1700" dirty="0" smtClean="0"/>
              <a:t> sí funcionan en TR)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ES" sz="1700" dirty="0" smtClean="0"/>
              <a:t>Sistemas mucho más caros (por el trabajo aparejado).</a:t>
            </a:r>
            <a:endParaRPr lang="es-ES" sz="17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2ACAC4-032E-41DE-94C8-E119018F3252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auditiva. (IV)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Sistemas sustitutivos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Entornos audiovisuales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Gran aplicación desde hace mucho tiempo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No sólo orientados a personas con discapacidad auditiva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Ejemplos:</a:t>
            </a:r>
          </a:p>
          <a:p>
            <a:pPr marL="1543050" lvl="3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Subtitulado (abierto)</a:t>
            </a:r>
          </a:p>
          <a:p>
            <a:pPr marL="1543050" lvl="3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Subtitulado (cerrado)</a:t>
            </a:r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A1A86A-63C2-4C8B-8454-77D17913D82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visual. (I)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err="1" smtClean="0"/>
              <a:t>Tiflotecnología</a:t>
            </a:r>
            <a:r>
              <a:rPr lang="es-ES" dirty="0" smtClean="0"/>
              <a:t>: </a:t>
            </a:r>
            <a:r>
              <a:rPr lang="es-ES" dirty="0" err="1" smtClean="0"/>
              <a:t>Tiflos</a:t>
            </a:r>
            <a:r>
              <a:rPr lang="es-ES" dirty="0" smtClean="0"/>
              <a:t> (gr. ciego)+</a:t>
            </a:r>
            <a:r>
              <a:rPr lang="es-ES" dirty="0" err="1" smtClean="0"/>
              <a:t>Techné</a:t>
            </a:r>
            <a:r>
              <a:rPr lang="es-ES" dirty="0" smtClean="0"/>
              <a:t> (gr. técnica)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Distintos ámbitos de aplicación: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Accesibilidad audiovisual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Orientación y movilidad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 esta diapositiva aparece el logotipo indicativo de la discapacidad visual.</a:t>
            </a:r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AFC912-FA01-4217-A647-BF54EA466187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visual. (II)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Aumentativos: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Utilizan restos visuales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Realidad aumentada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Ampliadores de pantalla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Sistemas de movilidad.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Imagen </a:t>
            </a:r>
            <a:r>
              <a:rPr lang="es-ES" dirty="0" smtClean="0"/>
              <a:t>del software </a:t>
            </a:r>
            <a:r>
              <a:rPr lang="es-ES" dirty="0" err="1" smtClean="0"/>
              <a:t>Zoomtext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450053-40F2-4652-8D7A-2808EB775A4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visual. (III)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Sustitutivos: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Utilizan otros canales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Auditivo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Táctil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Electro-estimulación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Corporal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Problema de ancho de banda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La información visual tiene mucha información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El resto de canales aceptan menos bits/s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Pérdida de información, (casi) siempre.</a:t>
            </a:r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08713B-159C-4B45-A4BB-68BD2513D547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visual. (IV)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Sustitutivos: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Accesibilidad audiovisual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Punzón y tabla Braille (1825)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Braille Hablado (</a:t>
            </a:r>
            <a:r>
              <a:rPr lang="es-ES" dirty="0" err="1" smtClean="0"/>
              <a:t>Perkins</a:t>
            </a:r>
            <a:r>
              <a:rPr lang="es-ES" dirty="0" smtClean="0"/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Lectores de pantalla/</a:t>
            </a:r>
            <a:r>
              <a:rPr lang="es-ES" dirty="0" err="1" smtClean="0"/>
              <a:t>Optical</a:t>
            </a:r>
            <a:r>
              <a:rPr lang="es-ES" dirty="0" smtClean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r>
              <a:rPr lang="es-ES" dirty="0" smtClean="0"/>
              <a:t> (OCR)+TTS</a:t>
            </a:r>
          </a:p>
          <a:p>
            <a:pPr marL="1543050" lvl="3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Sistemas SW, dependientes del idioma</a:t>
            </a:r>
          </a:p>
          <a:p>
            <a:pPr marL="1543050" lvl="3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Acceso a ordenadores (internet), </a:t>
            </a:r>
            <a:r>
              <a:rPr lang="es-ES" dirty="0" err="1" smtClean="0"/>
              <a:t>smartphones</a:t>
            </a:r>
            <a:r>
              <a:rPr lang="es-ES" dirty="0" smtClean="0"/>
              <a:t>…</a:t>
            </a:r>
          </a:p>
          <a:p>
            <a:pPr marL="1543050" lvl="3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Altísima penetración</a:t>
            </a:r>
          </a:p>
          <a:p>
            <a:pPr marL="1543050" lvl="3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JAWS, BRLTTY, ONCE-Lector 98…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Línea Braille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Relojes táctiles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Traducción de colores.</a:t>
            </a:r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A81CBB-731D-42FB-905C-5956D831D02C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visual (V)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Punzón y tabla Braille  (fotos de Paul </a:t>
            </a:r>
            <a:r>
              <a:rPr lang="es-ES" dirty="0" err="1" smtClean="0"/>
              <a:t>Downey</a:t>
            </a:r>
            <a:r>
              <a:rPr lang="es-ES" baseline="0" dirty="0" smtClean="0"/>
              <a:t> bajo licencia </a:t>
            </a:r>
            <a:r>
              <a:rPr lang="es-ES" baseline="0" dirty="0" err="1" smtClean="0"/>
              <a:t>Creative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Commons</a:t>
            </a:r>
            <a:r>
              <a:rPr lang="es-ES" baseline="0" dirty="0" smtClean="0"/>
              <a:t>: </a:t>
            </a:r>
            <a:r>
              <a:rPr lang="es-ES" sz="11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  <a:hlinkClick r:id="rId3"/>
              </a:rPr>
              <a:t>https://www.flickr.com/photos/psd/7544995206</a:t>
            </a:r>
            <a:r>
              <a:rPr lang="es-ES" sz="110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err="1" smtClean="0"/>
              <a:t>Braillen’n</a:t>
            </a:r>
            <a:r>
              <a:rPr lang="es-ES" dirty="0" smtClean="0"/>
              <a:t> </a:t>
            </a:r>
            <a:r>
              <a:rPr lang="es-ES" dirty="0" err="1" smtClean="0"/>
              <a:t>Speak</a:t>
            </a:r>
            <a:r>
              <a:rPr lang="es-ES" dirty="0" smtClean="0"/>
              <a:t> o Braille Hablado (de</a:t>
            </a:r>
            <a:r>
              <a:rPr lang="es-ES" baseline="0" dirty="0" smtClean="0"/>
              <a:t> la empresa Blazie </a:t>
            </a:r>
            <a:r>
              <a:rPr lang="es-ES" baseline="0" dirty="0" err="1" smtClean="0"/>
              <a:t>Engineering</a:t>
            </a:r>
            <a:r>
              <a:rPr lang="es-ES" baseline="0" dirty="0" smtClean="0"/>
              <a:t>: http://www.blazie.co.uk/)</a:t>
            </a: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 esta diapositiva se muestran imágenes de estos 2 productos de apoyo.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7BEC17-D815-4730-A0C9-822E2B066EBA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visual (VI)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Alfabeto </a:t>
            </a:r>
            <a:r>
              <a:rPr lang="es-ES" dirty="0" smtClean="0"/>
              <a:t>Braille</a:t>
            </a:r>
            <a:endParaRPr lang="es-ES" sz="1100" u="none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10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Imagen</a:t>
            </a:r>
            <a:r>
              <a:rPr lang="es-ES" sz="1100" u="non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del alfabeto Braille obtenido de Wikipedia (</a:t>
            </a:r>
            <a:r>
              <a:rPr lang="es-ES" sz="11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  <a:hlinkClick r:id="rId3"/>
              </a:rPr>
              <a:t>http://es.wikipedia.org/wiki/Braille_%28lectura%29</a:t>
            </a:r>
            <a:r>
              <a:rPr lang="es-ES" sz="110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endParaRPr lang="es-ES" dirty="0" smtClean="0"/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DA6370-C0BF-43D9-95DB-6450A5A47374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visual (VII)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Línea Braille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Reloj táctil</a:t>
            </a:r>
            <a:endParaRPr lang="es-E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En esta diapositiva se muestran imágenes de estos 2 productos de </a:t>
            </a:r>
            <a:r>
              <a:rPr lang="es-ES" dirty="0" smtClean="0"/>
              <a:t>apoyo, línea</a:t>
            </a:r>
            <a:r>
              <a:rPr lang="es-ES" baseline="0" dirty="0" smtClean="0"/>
              <a:t> braille (Foto de Stefan </a:t>
            </a:r>
            <a:r>
              <a:rPr lang="es-ES" baseline="0" dirty="0" err="1" smtClean="0"/>
              <a:t>Evertz</a:t>
            </a:r>
            <a:r>
              <a:rPr lang="es-ES" baseline="0" dirty="0" smtClean="0"/>
              <a:t> bajo licencia Creativa </a:t>
            </a:r>
            <a:r>
              <a:rPr lang="es-ES" baseline="0" dirty="0" err="1" smtClean="0"/>
              <a:t>Commons</a:t>
            </a:r>
            <a:r>
              <a:rPr lang="es-ES" baseline="0" dirty="0" smtClean="0"/>
              <a:t> 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  <a:hlinkClick r:id="rId3"/>
              </a:rPr>
              <a:t>https://www.flickr.com/photos/hirnrinde_de/3414145532/in/photolist-781yRh-3hG81-6KRoY6-MdPd-cRH8cQ-dFSWx-4t6QwA-bu5Nom-cRH8Tq-8j5S7-adgz3L-nGpHZy-66yv1u-6cGow9-2J4Wvo-d36a9-69tQaf-4viidC-6UrsC5-d36LE-7GavEA-66yyKG-6Tb2su-6xLwdc-d39xt-4kCV4R-6HZHVd-5AN8df-d37Ux-bhreu-oE2GZ-5Kwhpm-6Tb2fJ-bg5Eg-3isWs-bhreh-egMxsj-kEpw-6o7NHy-9jVrKV-7kD6Bn-p3bUC-8BbysA-f2g1tv-dTm4t-9HpCZ6-8hHis-hKW1d-nesTXz-4yXYnn</a:t>
            </a:r>
            <a:r>
              <a:rPr lang="es-ES" baseline="0" dirty="0" smtClean="0"/>
              <a:t> y reloj táctil (</a:t>
            </a:r>
            <a:r>
              <a:rPr lang="es-ES" sz="1100" dirty="0" smtClean="0"/>
              <a:t>he Bradley </a:t>
            </a:r>
            <a:r>
              <a:rPr lang="es-ES" sz="1100" dirty="0" err="1" smtClean="0"/>
              <a:t>tactile</a:t>
            </a:r>
            <a:r>
              <a:rPr lang="es-ES" sz="1100" dirty="0" smtClean="0"/>
              <a:t> </a:t>
            </a:r>
            <a:r>
              <a:rPr lang="es-ES" sz="1100" dirty="0" err="1" smtClean="0"/>
              <a:t>watch</a:t>
            </a:r>
            <a:r>
              <a:rPr lang="es-ES" sz="1100" dirty="0" smtClean="0"/>
              <a:t> de la</a:t>
            </a:r>
            <a:r>
              <a:rPr lang="es-ES" sz="1100" baseline="0" dirty="0" smtClean="0"/>
              <a:t> empresa EONE: https://eone-time.com</a:t>
            </a:r>
            <a:r>
              <a:rPr lang="es-ES" sz="1100" dirty="0" smtClean="0"/>
              <a:t>)</a:t>
            </a: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Diapositiva con imagen</a:t>
            </a:r>
            <a:b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Imagen de una niña, una mujer de mediana edad y un señor más mayor, todos manejando juntos un ordenador.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Créditos de la foto: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Foto de Samsungtomorrow, bajo licencia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Creatrive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Commons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https://creativecommons.org/licenses/by-nc-sa/2.0/: 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https://www.flickr.com/photos/samsungtomorrow/8381546979</a:t>
            </a: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319EF8-084F-4D74-AC4F-0B43BF6608CA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Una aplicación web es accesible cuando cualquier usuario puede acceder a sus contenidos independiente de sus características de acceso, y contexto de uso.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esta diapositiva hay una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foto</a:t>
            </a:r>
            <a:r>
              <a:rPr lang="es-ES" altLang="es-ES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de un ordenador con una imagen de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la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bola del mundo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la pantalla,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símbolo de acceso y Diseño Universal. </a:t>
            </a:r>
          </a:p>
          <a:p>
            <a:pPr eaLnBrk="1" hangingPunct="1">
              <a:spcBef>
                <a:spcPct val="0"/>
              </a:spcBef>
              <a:defRPr/>
            </a:pP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1908A-54D3-428C-A55E-2D487B774542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. ¿de qué estamos hablando? (I)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 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s-ES" alt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¿Qué pasa si la fuente es pequeña, y un usuario la quiere hacer mayor?</a:t>
            </a:r>
          </a:p>
          <a:p>
            <a:pPr marL="800100" lvl="1" indent="-342900" eaLnBrk="1" hangingPunct="1"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Que la página pierde precisión en el diseño y no se ve bien.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100" dirty="0" smtClean="0"/>
              <a:t>Capturas de pantalla de la antigua página web del </a:t>
            </a:r>
            <a:r>
              <a:rPr lang="es-ES" sz="1100" dirty="0" err="1" smtClean="0"/>
              <a:t>Drew</a:t>
            </a:r>
            <a:r>
              <a:rPr lang="es-ES" sz="1100" dirty="0" smtClean="0"/>
              <a:t> </a:t>
            </a:r>
            <a:r>
              <a:rPr lang="es-ES" sz="1100" dirty="0" err="1" smtClean="0"/>
              <a:t>Carey's</a:t>
            </a:r>
            <a:r>
              <a:rPr lang="es-ES" sz="1100" dirty="0" smtClean="0"/>
              <a:t> Green </a:t>
            </a:r>
            <a:r>
              <a:rPr lang="es-ES" sz="1100" dirty="0" err="1" smtClean="0"/>
              <a:t>Screen</a:t>
            </a:r>
            <a:r>
              <a:rPr lang="es-ES" sz="1100" dirty="0" smtClean="0"/>
              <a:t>: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una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página web con texto e imagen, y la misma interfaz con el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mismo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texto e imagen pero ilegibles porque se ha aumentado el tamaño del texto.</a:t>
            </a: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2A8762-8AF2-45CB-B60B-9F42E4138DD1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. ¿de qué estamos hablando? (II)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¿Qué pasa si el usuario no tiene activado el JavaScript, o accede con algún dispositivo que funciona sin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javaScript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?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Que hay funcionalidades y contenido que desaparece de la página.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la diapositiva hay una imagen de una interfaz de una web con todas las funcionalidades actividades y la misma interfaz en la que no están todas las funcionalidades porque se ha desactivado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javascript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3C80B0-3393-4EF1-971B-1C1F0C0F1D7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. ¿de qué estamos hablando? (III)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¿Qué pasa si accedemos con una conexión lenta y no se descargan las imágenes, o con un navegador solo texto, o con un lector de pantalla?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Si las imágenes transmiten información importante y no tienen un texto alternativo, esta información se pierde.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Capturas de pantalla del</a:t>
            </a:r>
            <a:r>
              <a:rPr lang="es-ES" altLang="es-ES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antiguo diseño de la web www.ebay.com: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una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imagen de una interfaz de una web vista con las imágenes activas y la misma interfaz con las imágenes desactivadas, muchas de ellas sin texto alternativo.</a:t>
            </a: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AD22A-79FE-4C59-B592-FBDABF367853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. ¿de qué estamos hablando? (IV)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 </a:t>
            </a:r>
          </a:p>
          <a:p>
            <a:pPr marL="342900" indent="-342900" eaLnBrk="1" hangingPunct="1"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/>
              <a:t>¿Qué pasa si accedemos con otros dispositivos?</a:t>
            </a:r>
          </a:p>
          <a:p>
            <a:pPr marL="800100" lvl="1" indent="-342900" eaLnBrk="1" hangingPunct="1"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/>
              <a:t>En algunos no se puede acceder al contenido o se puede acceder solo de manera parcial.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Capturas de pantalla del</a:t>
            </a:r>
            <a:r>
              <a:rPr lang="es-ES" altLang="es-ES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antiguo diseño de la web www.usa.gov: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imagen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de la interfaz de la web del Gobierno de EEUU, vista en la pantalla de un ordenador y en 3 dispositivos móviles diferentes. En los móviles no se puede acceder al contenido.</a:t>
            </a: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2AF6DD-B907-49A7-99B8-33C115525292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Grupos de usuario afectados. Características: acceso, contextos de uso (I)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 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/>
              <a:t>¿</a:t>
            </a:r>
            <a:r>
              <a:rPr lang="es-ES" altLang="es-ES" dirty="0" smtClean="0"/>
              <a:t>Visual: ceguera, daltonismo, visión reducida, túnel,  periférica.</a:t>
            </a:r>
          </a:p>
          <a:p>
            <a:pPr marL="628650" lvl="1" indent="-171450" eaLnBrk="1" hangingPunct="1">
              <a:lnSpc>
                <a:spcPct val="80000"/>
              </a:lnSpc>
              <a:spcAft>
                <a:spcPts val="1500"/>
              </a:spcAft>
              <a:buClr>
                <a:srgbClr val="6E84B4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smtClean="0"/>
              <a:t>Visión ocupada en otra actividad (conducción), pantallas reducidas, monocromo (simulación)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smtClean="0"/>
              <a:t>Auditivo: sordera, restos auditivos o hipoacusia</a:t>
            </a:r>
          </a:p>
          <a:p>
            <a:pPr marL="628650" lvl="1" indent="-171450" eaLnBrk="1" hangingPunct="1">
              <a:lnSpc>
                <a:spcPct val="80000"/>
              </a:lnSpc>
              <a:spcAft>
                <a:spcPts val="1500"/>
              </a:spcAft>
              <a:buClr>
                <a:srgbClr val="6E84B4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smtClean="0"/>
              <a:t>Entornos ruidosos, silenciosos (biblioteca)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smtClean="0"/>
              <a:t>Cognitivo: dislexia, desorden y déficit atención, </a:t>
            </a:r>
            <a:r>
              <a:rPr lang="es-ES" altLang="es-ES" dirty="0" err="1" smtClean="0"/>
              <a:t>fotosensibilidad</a:t>
            </a:r>
            <a:endParaRPr lang="es-ES" altLang="es-ES" dirty="0" smtClean="0"/>
          </a:p>
          <a:p>
            <a:pPr marL="628650" lvl="1" indent="-171450" eaLnBrk="1" hangingPunct="1">
              <a:lnSpc>
                <a:spcPct val="80000"/>
              </a:lnSpc>
              <a:buClr>
                <a:srgbClr val="6E84B4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smtClean="0"/>
              <a:t>Entorno con distracciones, situaciones de estrés, pánico, lengua no materna</a:t>
            </a:r>
            <a:endParaRPr lang="es-ES" altLang="es-ES" dirty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CA49AC-D390-4F8F-8CCE-90703848E439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Título: Grupos de usuario afectados. Características: acceso, contextos de uso (II)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Contenido:  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¿</a:t>
            </a: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Físico: discapacidad motriz (uso de ratón, teclado, etc.), discapacidad en el habla</a:t>
            </a:r>
          </a:p>
          <a:p>
            <a:pPr lvl="1" eaLnBrk="1" hangingPunct="1">
              <a:spcAft>
                <a:spcPts val="1500"/>
              </a:spcAft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 Fracturas temporales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Tecnología: tipo de agente de usuario (navegador, reproductor, etc.), plataforma, sistema operativo, plug-ins no instalados, tipo conexión, resolución pantalla</a:t>
            </a:r>
            <a:r>
              <a:rPr lang="es-ES" altLang="es-ES" sz="2600" smtClean="0"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89AEEA-C134-4805-9294-20D6A26F8189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Grupos de usuarios afectados. Brecha Digital</a:t>
            </a: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defTabSz="989013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Personas con discapacidad (número considerable)</a:t>
            </a:r>
          </a:p>
          <a:p>
            <a:pPr marL="171450" indent="-171450" defTabSz="989013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Todos,  diversidad funcional</a:t>
            </a:r>
          </a:p>
          <a:p>
            <a:pPr marL="171450" indent="-171450" defTabSz="989013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Crece  (tecnología, discapacidad por envejecimiento</a:t>
            </a:r>
          </a:p>
          <a:p>
            <a:pPr marL="171450" indent="-171450" defTabSz="989013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77 millones de europeos tienen 60 años o más</a:t>
            </a:r>
          </a:p>
          <a:p>
            <a:pPr marL="171450" indent="-171450" defTabSz="989013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En la diapositiva hay una imagen con una gráfica que describe la Evolución de las discapacidades en función de la edad en EEUU. </a:t>
            </a:r>
          </a:p>
          <a:p>
            <a:pPr marL="171450" indent="-171450" defTabSz="989013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altLang="es-ES" sz="9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989013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altLang="es-ES" sz="9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51DF29-343E-4DB2-AD29-464DDF1CE383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En la Universidad. Introducción.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El uso de las TIC (Tecnologías de la Información y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telecomincación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) se impone en el ámbito de la educación. Crecimiento de su  uso  en estudiantes y profesores: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Plataformas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e_learning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, material educativo digital, libros electrónicos, software educativo, sitios web, etc.</a:t>
            </a:r>
          </a:p>
          <a:p>
            <a:pPr marL="1085850" lvl="2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Avanzar tecnológicamente de una manera universal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Pocos estudiantes con discapacidad en la universidad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Asegurar un acceso equitativo y accesible a todos los estudiantes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No sólo accesibilidad para cubrir necesidades en la enseñanza para estudiantes con discapacidad, sino como soporte de aprendizaje para todos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418736-B801-4623-9FB9-EF7A221F57E0}" type="slidenum">
              <a:rPr lang="es-ES_tradnl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s-ES_tradnl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En la Universidad. Escenario 1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Mario es un estudiante ciego, asiste a clase y escucha las explicaciones de los profesores, pero necesita la documentación accesible, por ejemplo en formato electrónico accesible, para pueda acceder con lector de pantalla.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Tenemos las siguientes necesidades: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Profesores formados en crear documentos accesibles ?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Recursos: lector de pantalla ?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Plataforma e-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learning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accesible ?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esta diapositiva se incluye una imagen en la que se ve el dibujo de una persona con discapacidad visual frente a la pantalla de un ordenador.</a:t>
            </a: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2D36D6-7797-4A7D-8DAB-8B7E24497484}" type="slidenum">
              <a:rPr lang="es-ES_tradnl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s-ES_tradnl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Índice</a:t>
            </a:r>
            <a:b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Introducción 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Discapacidad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Cómo acceden a la Web las personas con discapacidad. Productos de apoyo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Grupos de usuarios afectados por las barreras de accesibilidad en la Web. Diversidad funcional 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la Universidad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Legislación, normativa, estándares 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Actividad 1 </a:t>
            </a:r>
          </a:p>
          <a:p>
            <a:pPr marL="171450" indent="-171450" defTabSz="9890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Bibliografía</a:t>
            </a: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319EF8-084F-4D74-AC4F-0B43BF6608CA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93713"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la Universidad. Escenario 2</a:t>
            </a:r>
          </a:p>
          <a:p>
            <a:pPr marL="171450" indent="-171450" defTabSz="4937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Elena  es una estudiante sorda. Hay unos contenidos en video a los que tiene que acceder, para ello necesitaría una descripción textual al audio. Si incluimos subtítulos sincronizados con el vídeo, Elena podrá acceder al contendido.</a:t>
            </a:r>
          </a:p>
          <a:p>
            <a:pPr marL="171450" indent="-171450" defTabSz="4937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Además, le gustaría participar en clase. Si cuenta con la ayuda de un intérprete, podrá intervenir en clase como cualquier otro alumno.</a:t>
            </a:r>
          </a:p>
          <a:p>
            <a:pPr marL="171450" indent="-171450" defTabSz="4937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la diapositiva se muestran 2 imágenes, una con una ilustración de una estudiante utilizando un ordenador y la otra la ilustración de la pantalla del ordenador con video con subtitulado.</a:t>
            </a: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019155-72DF-4EC6-B297-F963B15C6274}" type="slidenum">
              <a:rPr lang="es-ES_tradnl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s-ES_tradnl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En la Universidad. Qué debe ser accesible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Uso de las TIC: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Web pública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Web privada (intranet)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Plataforma web de enseñanza on-line (e-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learning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Otros servicios: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Web de la biblioteca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Otros servicios al alumno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Documentación accesible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Hay que incorporar accesibilidad a la Web y a los contenidos digitales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cs typeface="Arial" charset="0"/>
              </a:rPr>
              <a:t>En la diapositiva se muestran una imagen de la bola del mundo con una llave, símbolo de Diseño Universal.</a:t>
            </a:r>
            <a:endParaRPr lang="es-ES_tradnl" altLang="es-ES" dirty="0" smtClean="0"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38CC66-4312-42B3-845F-AEDD118F7CFB}" type="slidenum">
              <a:rPr lang="es-ES_tradnl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s-ES_tradnl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En la Universidad. Currículo formativo en la universidad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El tener el Diseño para Todos y la accesibilidad en mente son características que se deben cumplir en todo proyecto atendiendo a normas y legislación vigente, como es el caso de España.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La universidad tiene un papel fundamental y proactivo en esta labor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Hay obligación Legal de incluir esta formación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El Espacio Europeo oportunidad para introducir materias que afectan a la discapacidad en los planes de estudios universitarios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Método de enseñanza: Inclusión</a:t>
            </a:r>
          </a:p>
          <a:p>
            <a:pPr eaLnBrk="1" hangingPunct="1">
              <a:spcBef>
                <a:spcPct val="0"/>
              </a:spcBef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ED6D3B-174C-481D-B02B-7103774F1020}" type="slidenum">
              <a:rPr lang="es-ES_tradnl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s-ES_tradnl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E70C1-C6D3-4705-8657-AEF1DE57A393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s-ES_tradnl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Estándares de la Web. W3C. WAI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Del W3C, 1998</a:t>
            </a:r>
          </a:p>
          <a:p>
            <a:pPr marL="628650" lvl="1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Guiar la Web hacia su máximo potencial a través del desarrollo de protocolos y pautas que aseguren el crecimiento futuro de la Web.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Iniciativa de la Accesibilidad Web (WAI) facilita el acceso de las personas con discapacidad, desarrollando pautas de accesibilidad.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En la página hay una imagen que muestra Ilustración que muestra los </a:t>
            </a:r>
            <a:r>
              <a:rPr lang="es-ES" altLang="es-ES" sz="1000" dirty="0" err="1" smtClean="0">
                <a:latin typeface="Arial" charset="0"/>
                <a:ea typeface="ＭＳ Ｐゴシック" pitchFamily="34" charset="-128"/>
                <a:cs typeface="Arial" charset="0"/>
              </a:rPr>
              <a:t>componenetes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 esenciales de la accesibilidad y cómo se relacionan (en inglés): la descripción detallada de la imagen se encuentra en http://www.w3.org/WAI/intro/components-desc.html#relate (en inglés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).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Fuente de la imagen: http://www.w3.org/WAI/intro/components.php</a:t>
            </a:r>
            <a:endParaRPr lang="es-ES" altLang="es-ES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altLang="es-ES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B1AF47-15C8-41A3-9B01-6FCED4C1F199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Estándares. Componentes WAI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Pautas de Accesibilidad para Herramientas de Autor (ATAG)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Generar contenido accesible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Pautas de Accesibilidad para Herramientas de Usuario (UAAG) 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Navegadores Web, reproductores multimedia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Para que funcionen bien con ayudas técnicas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Pautas de Accesibilidad al Contenido en la Web (WCAG)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Accesibilidad a los contenidos Web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900" dirty="0" smtClean="0">
                <a:latin typeface="Arial" charset="0"/>
                <a:ea typeface="ＭＳ Ｐゴシック" pitchFamily="34" charset="-128"/>
                <a:cs typeface="Arial" charset="0"/>
              </a:rPr>
              <a:t>Versiones WCAG 1.0 (1999) y WCAG 2.0 (2008)</a:t>
            </a:r>
            <a:endParaRPr lang="es-ES" altLang="es-ES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WAI-ARIA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 esta diapositiva se incluye la imagen del Logotipo de la Iniciativa de accesibilidad Web (WAI)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Título:  </a:t>
            </a: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Normativa Internacional</a:t>
            </a:r>
            <a:b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ISO/IEC 40500:2012: </a:t>
            </a:r>
            <a:r>
              <a:rPr lang="es-ES" altLang="es-ES"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Information</a:t>
            </a: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technology</a:t>
            </a: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 -- W3C Web Content </a:t>
            </a:r>
            <a:r>
              <a:rPr lang="es-ES" altLang="es-ES"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Guidelines</a:t>
            </a: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 (WCAG) 2.0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ISO 9241-20:2008: Accesibilidad en productos y servicios TIC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ISO 9241-151:2008: Ergonomía de interfaces web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ISO 9241-171:2008: Accesibilidad del software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ISO/IEC TR 29138: Consideraciones de accesibilidad para personas con discapacidad.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Parte 1: Necesidades de usuario 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Parte 2: Inventario de  estándares 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Parte 3: Guía para asignar necesidades de usuarios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En esta diapositiva hay 3 imágenes que se corresponden con los logos de: la International </a:t>
            </a:r>
            <a:r>
              <a:rPr lang="es-ES" altLang="es-ES"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Organization</a:t>
            </a: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for</a:t>
            </a: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Standardization</a:t>
            </a: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 (ISO), la Organización de Estatización CEN y la Organización de estandarización CENELEC</a:t>
            </a:r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6687BE-5BD9-4BD1-97E3-CFECED75D6C1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Normativa Nacional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UNE 153010:2012 Subtitulado para sordos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UNE 153020:2005 </a:t>
            </a:r>
            <a:r>
              <a:rPr lang="es-ES" altLang="es-ES" sz="1300" dirty="0" err="1" smtClean="0">
                <a:latin typeface="Arial" charset="0"/>
                <a:ea typeface="ＭＳ Ｐゴシック" pitchFamily="34" charset="-128"/>
                <a:cs typeface="Arial" charset="0"/>
              </a:rPr>
              <a:t>Audiodescripción</a:t>
            </a:r>
            <a:endParaRPr lang="es-ES" altLang="es-ES" sz="13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UNE 139801:2003 Accesibilidad del Hardware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UNE 139802:2009 Accesibilidad del Software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UNE 139803:2012 Accesibilidad de los Contenidos Web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UNE 139804:2007 LSE en Redes Informática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En esta diapositiva se incluye una imagen con el logo de AENOR.</a:t>
            </a:r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DC8E09-B90D-4441-ABFD-207F5735F207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sz="1200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Legislación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sz="1300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Arial" charset="0"/>
                <a:ea typeface="ＭＳ Ｐゴシック" pitchFamily="34" charset="-128"/>
                <a:cs typeface="Arial" charset="0"/>
              </a:rPr>
              <a:t>Convención de Derechos de las Personas con Discapacidad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Arial" charset="0"/>
                <a:ea typeface="ＭＳ Ｐゴシック" pitchFamily="34" charset="-128"/>
                <a:cs typeface="Arial" charset="0"/>
              </a:rPr>
              <a:t>Marco Internacional: Legislación: Sección 508 del Acta de Rehabilitación, ADA, ...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Arial" charset="0"/>
                <a:ea typeface="ＭＳ Ｐゴシック" pitchFamily="34" charset="-128"/>
                <a:cs typeface="Arial" charset="0"/>
              </a:rPr>
              <a:t>Marco Nacional: Real Decreto Legislativo 1/2013, de 29 de noviembre, por el que se aprueba el Texto Refundido de la Ley General de derechos de las personas con discapacidad y de su inclusión social.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Arial" charset="0"/>
                <a:ea typeface="ＭＳ Ｐゴシック" pitchFamily="34" charset="-128"/>
                <a:cs typeface="Arial" charset="0"/>
              </a:rPr>
              <a:t>Según Real Decreto 1494/2007 se establecían unos plazos (ya vencidos) para que algunos sitios web deben ser accesibles según la Norma UNE 139803:2012 con correspondencia con las WCAG 2.0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Arial" charset="0"/>
                <a:ea typeface="ＭＳ Ｐゴシック" pitchFamily="34" charset="-128"/>
                <a:cs typeface="Arial" charset="0"/>
              </a:rPr>
              <a:t>Hay certificaciones: AENOR </a:t>
            </a:r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955CE-D0A7-4938-B5AF-65F082A7BDAF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Actividad 1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Actividad en clase: 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Todos podemos tener problemas de accesibilidad en los servicios que nos ofrece la sociedad de la información. El alumnado creara un escenario donde tenga barreras de accesibilidad, y se verá como solucionarlo.</a:t>
            </a:r>
          </a:p>
          <a:p>
            <a:pPr marL="1085850" lvl="2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(Extensión </a:t>
            </a: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1 o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2 páginas, tamaño letra 12, interlineado y márgenes normales)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BABBB1-CCBA-483D-9F58-4610D30A907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Título:  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Bibliografía Básica (I)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W3C, Cómo utilizan la Web las personas con discapacidad, http://www.w3.org/WAI/intro/people-use-web/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W3C, ¿Qué es la Accesibilidad Web?.  Web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Initiative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(WAI), http://www.w3.org/WAI/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W3C, WAI, Web Content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Guidelines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(WCAG)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Overview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, http://www.w3.org/WAI/intro/wcag.php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CEAPAT: http://www.ceapat.es/ceapat_01/index.htm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Mi interfaz de acceso, CEAPAT, http://ceapat.es/ceapat_01/centro_documental/tecnologiasinformacion/acceso_ordenador/IM_071759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es-ES" altLang="es-E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3EF12B-72DE-49F3-B87B-2FA1E29DF15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F32F3E-52F7-4BF6-9F0F-F15C80FD11C4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Introducción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Las TIC, sobre todo Internet, ofrecen cada vez más servicios al ciudadano: búsqueda de empleo, educación online, documentación, prensa, juegos, ocio, gestiones administrativas, etc.</a:t>
            </a:r>
          </a:p>
          <a:p>
            <a:pPr marL="628650" lvl="1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¿Todas las personas pueden  acceder a estos servicios y contenidos?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la diapositiva hay una imagen de un laberinto con una flecha que indica cuál es el camino que hay seguir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Créditos de la imagen: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Fotografía de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FutUndBeidl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bajo licencia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creative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commons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 https://creativecommons.org/licenses/by/2.0/: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https://www.flickr.com/photos/61423903@N06/7369580478/in/photostream/ bajo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Título:  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Bibliografía Básica (II)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BOE, Real Decreto 1494/2007. http://www.boe.es/boe/dias/2007/11/21/pdfs/A47567-47572.pdf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Marco Nacional: Real Decreto Legislativo 1/2013, de 29 de noviembre, por el que se aprueba el Texto Refundido de la Ley General de derechos de las personas con discapacidad y de su inclusión social. http://www.boe.es/boe/dias/2013/12/03/pdfs/BOE-A-2013-12632.pdf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AENOR, Norma UNE 139803:2012, descarga gratuita en  http://administracionelectronica.gob.es/?_nfpb=true&amp;_pageLabel=P400276031292351259649&amp;langPae=es&amp;detalleLista=PAE_13529848601145416 </a:t>
            </a:r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DC30F6-0F75-47E2-A00F-5B3F2DA90CA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Título:  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Bibliografía Básica (III)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Contenido: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[W3C, 1999] W3C, WAI, Pautas de Accesibilidad al Contenido en la Web 1.0, disponible en español: http://www.discapnet.es/web_accesible/wcag10/WAI-WEBCONTENT-19990505_es.html ,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Web Content </a:t>
            </a:r>
            <a:r>
              <a:rPr lang="es-ES_tradnl" altLang="es-ES" sz="9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_tradnl" altLang="es-ES" sz="900" dirty="0" err="1" smtClean="0">
                <a:latin typeface="Arial" charset="0"/>
                <a:ea typeface="ＭＳ Ｐゴシック" pitchFamily="34" charset="-128"/>
                <a:cs typeface="Arial" charset="0"/>
              </a:rPr>
              <a:t>Guidelines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 1.0, disponible en inglés: http://www.w3.org/TR/WCAG10/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[W3C, 2008] W3C, WAI, Pautas de Accesibilidad al Contenido en la Web 2.0, disponible en español (candidato</a:t>
            </a:r>
            <a:r>
              <a:rPr lang="es-ES_tradnl" altLang="es-ES" sz="9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a ser oficial)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: http://www.sidar.org/traducciones/wcag20/es/  , Disponible en inglés: Web Content </a:t>
            </a:r>
            <a:r>
              <a:rPr lang="es-ES_tradnl" altLang="es-ES" sz="9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_tradnl" altLang="es-ES" sz="900" dirty="0" err="1" smtClean="0">
                <a:latin typeface="Arial" charset="0"/>
                <a:ea typeface="ＭＳ Ｐゴシック" pitchFamily="34" charset="-128"/>
                <a:cs typeface="Arial" charset="0"/>
              </a:rPr>
              <a:t>Guidelines</a:t>
            </a:r>
            <a:r>
              <a:rPr lang="es-ES_tradnl" altLang="es-ES" sz="900" dirty="0" smtClean="0">
                <a:latin typeface="Arial" charset="0"/>
                <a:ea typeface="ＭＳ Ｐゴシック" pitchFamily="34" charset="-128"/>
                <a:cs typeface="Arial" charset="0"/>
              </a:rPr>
              <a:t> (WCAG) 2.0 http://www.w3.org/TR/WCAG/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_tradnl" altLang="es-ES" sz="9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E4188B-CF97-4FE5-8E1A-ACAACFA24BB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Material Multimedia externo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Keeping Web Accessibility in Mind: http://webaim.org/intro/#video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Experiences of Students with Disabilities: http://webaim.org/intro/#experiences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Tecno-soluciones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Ocio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y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tiempo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libre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adaptado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.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Mediateca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de RTVE: http://www.rtve.es/mediateca/videos/20100420/tecno-soluciones-ocio-tiempo-libre-adaptado/749799.shtml 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Lourdes Moreno, (2012). Taller de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Expertos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del CENTAC: , Centro Nacional de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Tecnologías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de la </a:t>
            </a:r>
            <a:r>
              <a:rPr lang="en-U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Accesibilidad</a:t>
            </a:r>
            <a:r>
              <a:rPr lang="en-U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(CENTAC), November, 2012: http://www.youtube.com/watch?v=gnxMSGXGSDE&amp;feature=share&amp;list=PL4870EA5FA23C18BF , http://www.centac.es/?q=es/content/la-administraci%C3%B3n-p%C3%BAblica-intenta-ser-accesible-pero-faltan-sanciones-recursos-y-formaci%C3%B3n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395D-0010-42CA-8C9F-E12B8FA6440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 eaLnBrk="1" hangingPunct="1">
              <a:spcBef>
                <a:spcPct val="0"/>
              </a:spcBef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Final de la presentación del Tema 1: </a:t>
            </a:r>
            <a:r>
              <a:rPr lang="es-ES" altLang="es-ES" dirty="0" smtClean="0">
                <a:solidFill>
                  <a:srgbClr val="FFC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INTRODUCCIÓN A LA ACCESIBILIDAD</a:t>
            </a: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819411-61F6-4402-8B0E-054C7B3C7DF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Discapacidad. Cifras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Alrededor del 10% de los habitantes del planeta sufre algún tipo de discapacidad.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Europa casi 50 millones de personas.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España hay 3.528.221 personas con discapacidad, un 9% de la población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En la diapositiva hay una imagen de una señal luminosa que indicativo de que un establecimiento es accesible para personas que utilizan sillas de ruedas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Créditos de la fotografía: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Imagen de Henry Faber bajo licencia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creative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ＭＳ Ｐゴシック" pitchFamily="34" charset="-128"/>
                <a:cs typeface="Arial" charset="0"/>
              </a:rPr>
              <a:t>commons</a:t>
            </a: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 https://www.flickr.com/photos/henryfaber/28058869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https://www.flickr.com/photos/henryfaber/28058869 bajo</a:t>
            </a: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ABF742-54E0-468C-B964-0545AF30FDDF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A85E12-CEC3-42FC-9C89-B0FD0F47B90A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Cómo acceden a la Web las personas con discapacidad. Productos de apoyo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Arial" charset="0"/>
                <a:ea typeface="MS PGothic" charset="0"/>
                <a:cs typeface="Arial" charset="0"/>
              </a:rPr>
              <a:t>¿Cómo acceden a la Web las personas con discapacidad?</a:t>
            </a:r>
          </a:p>
          <a:p>
            <a:pPr marL="628650" lvl="1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Arial" charset="0"/>
                <a:ea typeface="MS PGothic" charset="0"/>
                <a:cs typeface="Arial" charset="0"/>
              </a:rPr>
              <a:t>A través de unas terceras tecnologías (productos de apoyo)</a:t>
            </a:r>
            <a:endParaRPr lang="es-ES_tradnl" dirty="0" smtClean="0"/>
          </a:p>
          <a:p>
            <a:pPr marL="171450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Desde 2007, a través de la normativa ISO 999:2007, las ayudas técnicas pasaron a llamarse, productos de apoyo, o </a:t>
            </a:r>
            <a:r>
              <a:rPr lang="es-ES_tradnl" i="1" dirty="0" err="1" smtClean="0"/>
              <a:t>assistive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products</a:t>
            </a:r>
            <a:r>
              <a:rPr lang="es-ES_tradnl" dirty="0" smtClean="0"/>
              <a:t>, en inglés</a:t>
            </a:r>
          </a:p>
          <a:p>
            <a:pPr marL="628650" lvl="1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Ceguera: dispositivos Braille, lector de pantalla</a:t>
            </a:r>
          </a:p>
          <a:p>
            <a:pPr marL="628650" lvl="1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Visión reducida: magnificador</a:t>
            </a:r>
          </a:p>
          <a:p>
            <a:pPr marL="628650" lvl="1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Discapacidad motriz: teclado adaptado, sin ratón</a:t>
            </a:r>
          </a:p>
          <a:p>
            <a:pPr marL="171450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 desarrollo de Interfaces de usuario, se utilizan tecnologías puente que hacen de puente entre el software y el producto de apoyo.</a:t>
            </a:r>
          </a:p>
          <a:p>
            <a:pPr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None/>
              <a:defRPr/>
            </a:pPr>
            <a:endParaRPr lang="es-ES_tradnl" dirty="0" smtClean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Información adicional que no aparece en la diapositiva. Vídeos con ejemplos de servicios/productos de apoyo: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Perro guía: </a:t>
            </a:r>
          </a:p>
          <a:p>
            <a:pPr marL="1085850" lvl="2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http://www.youtube.com/v/DTEr3_0WuiY?fs=1&amp;amp;hl=es_ES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Lector de pantalla NVDA: </a:t>
            </a:r>
          </a:p>
          <a:p>
            <a:pPr marL="1085850" lvl="2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http://www.youtube.com/v/NVV2fGjV13U?fs=1&amp;amp;hl=es_ES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Ejemplo de telecentro dotado con ordenadores y programas adaptadas a las necesidades de personas con discapacidad:</a:t>
            </a:r>
          </a:p>
          <a:p>
            <a:pPr marL="1085850" lvl="2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http://www.youtube.com/v/SW9F-ruvX08?fs=1&amp;amp;hl=es_ES</a:t>
            </a:r>
          </a:p>
          <a:p>
            <a:pPr eaLnBrk="1" hangingPunct="1">
              <a:spcBef>
                <a:spcPct val="0"/>
              </a:spcBef>
              <a:defRPr/>
            </a:pP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0257D0-1056-4F3A-B928-C37457D9C34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 (I)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Acceso compatible.</a:t>
            </a:r>
          </a:p>
          <a:p>
            <a:pPr marL="628650" lvl="1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Se accede a través de productos de apoyo</a:t>
            </a:r>
          </a:p>
          <a:p>
            <a:pPr marL="171450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Acceso Directo. </a:t>
            </a:r>
          </a:p>
          <a:p>
            <a:pPr marL="628650" lvl="1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Se accede al recurso de accesibilidad sin necesidad de productos de apoyo</a:t>
            </a:r>
          </a:p>
          <a:p>
            <a:pPr marL="171450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Acceso compatible vs acceso directo</a:t>
            </a:r>
          </a:p>
          <a:p>
            <a:pPr marL="628650" lvl="1" indent="-171450">
              <a:lnSpc>
                <a:spcPct val="90000"/>
              </a:lnSpc>
              <a:buClr>
                <a:srgbClr val="42557F"/>
              </a:buClr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El acceso compatible “siempre”, y si se puede proporcionar además el directo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D47BC-958F-4559-96B4-C2699681439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</a:t>
            </a: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apoyo (II)</a:t>
            </a: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Distinta naturaleza: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Software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Hardware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Distintas necesidades: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Aumentativos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Sustitutivos.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Imagen </a:t>
            </a:r>
            <a:r>
              <a:rPr lang="es-ES" dirty="0" smtClean="0"/>
              <a:t>de un puesto informático adaptado con diversos productos de apoyo: Foto de Red.es</a:t>
            </a:r>
            <a:r>
              <a:rPr lang="es-ES" baseline="0" dirty="0" smtClean="0"/>
              <a:t> bajo licencia </a:t>
            </a:r>
            <a:r>
              <a:rPr lang="es-ES" baseline="0" dirty="0" err="1" smtClean="0"/>
              <a:t>Creative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Commons</a:t>
            </a:r>
            <a:r>
              <a:rPr lang="es-ES" baseline="0" dirty="0" smtClean="0"/>
              <a:t> (</a:t>
            </a:r>
            <a:r>
              <a:rPr lang="es-ES" sz="11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  <a:hlinkClick r:id="rId3"/>
              </a:rPr>
              <a:t>https://www.flickr.com/photos/redpuntoes/5427348189/in/set-72157625292352901</a:t>
            </a:r>
            <a:r>
              <a:rPr lang="es-ES" sz="110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endParaRPr lang="es-ES" sz="11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F4B0DC-C5C2-4D40-9CAD-04D4B148382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Título: Productos de apoyo. Discapacidad auditiva. (I)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Sistemas aumentativos: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Amplifican ciertos parámetros del sonido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Requieren cierta capacidad auditiva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Los primeros en aparecer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Sistemas sustitutivos: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Modifican la información auditiva para transmitirla por otro canal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No necesitan restos auditivos, pero sí otros canales de información (vista, tacto, etc.)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 esta diapositiva hay una imagen del símbolo internacional para la discapacidad auditiva.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 userDrawn="1"/>
        </p:nvSpPr>
        <p:spPr bwMode="auto">
          <a:xfrm>
            <a:off x="439738" y="1831975"/>
            <a:ext cx="8213725" cy="3036888"/>
          </a:xfrm>
          <a:prstGeom prst="rect">
            <a:avLst/>
          </a:prstGeom>
          <a:solidFill>
            <a:srgbClr val="DEE2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39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8496300" cy="365125"/>
          </a:xfr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smtClean="0"/>
              <a:t>Asignatura OCW-UC3M: </a:t>
            </a:r>
            <a:r>
              <a:rPr lang="es-ES" altLang="es-ES" smtClean="0"/>
              <a:t>“</a:t>
            </a:r>
            <a:r>
              <a:rPr lang="es-ES" smtClean="0"/>
              <a:t>Evitando la barreras de accesibilidad en la Sociedad de la Información“</a:t>
            </a:r>
          </a:p>
          <a:p>
            <a:pPr>
              <a:defRPr/>
            </a:pPr>
            <a:r>
              <a:rPr lang="es-ES" smtClean="0"/>
              <a:t>Lourdes Moreno y Paloma Martínez, Grupo Labda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3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7488"/>
            <a:ext cx="7139136" cy="857256"/>
          </a:xfrm>
        </p:spPr>
        <p:txBody>
          <a:bodyPr>
            <a:noAutofit/>
          </a:bodyPr>
          <a:lstStyle>
            <a:lvl1pPr algn="l">
              <a:tabLst>
                <a:tab pos="990600" algn="l"/>
              </a:tabLst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929222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buSzPct val="110000"/>
              <a:defRPr sz="2800"/>
            </a:lvl1pPr>
            <a:lvl2pPr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8207375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smtClean="0"/>
              <a:t>Asignatura OCW-UC3M: </a:t>
            </a:r>
            <a:r>
              <a:rPr lang="es-ES" altLang="es-ES" smtClean="0"/>
              <a:t>“</a:t>
            </a:r>
            <a:r>
              <a:rPr lang="es-ES" smtClean="0"/>
              <a:t>Evitando la barreras de accesibilidad en la Sociedad de la Información“</a:t>
            </a:r>
          </a:p>
          <a:p>
            <a:pPr>
              <a:defRPr/>
            </a:pPr>
            <a:r>
              <a:rPr lang="es-ES" smtClean="0"/>
              <a:t>Lourdes Moreno y Paloma Martínez, Grupo Labda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99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7504" y="268628"/>
            <a:ext cx="6858000" cy="100013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dirty="0"/>
          </a:p>
        </p:txBody>
      </p:sp>
      <p:sp>
        <p:nvSpPr>
          <p:cNvPr id="12" name="9 Marcador de texto"/>
          <p:cNvSpPr>
            <a:spLocks noGrp="1"/>
          </p:cNvSpPr>
          <p:nvPr>
            <p:ph type="body" sz="quarter" idx="10"/>
          </p:nvPr>
        </p:nvSpPr>
        <p:spPr>
          <a:xfrm>
            <a:off x="685800" y="1357313"/>
            <a:ext cx="7696200" cy="48577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3pPr>
              <a:buClr>
                <a:schemeClr val="accent2">
                  <a:lumMod val="50000"/>
                </a:schemeClr>
              </a:buClr>
              <a:defRPr/>
            </a:lvl3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064500" cy="365125"/>
          </a:xfr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smtClean="0"/>
              <a:t>Asignatura OCW-UC3M: </a:t>
            </a:r>
            <a:r>
              <a:rPr lang="es-ES" altLang="es-ES" smtClean="0"/>
              <a:t>“</a:t>
            </a:r>
            <a:r>
              <a:rPr lang="es-ES" smtClean="0"/>
              <a:t>Evitando la barreras de accesibilidad en la Sociedad de la Información“</a:t>
            </a:r>
          </a:p>
          <a:p>
            <a:pPr>
              <a:defRPr/>
            </a:pPr>
            <a:r>
              <a:rPr lang="es-ES" smtClean="0"/>
              <a:t>Lourdes Moreno y Paloma Martínez, Grupo Labda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3373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83518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smtClean="0"/>
              <a:t>Asignatura OCW-UC3M: </a:t>
            </a:r>
            <a:r>
              <a:rPr lang="es-ES" altLang="es-ES" smtClean="0"/>
              <a:t>“</a:t>
            </a:r>
            <a:r>
              <a:rPr lang="es-ES" smtClean="0"/>
              <a:t>Evitando la barreras de accesibilidad en la Sociedad de la Información“</a:t>
            </a:r>
          </a:p>
          <a:p>
            <a:pPr>
              <a:defRPr/>
            </a:pPr>
            <a:r>
              <a:rPr lang="es-ES" smtClean="0"/>
              <a:t>Lourdes Moreno y Paloma Martínez, Grupo Labda</a:t>
            </a:r>
            <a:endParaRPr lang="es-ES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0" y="92075"/>
            <a:ext cx="9144000" cy="1169988"/>
          </a:xfrm>
          <a:prstGeom prst="rect">
            <a:avLst/>
          </a:prstGeom>
          <a:solidFill>
            <a:srgbClr val="000E77"/>
          </a:solidFill>
          <a:ln>
            <a:solidFill>
              <a:srgbClr val="000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244583"/>
              </a:solidFill>
              <a:ea typeface="ＭＳ Ｐゴシック" pitchFamily="-105" charset="-128"/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155575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44583"/>
        </a:buClr>
        <a:buSzPct val="130000"/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44583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44583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44583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583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es/deed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37075003@N02/4027770613/in/photolist-78VnSV-aE1mYY-mYfkw-nL2LWf-4Mkjww-4MgDHv-6w86mU-jxpBYJ-H9inL-aGuFo2-6GywRT-cdNaC9-8KKs7P-x6n1t-4MkGGY-9DDKto-4gsKCV-BQLVV-8KNv2G-dviw9Z-6LCDjq-e1wnuN-78VnUD-n9n3J-e5iYKQ-9ua3Jh-4DAhAG-oGePvQ-dGdB3m-dQUsHg-oXBCc4-oFoBvL-6GCNHW-9ojb1K-feHtyc-k1Ab6W-eejqgd-qg25Uk-ePwhA1-4iLmgb-78VnQt-ehqjhY-78ZeNq-mCVkMZ-dYP3Ri-ehuq5j-muyrsz-ehQRaf-ehK5bF-72b66a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flickr.com/photos/pennstatelive/1210365105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azie.co.uk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flickr.com/photos/psd/754499520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Braille_%28lectura%2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one-time.com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www.flickr.com/photos/hirnrinde_de/3414145532/in/photolist-781yRh-3hG81-6KRoY6-MdPd-cRH8cQ-dFSWx-4t6QwA-bu5Nom-cRH8Tq-8j5S7-adgz3L-nGpHZy-66yv1u-6cGow9-2J4Wvo-d36a9-69tQaf-4viidC-6UrsC5-d36LE-7GavEA-66yyKG-6Tb2su-6xLwdc-d39xt-4kCV4R-6HZHVd-5AN8df-d37Ux-bhreu-oE2GZ-5Kwhpm-6Tb2fJ-bg5Eg-3isWs-bhreh-egMxsj-kEpw-6o7NHy-9jVrKV-7kD6Bn-p3bUC-8BbysA-f2g1tv-dTm4t-9HpCZ6-8hHis-hKW1d-nesTXz-4yXYn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samsungtomorrow/838154697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notionscapital/5818602708/in/photolist-dPurMQ-9SaRSm-4qETvU-oWU987-6iNjCT-9rKoSK-9rNmVm-8rJjyv-5VSm5h-6Skz2-5MNLdP-bjYdrL-6egRnL-8pKtz9-8sjnvj-4G1m8B-6FDCrL-fmmvWL-dxi3KB-ahUTLW-jBWSB2-i9fVbd-7Ro58-cvL28d-8FHVw6-7aJubq-75dDaD-7QFiWC-4ZqWBR-geQjsH-r1ugy-6dWU1i-3Fq4VC-7MJ4Lr-8Za4Ru-8Z71Ze-dPuraW-4hPm4A-3FjP5Z-a7BRSS-4J8zBe-6Yh7i2-6hDmvz-7ZP8Wc-4oaoPR-5rSTGA-anmVGs-aAdC87-jYxcsv-jYwp5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intro/people-use-web/" TargetMode="External"/><Relationship Id="rId7" Type="http://schemas.openxmlformats.org/officeDocument/2006/relationships/hyperlink" Target="http://www.ceapat.es/InterPresent2/groups/imserso/documents/binario/interfazacceso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apat.es/ceapat_01/index.htm" TargetMode="External"/><Relationship Id="rId5" Type="http://schemas.openxmlformats.org/officeDocument/2006/relationships/hyperlink" Target="http://www.w3.org/WAI/intro/wcag.php" TargetMode="External"/><Relationship Id="rId4" Type="http://schemas.openxmlformats.org/officeDocument/2006/relationships/hyperlink" Target="http://www.w3.org/WA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61423903@N06/7369580478/in/photostream/%20bajo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.es/buscar/doc.php?id=BOE-A-2007-19968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dministracionelectronica.gob.es/pae_Home/pae_Estrategias/pae_Accesibilidad/pae_normativa/pae_eInclusion_Normas_Accesibilidad.html#.VFeEVPmG-So" TargetMode="External"/><Relationship Id="rId4" Type="http://schemas.openxmlformats.org/officeDocument/2006/relationships/hyperlink" Target="http://www.boe.es/boe/dias/2013/12/03/pdfs/BOE-A-2013-12632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apnet.es/web_accesible/wcag10/WAI-WEBCONTENT-19990505_es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WCAG/" TargetMode="External"/><Relationship Id="rId5" Type="http://schemas.openxmlformats.org/officeDocument/2006/relationships/hyperlink" Target="http://www.sidar.org/traducciones/wcag20/es/" TargetMode="External"/><Relationship Id="rId4" Type="http://schemas.openxmlformats.org/officeDocument/2006/relationships/hyperlink" Target="http://www.w3.org/TR/WCAG10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intro/#video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aim.org/intro/#experience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henryfaber/28058869%20baj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redpuntoes/5427348189/in/set-721576252923529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142287" cy="2112962"/>
          </a:xfrm>
        </p:spPr>
        <p:txBody>
          <a:bodyPr/>
          <a:lstStyle/>
          <a:p>
            <a:pPr eaLnBrk="1" hangingPunct="1"/>
            <a:r>
              <a:rPr lang="es-ES" altLang="es-ES" sz="2900" smtClean="0">
                <a:ea typeface="ＭＳ Ｐゴシック" pitchFamily="34" charset="-128"/>
              </a:rPr>
              <a:t/>
            </a:r>
            <a:br>
              <a:rPr lang="es-ES" altLang="es-ES" sz="2900" smtClean="0">
                <a:ea typeface="ＭＳ Ｐゴシック" pitchFamily="34" charset="-128"/>
              </a:rPr>
            </a:br>
            <a:r>
              <a:rPr lang="es-ES" altLang="es-ES" sz="32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Tema 1: Introducción a la accesibilidad </a:t>
            </a:r>
            <a:endParaRPr lang="es-ES" altLang="es-ES" sz="3200" smtClean="0">
              <a:ea typeface="ＭＳ Ｐゴシック" pitchFamily="34" charset="-128"/>
            </a:endParaRPr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900113" y="3141663"/>
            <a:ext cx="7343775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s-ES" sz="2600" smtClean="0">
              <a:solidFill>
                <a:srgbClr val="EFF1F7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Lourdes Moreno, Paloma Martínez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Universidad Carlos III de Madrid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{lmoreno,pmf}@inf.uc3m.es </a:t>
            </a:r>
          </a:p>
        </p:txBody>
      </p:sp>
      <p:sp>
        <p:nvSpPr>
          <p:cNvPr id="5124" name="3 Subtítulo"/>
          <p:cNvSpPr txBox="1">
            <a:spLocks/>
          </p:cNvSpPr>
          <p:nvPr/>
        </p:nvSpPr>
        <p:spPr bwMode="auto">
          <a:xfrm>
            <a:off x="323726" y="4968552"/>
            <a:ext cx="8640762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es-ES" altLang="es-ES" sz="1800" dirty="0"/>
              <a:t>Asignatura Humanidades:</a:t>
            </a:r>
            <a:endParaRPr lang="es-ES_tradnl" altLang="ja-JP" sz="1800" dirty="0"/>
          </a:p>
          <a:p>
            <a:pPr eaLnBrk="1" hangingPunct="1">
              <a:spcBef>
                <a:spcPct val="0"/>
              </a:spcBef>
              <a:spcAft>
                <a:spcPts val="2500"/>
              </a:spcAft>
              <a:buClrTx/>
              <a:buSzTx/>
              <a:buFontTx/>
              <a:buNone/>
            </a:pPr>
            <a:r>
              <a:rPr lang="ja-JP" altLang="es-ES" sz="1800" dirty="0"/>
              <a:t>“</a:t>
            </a:r>
            <a:r>
              <a:rPr lang="es-ES" altLang="ja-JP" sz="1800"/>
              <a:t>Evitando </a:t>
            </a:r>
            <a:r>
              <a:rPr lang="es-ES" altLang="ja-JP" sz="1800" smtClean="0"/>
              <a:t>las </a:t>
            </a:r>
            <a:r>
              <a:rPr lang="es-ES" altLang="ja-JP" sz="1800" dirty="0"/>
              <a:t>barreras de accesibilidad en la Sociedad de la Información</a:t>
            </a:r>
            <a:r>
              <a:rPr lang="ja-JP" altLang="es-ES" sz="1800" dirty="0"/>
              <a:t>”</a:t>
            </a:r>
            <a:endParaRPr lang="es-ES_tradnl" altLang="ja-JP" sz="1800" dirty="0"/>
          </a:p>
          <a:p>
            <a:pPr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es-ES_tradnl" altLang="es-ES" sz="1200" dirty="0"/>
              <a:t>OpenCourseWare de la Universidad Carlos III de </a:t>
            </a:r>
            <a:r>
              <a:rPr lang="es-ES_tradnl" altLang="es-ES" sz="1200" dirty="0" smtClean="0"/>
              <a:t>Madrid</a:t>
            </a:r>
          </a:p>
          <a:p>
            <a:pPr marL="982663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s-ES_tradnl" altLang="es-ES" sz="1200" dirty="0" smtClean="0"/>
              <a:t>Esta obra está bajo una </a:t>
            </a:r>
            <a:r>
              <a:rPr lang="es-ES_tradnl" altLang="es-ES" sz="1200" dirty="0" smtClean="0">
                <a:hlinkClick r:id="rId3"/>
              </a:rPr>
              <a:t>licencia de Creative </a:t>
            </a:r>
            <a:r>
              <a:rPr lang="es-ES_tradnl" altLang="es-ES" sz="1200" dirty="0" err="1" smtClean="0">
                <a:hlinkClick r:id="rId3"/>
              </a:rPr>
              <a:t>Commons</a:t>
            </a:r>
            <a:r>
              <a:rPr lang="es-ES_tradnl" altLang="es-ES" sz="1200" dirty="0" smtClean="0">
                <a:hlinkClick r:id="rId3"/>
              </a:rPr>
              <a:t> Reconocimiento-</a:t>
            </a:r>
            <a:r>
              <a:rPr lang="es-ES_tradnl" altLang="es-ES" sz="1200" dirty="0" err="1" smtClean="0">
                <a:hlinkClick r:id="rId3"/>
              </a:rPr>
              <a:t>NoComercial</a:t>
            </a:r>
            <a:r>
              <a:rPr lang="es-ES_tradnl" altLang="es-ES" sz="1200" dirty="0" smtClean="0">
                <a:hlinkClick r:id="rId3"/>
              </a:rPr>
              <a:t>-</a:t>
            </a:r>
            <a:r>
              <a:rPr lang="es-ES_tradnl" altLang="es-ES" sz="1200" dirty="0" err="1" smtClean="0">
                <a:hlinkClick r:id="rId3"/>
              </a:rPr>
              <a:t>Compartirigual</a:t>
            </a:r>
            <a:r>
              <a:rPr lang="es-ES_tradnl" altLang="es-ES" sz="1200" dirty="0" smtClean="0">
                <a:hlinkClick r:id="rId3"/>
              </a:rPr>
              <a:t> 3.0 España</a:t>
            </a:r>
            <a:endParaRPr lang="es-ES_tradnl" altLang="es-ES" sz="12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dirty="0" smtClean="0"/>
              <a:t> </a:t>
            </a:r>
            <a:endParaRPr lang="es-ES" altLang="es-ES" sz="1400" dirty="0"/>
          </a:p>
        </p:txBody>
      </p:sp>
      <p:pic>
        <p:nvPicPr>
          <p:cNvPr id="2" name="1 Imagen" descr="Logo licencia Creative Commons Reconocimiento-NoComercial-Compartirigual 3.0 Españ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84352"/>
            <a:ext cx="774151" cy="26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auditiva (II)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2 Marcador de contenido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dirty="0"/>
              <a:t>Sistemas aumentativos</a:t>
            </a:r>
          </a:p>
          <a:p>
            <a:pPr lvl="1">
              <a:defRPr/>
            </a:pPr>
            <a:r>
              <a:rPr lang="es-ES" dirty="0"/>
              <a:t>Uso personal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Audífono (analógico, digital…)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Implante coclear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Receptores de infrarrojos</a:t>
            </a:r>
          </a:p>
          <a:p>
            <a:pPr lvl="2">
              <a:spcAft>
                <a:spcPts val="12500"/>
              </a:spcAft>
              <a:buClr>
                <a:schemeClr val="accent2"/>
              </a:buClr>
              <a:defRPr/>
            </a:pPr>
            <a:r>
              <a:rPr lang="es-ES" dirty="0"/>
              <a:t>“Canales limpios” de audio en TV.</a:t>
            </a:r>
          </a:p>
          <a:p>
            <a:pPr lvl="1">
              <a:defRPr/>
            </a:pPr>
            <a:r>
              <a:rPr lang="es-ES" dirty="0"/>
              <a:t>Uso colectivo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Bucle magnético (</a:t>
            </a:r>
            <a:r>
              <a:rPr lang="es-ES" dirty="0" smtClean="0"/>
              <a:t>normalmente integrado </a:t>
            </a:r>
            <a:r>
              <a:rPr lang="es-ES" dirty="0"/>
              <a:t>en el audífono).</a:t>
            </a:r>
          </a:p>
        </p:txBody>
      </p:sp>
      <p:pic>
        <p:nvPicPr>
          <p:cNvPr id="14342" name="4 Imagen" descr="Dibujo de un implante coclear, con la conexión del receptor a la cócl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6" y="1412776"/>
            <a:ext cx="20891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796136" y="3497391"/>
            <a:ext cx="295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Foto de </a:t>
            </a:r>
            <a:r>
              <a:rPr lang="es-ES" sz="800" dirty="0" smtClean="0">
                <a:hlinkClick r:id="rId4" tooltip="Enlace a la página de flickr en la está ubicada la foto."/>
              </a:rPr>
              <a:t>Penn </a:t>
            </a:r>
            <a:r>
              <a:rPr lang="es-ES" sz="800" dirty="0" err="1" smtClean="0">
                <a:hlinkClick r:id="rId4" tooltip="Enlace a la página de flickr en la está ubicada la foto."/>
              </a:rPr>
              <a:t>State</a:t>
            </a:r>
            <a:r>
              <a:rPr lang="es-ES" sz="800" dirty="0" smtClean="0"/>
              <a:t> 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pic>
        <p:nvPicPr>
          <p:cNvPr id="2" name="1 Imagen" descr="Imagen con varios audífonos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4392488" cy="136188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203848" y="5301208"/>
            <a:ext cx="295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Foto de </a:t>
            </a:r>
            <a:r>
              <a:rPr lang="es-ES" sz="800" dirty="0" smtClean="0">
                <a:hlinkClick r:id="rId6" tooltip="Enlace a la página de flicker en la que está ubicada la fotografía."/>
              </a:rPr>
              <a:t>Ike Valdez </a:t>
            </a:r>
            <a:r>
              <a:rPr lang="es-ES" sz="800" dirty="0" smtClean="0"/>
              <a:t>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sp>
        <p:nvSpPr>
          <p:cNvPr id="14340" name="5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auditiva (III)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dirty="0"/>
              <a:t>Sistemas sustitutivos</a:t>
            </a:r>
          </a:p>
          <a:p>
            <a:pPr lvl="1">
              <a:defRPr/>
            </a:pPr>
            <a:r>
              <a:rPr lang="es-ES" sz="2200" dirty="0"/>
              <a:t>Problemas específicos de transformación de la información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Automáticos: </a:t>
            </a:r>
          </a:p>
          <a:p>
            <a:pPr lvl="3">
              <a:buClrTx/>
              <a:defRPr/>
            </a:pPr>
            <a:r>
              <a:rPr lang="es-ES" sz="1700" dirty="0" err="1"/>
              <a:t>Automatic</a:t>
            </a:r>
            <a:r>
              <a:rPr lang="es-ES" sz="1700" dirty="0"/>
              <a:t> </a:t>
            </a:r>
            <a:r>
              <a:rPr lang="es-ES" sz="1700" dirty="0" err="1"/>
              <a:t>Speech</a:t>
            </a:r>
            <a:r>
              <a:rPr lang="es-ES" sz="1700" dirty="0"/>
              <a:t> </a:t>
            </a:r>
            <a:r>
              <a:rPr lang="es-ES" sz="1700" dirty="0" err="1"/>
              <a:t>Recognition</a:t>
            </a:r>
            <a:r>
              <a:rPr lang="es-ES" sz="1700" dirty="0"/>
              <a:t> (ASR): </a:t>
            </a:r>
            <a:r>
              <a:rPr lang="es-ES" sz="1700" dirty="0" err="1"/>
              <a:t>Dragon</a:t>
            </a:r>
            <a:r>
              <a:rPr lang="es-ES" sz="1700" dirty="0"/>
              <a:t> </a:t>
            </a:r>
            <a:r>
              <a:rPr lang="es-ES" sz="1700" dirty="0" err="1"/>
              <a:t>NaturallySpeaking</a:t>
            </a:r>
            <a:r>
              <a:rPr lang="es-ES" sz="1700" dirty="0"/>
              <a:t>, </a:t>
            </a:r>
            <a:r>
              <a:rPr lang="es-ES" sz="1700" dirty="0" err="1"/>
              <a:t>ViaVoice</a:t>
            </a:r>
            <a:r>
              <a:rPr lang="es-ES" sz="1700" dirty="0"/>
              <a:t>, Microsoft </a:t>
            </a:r>
            <a:r>
              <a:rPr lang="es-ES" sz="1700" dirty="0" err="1"/>
              <a:t>Speech</a:t>
            </a:r>
            <a:r>
              <a:rPr lang="es-ES" sz="1700" dirty="0"/>
              <a:t> </a:t>
            </a:r>
            <a:r>
              <a:rPr lang="es-ES" sz="1700" dirty="0" err="1"/>
              <a:t>Engine</a:t>
            </a:r>
            <a:r>
              <a:rPr lang="es-ES" sz="1700" dirty="0"/>
              <a:t>, </a:t>
            </a:r>
            <a:r>
              <a:rPr lang="es-ES" sz="1700" dirty="0" err="1"/>
              <a:t>Loquendo</a:t>
            </a:r>
            <a:r>
              <a:rPr lang="es-ES" sz="1700" dirty="0"/>
              <a:t>…</a:t>
            </a:r>
          </a:p>
          <a:p>
            <a:pPr lvl="3">
              <a:buClrTx/>
              <a:defRPr/>
            </a:pPr>
            <a:r>
              <a:rPr lang="es-ES" sz="1700" dirty="0"/>
              <a:t>Otras transformaciones (alarmas vibrantes, luces para timbres…).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Semiautomáticos:</a:t>
            </a:r>
          </a:p>
          <a:p>
            <a:pPr lvl="3">
              <a:defRPr/>
            </a:pPr>
            <a:r>
              <a:rPr lang="es-ES" sz="1700" dirty="0"/>
              <a:t>Una persona transcribe o verifica transcripciones</a:t>
            </a:r>
          </a:p>
          <a:p>
            <a:pPr lvl="3">
              <a:defRPr/>
            </a:pPr>
            <a:r>
              <a:rPr lang="es-ES" sz="1700" dirty="0"/>
              <a:t>Menores tasas de error</a:t>
            </a:r>
          </a:p>
          <a:p>
            <a:pPr lvl="3">
              <a:defRPr/>
            </a:pPr>
            <a:r>
              <a:rPr lang="es-ES" sz="1700" dirty="0"/>
              <a:t>Casi nunca en tiempo real (la taquigrafía y el </a:t>
            </a:r>
            <a:r>
              <a:rPr lang="es-ES" sz="1700" i="1" dirty="0" err="1"/>
              <a:t>rehablado</a:t>
            </a:r>
            <a:r>
              <a:rPr lang="es-ES" sz="1700" dirty="0"/>
              <a:t> sí funcionan en TR)</a:t>
            </a:r>
          </a:p>
          <a:p>
            <a:pPr lvl="3">
              <a:defRPr/>
            </a:pPr>
            <a:r>
              <a:rPr lang="es-ES" sz="1700" dirty="0"/>
              <a:t>Sistemas mucho más caros (por el trabajo aparejado).</a:t>
            </a:r>
          </a:p>
        </p:txBody>
      </p:sp>
      <p:sp>
        <p:nvSpPr>
          <p:cNvPr id="15364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auditiva (IV)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sz="3000" dirty="0"/>
              <a:t>Sistemas sustitutivos</a:t>
            </a:r>
          </a:p>
          <a:p>
            <a:pPr lvl="1">
              <a:spcAft>
                <a:spcPts val="500"/>
              </a:spcAft>
              <a:defRPr/>
            </a:pPr>
            <a:r>
              <a:rPr lang="es-ES" sz="2600" dirty="0"/>
              <a:t>Entornos audiovisuales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2200" dirty="0"/>
              <a:t>Gran aplicación desde hace mucho tiempo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2200" dirty="0"/>
              <a:t>No sólo orientados a personas con discapacidad auditiva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2200" dirty="0"/>
              <a:t>Ejemplos:</a:t>
            </a:r>
          </a:p>
          <a:p>
            <a:pPr lvl="3">
              <a:spcAft>
                <a:spcPts val="500"/>
              </a:spcAft>
              <a:defRPr/>
            </a:pPr>
            <a:r>
              <a:rPr lang="es-ES" sz="2000" dirty="0"/>
              <a:t>Subtitulado (abierto)</a:t>
            </a:r>
          </a:p>
          <a:p>
            <a:pPr lvl="3">
              <a:spcAft>
                <a:spcPts val="500"/>
              </a:spcAft>
              <a:defRPr/>
            </a:pPr>
            <a:r>
              <a:rPr lang="es-ES" sz="2000" dirty="0"/>
              <a:t>Subtitulado (cerrado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16388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visual (I)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2 marcador de contenido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sz="3000" dirty="0" err="1"/>
              <a:t>Tiflotecnología</a:t>
            </a:r>
            <a:r>
              <a:rPr lang="es-ES" sz="3000" dirty="0"/>
              <a:t>: </a:t>
            </a:r>
            <a:r>
              <a:rPr lang="es-ES" sz="3000" dirty="0" err="1"/>
              <a:t>Tiflos</a:t>
            </a:r>
            <a:r>
              <a:rPr lang="es-ES" sz="3000" dirty="0"/>
              <a:t> (gr. ciego)+</a:t>
            </a:r>
            <a:r>
              <a:rPr lang="es-ES" sz="3000" dirty="0" err="1"/>
              <a:t>Techné</a:t>
            </a:r>
            <a:r>
              <a:rPr lang="es-ES" sz="3000" dirty="0"/>
              <a:t> (gr. técnica)</a:t>
            </a:r>
          </a:p>
          <a:p>
            <a:pPr>
              <a:defRPr/>
            </a:pPr>
            <a:r>
              <a:rPr lang="es-ES" sz="3000" dirty="0"/>
              <a:t>Distintos ámbitos de aplicación:</a:t>
            </a:r>
          </a:p>
          <a:p>
            <a:pPr lvl="1">
              <a:spcAft>
                <a:spcPts val="500"/>
              </a:spcAft>
              <a:defRPr/>
            </a:pPr>
            <a:r>
              <a:rPr lang="es-ES" sz="2600" dirty="0"/>
              <a:t>Accesibilidad audiovisual</a:t>
            </a:r>
          </a:p>
          <a:p>
            <a:pPr lvl="1">
              <a:spcAft>
                <a:spcPts val="500"/>
              </a:spcAft>
              <a:defRPr/>
            </a:pPr>
            <a:r>
              <a:rPr lang="es-ES" sz="2600" dirty="0"/>
              <a:t>Orientación y movilidad</a:t>
            </a:r>
          </a:p>
        </p:txBody>
      </p:sp>
      <p:pic>
        <p:nvPicPr>
          <p:cNvPr id="17413" name="Picture 6" descr="Logotipo indicativo de la discapacidad visua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21" y="3356992"/>
            <a:ext cx="2493292" cy="24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46255" y="5877852"/>
            <a:ext cx="2458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Símbolo internacional para la discapacidad visual.</a:t>
            </a:r>
            <a:endParaRPr lang="es-ES" sz="800" dirty="0"/>
          </a:p>
        </p:txBody>
      </p:sp>
      <p:sp>
        <p:nvSpPr>
          <p:cNvPr id="17412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visual (II)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2 Contendio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dirty="0"/>
              <a:t>Aumentativos:</a:t>
            </a:r>
          </a:p>
          <a:p>
            <a:pPr lvl="1">
              <a:defRPr/>
            </a:pPr>
            <a:r>
              <a:rPr lang="es-ES" dirty="0"/>
              <a:t>Utilizan restos visuales</a:t>
            </a:r>
          </a:p>
          <a:p>
            <a:pPr lvl="1">
              <a:defRPr/>
            </a:pPr>
            <a:r>
              <a:rPr lang="es-ES" dirty="0"/>
              <a:t>Realidad aumentada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Ampliadores de pantalla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Sistemas de movilidad.</a:t>
            </a:r>
          </a:p>
        </p:txBody>
      </p:sp>
      <p:pic>
        <p:nvPicPr>
          <p:cNvPr id="18437" name="3 Imagen" descr="Imagen del software Zoom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81" y="3933056"/>
            <a:ext cx="30241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sz="3000" dirty="0"/>
              <a:t>Sustitutivos:</a:t>
            </a:r>
          </a:p>
          <a:p>
            <a:pPr lvl="1">
              <a:defRPr/>
            </a:pPr>
            <a:r>
              <a:rPr lang="es-ES" sz="2600" dirty="0"/>
              <a:t>Utilizan otros canales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dirty="0"/>
              <a:t>Auditivo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dirty="0"/>
              <a:t>Táctil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dirty="0"/>
              <a:t>Electro-estimulación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Corporal</a:t>
            </a:r>
          </a:p>
          <a:p>
            <a:pPr lvl="1">
              <a:defRPr/>
            </a:pPr>
            <a:r>
              <a:rPr lang="es-ES" sz="2600" dirty="0"/>
              <a:t>Problema de ancho de banda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dirty="0"/>
              <a:t>La información visual tiene mucha información</a:t>
            </a:r>
          </a:p>
          <a:p>
            <a:pPr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dirty="0"/>
              <a:t>El resto de canales aceptan menos bits/s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Pérdida de información, (casi) siempre.</a:t>
            </a:r>
          </a:p>
        </p:txBody>
      </p:sp>
      <p:sp>
        <p:nvSpPr>
          <p:cNvPr id="19459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visual (III)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60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dirty="0"/>
              <a:t>Sustitutivos:</a:t>
            </a:r>
          </a:p>
          <a:p>
            <a:pPr lvl="1">
              <a:defRPr/>
            </a:pPr>
            <a:r>
              <a:rPr lang="es-ES" dirty="0"/>
              <a:t>Accesibilidad audiovisual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Punzón y tabla Braille (1825)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Braille Hablado (</a:t>
            </a:r>
            <a:r>
              <a:rPr lang="es-ES" dirty="0" err="1"/>
              <a:t>Perkins</a:t>
            </a:r>
            <a:r>
              <a:rPr lang="es-ES" dirty="0"/>
              <a:t>)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Lectores de pantalla/</a:t>
            </a:r>
            <a:r>
              <a:rPr lang="es-ES" dirty="0" err="1"/>
              <a:t>Optical</a:t>
            </a:r>
            <a:r>
              <a:rPr lang="es-ES" dirty="0"/>
              <a:t> </a:t>
            </a:r>
          </a:p>
          <a:p>
            <a:pPr lvl="2">
              <a:buFont typeface="Arial" charset="0"/>
              <a:buNone/>
              <a:defRPr/>
            </a:pPr>
            <a:r>
              <a:rPr lang="es-ES" dirty="0"/>
              <a:t>	</a:t>
            </a:r>
            <a:r>
              <a:rPr lang="es-ES" dirty="0" err="1"/>
              <a:t>Character</a:t>
            </a:r>
            <a:r>
              <a:rPr lang="es-ES" dirty="0"/>
              <a:t> </a:t>
            </a:r>
            <a:r>
              <a:rPr lang="es-ES" dirty="0" err="1"/>
              <a:t>Recognition</a:t>
            </a:r>
            <a:r>
              <a:rPr lang="es-ES" dirty="0"/>
              <a:t> (OCR)+TTS</a:t>
            </a:r>
          </a:p>
          <a:p>
            <a:pPr lvl="3">
              <a:defRPr/>
            </a:pPr>
            <a:r>
              <a:rPr lang="es-ES" dirty="0"/>
              <a:t>Sistemas SW, dependientes del idioma</a:t>
            </a:r>
          </a:p>
          <a:p>
            <a:pPr lvl="3">
              <a:defRPr/>
            </a:pPr>
            <a:r>
              <a:rPr lang="es-ES" dirty="0"/>
              <a:t>Acceso a ordenadores (internet), </a:t>
            </a:r>
            <a:r>
              <a:rPr lang="es-ES" dirty="0" err="1"/>
              <a:t>smartphones</a:t>
            </a:r>
            <a:r>
              <a:rPr lang="es-ES" dirty="0"/>
              <a:t>…</a:t>
            </a:r>
          </a:p>
          <a:p>
            <a:pPr lvl="3">
              <a:defRPr/>
            </a:pPr>
            <a:r>
              <a:rPr lang="es-ES" dirty="0"/>
              <a:t>Altísima penetración</a:t>
            </a:r>
          </a:p>
          <a:p>
            <a:pPr lvl="3">
              <a:defRPr/>
            </a:pPr>
            <a:r>
              <a:rPr lang="es-ES" dirty="0"/>
              <a:t>JAWS, BRLTTY, ONCE-Lector 98…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Línea Braille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Relojes táctiles</a:t>
            </a:r>
          </a:p>
          <a:p>
            <a:pPr lvl="2">
              <a:buClr>
                <a:schemeClr val="accent2"/>
              </a:buClr>
              <a:defRPr/>
            </a:pPr>
            <a:r>
              <a:rPr lang="es-ES" dirty="0"/>
              <a:t>Traducción de </a:t>
            </a:r>
            <a:r>
              <a:rPr lang="es-ES" dirty="0" smtClean="0"/>
              <a:t>colores, etc.</a:t>
            </a:r>
            <a:endParaRPr lang="es-ES" dirty="0"/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visual (IV)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484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visual (V)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Contendio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147050" cy="4448175"/>
          </a:xfrm>
        </p:spPr>
        <p:txBody>
          <a:bodyPr/>
          <a:lstStyle/>
          <a:p>
            <a:pPr>
              <a:spcAft>
                <a:spcPts val="14000"/>
              </a:spcAft>
              <a:defRPr/>
            </a:pPr>
            <a:r>
              <a:rPr lang="es-ES" sz="2600" dirty="0" smtClean="0"/>
              <a:t>Punzón y tabla Braille</a:t>
            </a:r>
          </a:p>
          <a:p>
            <a:pPr>
              <a:defRPr/>
            </a:pPr>
            <a:r>
              <a:rPr lang="es-ES" altLang="es-ES" sz="2600" dirty="0" err="1"/>
              <a:t>Braille’n</a:t>
            </a:r>
            <a:r>
              <a:rPr lang="es-ES" altLang="es-ES" sz="2600" dirty="0"/>
              <a:t> </a:t>
            </a:r>
            <a:r>
              <a:rPr lang="es-ES" altLang="es-ES" sz="2600" dirty="0" err="1"/>
              <a:t>Speak</a:t>
            </a:r>
            <a:r>
              <a:rPr lang="es-ES" altLang="es-ES" sz="2600" dirty="0"/>
              <a:t> (Braille </a:t>
            </a:r>
            <a:r>
              <a:rPr lang="es-ES" altLang="es-ES" sz="2600" dirty="0" smtClean="0"/>
              <a:t>hablado)</a:t>
            </a:r>
            <a:endParaRPr lang="es-ES" altLang="es-ES" sz="2600" dirty="0"/>
          </a:p>
        </p:txBody>
      </p:sp>
      <p:pic>
        <p:nvPicPr>
          <p:cNvPr id="2" name="1 Imagen" descr="Imagen de tabla y punzón de Braill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29" y="1556792"/>
            <a:ext cx="2608037" cy="190850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572000" y="3429000"/>
            <a:ext cx="2746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Foto de </a:t>
            </a:r>
            <a:r>
              <a:rPr lang="es-ES" sz="800" dirty="0" smtClean="0">
                <a:hlinkClick r:id="rId4" tooltip="Abre la página de flickr en la que está ubicada la imagen."/>
              </a:rPr>
              <a:t>Paul </a:t>
            </a:r>
            <a:r>
              <a:rPr lang="es-ES" sz="800" dirty="0" err="1" smtClean="0">
                <a:hlinkClick r:id="rId4" tooltip="Abre la página de flickr en la que está ubicada la imagen."/>
              </a:rPr>
              <a:t>Downey</a:t>
            </a:r>
            <a:r>
              <a:rPr lang="es-ES" sz="800" dirty="0" smtClean="0">
                <a:hlinkClick r:id="rId4" tooltip="Abre la página de flickr en la que está ubicada la imagen."/>
              </a:rPr>
              <a:t> </a:t>
            </a:r>
            <a:r>
              <a:rPr lang="es-ES" sz="800" dirty="0" smtClean="0"/>
              <a:t> bajo </a:t>
            </a:r>
            <a:r>
              <a:rPr lang="es-ES" sz="800" dirty="0" smtClean="0"/>
              <a:t>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pic>
        <p:nvPicPr>
          <p:cNvPr id="21510" name="Picture 6" descr="Imagen de un Braille'n Spe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32" y="4263355"/>
            <a:ext cx="2520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915817" y="5949860"/>
            <a:ext cx="3096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Imagen del Braille ‘n </a:t>
            </a:r>
            <a:r>
              <a:rPr lang="es-ES" sz="800" dirty="0" err="1" smtClean="0"/>
              <a:t>Speak</a:t>
            </a:r>
            <a:r>
              <a:rPr lang="es-ES" sz="800" dirty="0" smtClean="0"/>
              <a:t> de la empresa </a:t>
            </a:r>
            <a:r>
              <a:rPr lang="es-ES" sz="800" dirty="0" smtClean="0">
                <a:hlinkClick r:id="rId6"/>
              </a:rPr>
              <a:t>Blazie </a:t>
            </a:r>
            <a:r>
              <a:rPr lang="es-ES" sz="800" dirty="0" err="1" smtClean="0">
                <a:hlinkClick r:id="rId6"/>
              </a:rPr>
              <a:t>Engineering</a:t>
            </a:r>
            <a:endParaRPr lang="es-ES" sz="800" dirty="0"/>
          </a:p>
        </p:txBody>
      </p:sp>
      <p:sp>
        <p:nvSpPr>
          <p:cNvPr id="21508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visual (VI)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Cotenido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147050" cy="4807991"/>
          </a:xfrm>
        </p:spPr>
        <p:txBody>
          <a:bodyPr/>
          <a:lstStyle/>
          <a:p>
            <a:pPr>
              <a:spcAft>
                <a:spcPts val="16500"/>
              </a:spcAft>
              <a:defRPr/>
            </a:pPr>
            <a:r>
              <a:rPr lang="es-ES" dirty="0"/>
              <a:t>Alfabeto </a:t>
            </a:r>
            <a:r>
              <a:rPr lang="es-ES" dirty="0" smtClean="0"/>
              <a:t>Braille</a:t>
            </a:r>
            <a:endParaRPr lang="es-ES" dirty="0" smtClean="0"/>
          </a:p>
        </p:txBody>
      </p:sp>
      <p:pic>
        <p:nvPicPr>
          <p:cNvPr id="2" name="1 Imagen" descr="Captura de la web Wikipedia en la que se ve el alfabeto Braill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28077"/>
            <a:ext cx="3744416" cy="409321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418063" y="6021288"/>
            <a:ext cx="2170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Alfabeto Braille (fuente </a:t>
            </a:r>
            <a:r>
              <a:rPr lang="es-ES" sz="800" dirty="0" smtClean="0">
                <a:hlinkClick r:id="rId4" tooltip="Enlace a la página sobre Braille en Wikipedia"/>
              </a:rPr>
              <a:t>Wikipedia</a:t>
            </a:r>
            <a:r>
              <a:rPr lang="es-ES" sz="800" dirty="0" smtClean="0"/>
              <a:t>)</a:t>
            </a:r>
            <a:endParaRPr lang="es-ES" sz="800" dirty="0"/>
          </a:p>
        </p:txBody>
      </p:sp>
      <p:sp>
        <p:nvSpPr>
          <p:cNvPr id="22532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visual (VII)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Contenido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147050" cy="2359025"/>
          </a:xfrm>
        </p:spPr>
        <p:txBody>
          <a:bodyPr/>
          <a:lstStyle/>
          <a:p>
            <a:pPr>
              <a:spcAft>
                <a:spcPts val="16500"/>
              </a:spcAft>
              <a:defRPr/>
            </a:pPr>
            <a:r>
              <a:rPr lang="es-ES" dirty="0"/>
              <a:t>Línea </a:t>
            </a:r>
            <a:r>
              <a:rPr lang="es-ES" dirty="0" smtClean="0"/>
              <a:t>Braille</a:t>
            </a:r>
          </a:p>
          <a:p>
            <a:pPr>
              <a:defRPr/>
            </a:pPr>
            <a:r>
              <a:rPr lang="es-ES" altLang="es-ES" dirty="0" smtClean="0"/>
              <a:t>Reloj táctil</a:t>
            </a:r>
            <a:endParaRPr lang="es-ES" altLang="es-ES" dirty="0"/>
          </a:p>
        </p:txBody>
      </p:sp>
      <p:pic>
        <p:nvPicPr>
          <p:cNvPr id="3" name="2 Imagen" descr="Línea Brail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94815"/>
            <a:ext cx="2808312" cy="210623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697983" y="3789040"/>
            <a:ext cx="2746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Foto de </a:t>
            </a:r>
            <a:r>
              <a:rPr lang="es-ES" sz="800" dirty="0" smtClean="0">
                <a:hlinkClick r:id="rId4" tooltip="Página de flickr en la que está ubicada la fotografía"/>
              </a:rPr>
              <a:t>Stefan </a:t>
            </a:r>
            <a:r>
              <a:rPr lang="es-ES" sz="800" dirty="0" err="1" smtClean="0">
                <a:hlinkClick r:id="rId4" tooltip="Página de flickr en la que está ubicada la fotografía"/>
              </a:rPr>
              <a:t>Evertz</a:t>
            </a:r>
            <a:r>
              <a:rPr lang="es-ES" sz="800" dirty="0" smtClean="0"/>
              <a:t>, 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pic>
        <p:nvPicPr>
          <p:cNvPr id="2" name="1 Imagen" descr="Imagen de reloj táct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1944216" cy="194421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411760" y="6021288"/>
            <a:ext cx="3528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Relo</a:t>
            </a:r>
            <a:r>
              <a:rPr lang="es-ES" sz="800" dirty="0" smtClean="0"/>
              <a:t>j táctil (</a:t>
            </a:r>
            <a:r>
              <a:rPr lang="es-ES" sz="800" dirty="0" err="1" smtClean="0"/>
              <a:t>The</a:t>
            </a:r>
            <a:r>
              <a:rPr lang="es-ES" sz="800" dirty="0" smtClean="0"/>
              <a:t> Bradley </a:t>
            </a:r>
            <a:r>
              <a:rPr lang="es-ES" sz="800" dirty="0" err="1" smtClean="0"/>
              <a:t>tactile</a:t>
            </a:r>
            <a:r>
              <a:rPr lang="es-ES" sz="800" dirty="0" smtClean="0"/>
              <a:t> </a:t>
            </a:r>
            <a:r>
              <a:rPr lang="es-ES" sz="800" dirty="0" err="1" smtClean="0"/>
              <a:t>watch</a:t>
            </a:r>
            <a:r>
              <a:rPr lang="es-ES" sz="800" dirty="0" smtClean="0"/>
              <a:t> de la </a:t>
            </a:r>
            <a:r>
              <a:rPr lang="es-ES" sz="800" dirty="0" smtClean="0">
                <a:hlinkClick r:id="rId6"/>
              </a:rPr>
              <a:t>empresa </a:t>
            </a:r>
            <a:r>
              <a:rPr lang="es-ES" sz="800" dirty="0" err="1" smtClean="0">
                <a:hlinkClick r:id="rId6"/>
              </a:rPr>
              <a:t>Eone</a:t>
            </a:r>
            <a:r>
              <a:rPr lang="es-ES" sz="800" dirty="0" smtClean="0"/>
              <a:t>)</a:t>
            </a:r>
            <a:endParaRPr lang="es-ES" sz="800" dirty="0"/>
          </a:p>
        </p:txBody>
      </p:sp>
      <p:sp>
        <p:nvSpPr>
          <p:cNvPr id="23556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 hidden="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3600" dirty="0" smtClean="0">
                <a:latin typeface="Arial" charset="0"/>
                <a:ea typeface="ＭＳ Ｐゴシック" pitchFamily="34" charset="-128"/>
                <a:cs typeface="Arial" charset="0"/>
              </a:rPr>
              <a:t>Diapositiva con imagen</a:t>
            </a:r>
            <a:br>
              <a:rPr lang="es-ES" altLang="es-ES" sz="36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s-ES" altLang="es-ES" sz="36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2 Marcador de contenido imagen" descr="Imagen de una niña, una mujer de mediana edad y un señor más mayor manejando juntos un ordenador. Fotografía de Samsungtomorrow, bajo liciencia creative common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5" y="1412776"/>
            <a:ext cx="6048671" cy="4478110"/>
          </a:xfrm>
        </p:spPr>
      </p:pic>
      <p:sp>
        <p:nvSpPr>
          <p:cNvPr id="2" name="1 CuadroTexto"/>
          <p:cNvSpPr txBox="1"/>
          <p:nvPr/>
        </p:nvSpPr>
        <p:spPr>
          <a:xfrm>
            <a:off x="3923928" y="5877272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Foto de </a:t>
            </a:r>
            <a:r>
              <a:rPr lang="es-ES" sz="800" dirty="0" smtClean="0">
                <a:hlinkClick r:id="rId4" tooltip="Enlace a la página de flicker en la que está ubicada"/>
              </a:rPr>
              <a:t>Samsungtomorrow</a:t>
            </a:r>
            <a:r>
              <a:rPr lang="es-ES" sz="800" dirty="0" smtClean="0"/>
              <a:t>, 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sp>
        <p:nvSpPr>
          <p:cNvPr id="7172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400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endParaRPr lang="es-ES_tradnl" altLang="es-ES" sz="32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7388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Una aplicación web es accesible cuando cualquier usuario puede acceder a sus contenidos independiente de sus características de acceso, y contexto de uso.</a:t>
            </a:r>
          </a:p>
        </p:txBody>
      </p:sp>
      <p:pic>
        <p:nvPicPr>
          <p:cNvPr id="2" name="1 Imagen" descr="Foto de un ordenador con una imagen de la bola del mundo en la pantalla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83657"/>
            <a:ext cx="2390775" cy="193357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03848" y="5517812"/>
            <a:ext cx="2746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Foto de </a:t>
            </a:r>
            <a:r>
              <a:rPr lang="es-ES" sz="800" dirty="0" smtClean="0">
                <a:hlinkClick r:id="rId4" tooltip="Acceso a la página de flickr en la que está ubicada la foto"/>
              </a:rPr>
              <a:t>Mike </a:t>
            </a:r>
            <a:r>
              <a:rPr lang="es-ES" sz="800" dirty="0" err="1" smtClean="0">
                <a:hlinkClick r:id="rId4" tooltip="Acceso a la página de flickr en la que está ubicada la foto"/>
              </a:rPr>
              <a:t>Licht</a:t>
            </a:r>
            <a:r>
              <a:rPr lang="es-ES" sz="800" dirty="0" smtClean="0">
                <a:hlinkClick r:id="rId4" tooltip="Acceso a la página de flickr en la que está ubicada la foto"/>
              </a:rPr>
              <a:t> </a:t>
            </a:r>
            <a:r>
              <a:rPr lang="es-ES" sz="800" dirty="0" smtClean="0"/>
              <a:t>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sp>
        <p:nvSpPr>
          <p:cNvPr id="24581" name="4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¿de qué estamos hablando? (I)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buClr>
                <a:schemeClr val="accent2">
                  <a:lumMod val="50000"/>
                </a:schemeClr>
              </a:buClr>
              <a:buSzPct val="130000"/>
              <a:defRPr/>
            </a:pPr>
            <a:r>
              <a:rPr lang="es-ES" alt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¿</a:t>
            </a:r>
            <a:r>
              <a:rPr lang="es-ES" altLang="es-ES" sz="2400" dirty="0">
                <a:latin typeface="Arial" charset="0"/>
                <a:ea typeface="ＭＳ Ｐゴシック" pitchFamily="34" charset="-128"/>
                <a:cs typeface="Arial" charset="0"/>
              </a:rPr>
              <a:t>Qué pasa si la fuente es pequeña, y un usuario la quiere hacer mayor?</a:t>
            </a:r>
          </a:p>
          <a:p>
            <a:pPr lvl="1" eaLnBrk="1" hangingPunct="1">
              <a:buClr>
                <a:schemeClr val="accent2"/>
              </a:buClr>
              <a:buSzPct val="130000"/>
              <a:defRPr/>
            </a:pPr>
            <a:r>
              <a:rPr lang="es-ES" altLang="es-ES" sz="2000" dirty="0">
                <a:latin typeface="Arial" charset="0"/>
                <a:ea typeface="ＭＳ Ｐゴシック" pitchFamily="34" charset="-128"/>
                <a:cs typeface="Arial" charset="0"/>
              </a:rPr>
              <a:t>Que la página pierde precisión en el diseño y no se ve bien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</a:p>
        </p:txBody>
      </p:sp>
      <p:grpSp>
        <p:nvGrpSpPr>
          <p:cNvPr id="25605" name="7 Grupo" descr="Se muestra la interfaz de una página web con texto e imagen, y la misma interfaz con el mimso texto e imagen pero ilegibles porque se ha aumentado el tamaño del texto."/>
          <p:cNvGrpSpPr>
            <a:grpSpLocks/>
          </p:cNvGrpSpPr>
          <p:nvPr/>
        </p:nvGrpSpPr>
        <p:grpSpPr bwMode="auto">
          <a:xfrm>
            <a:off x="539750" y="2744019"/>
            <a:ext cx="7920038" cy="3206029"/>
            <a:chOff x="539750" y="2744020"/>
            <a:chExt cx="7920038" cy="3205930"/>
          </a:xfrm>
        </p:grpSpPr>
        <p:pic>
          <p:nvPicPr>
            <p:cNvPr id="25606" name="Picture 6" descr="Se muestra la interfaz de una página web con texto e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789238"/>
              <a:ext cx="3513138" cy="316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Se muestra la misma interfaz, con el mimso texto e imagen pero ilegibles porque se ha aumentado el tamaño del texto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3" y="2744020"/>
              <a:ext cx="3673475" cy="320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2555776" y="6021288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Capturas de pantalla de </a:t>
            </a:r>
            <a:r>
              <a:rPr lang="es-ES" sz="800" dirty="0"/>
              <a:t>la antigua página web </a:t>
            </a:r>
            <a:r>
              <a:rPr lang="es-ES" sz="800" dirty="0" smtClean="0"/>
              <a:t>del </a:t>
            </a:r>
            <a:r>
              <a:rPr lang="es-ES" sz="800" dirty="0" err="1" smtClean="0"/>
              <a:t>Drew</a:t>
            </a:r>
            <a:r>
              <a:rPr lang="es-ES" sz="800" dirty="0" smtClean="0"/>
              <a:t> </a:t>
            </a:r>
            <a:r>
              <a:rPr lang="es-ES" sz="800" dirty="0" err="1" smtClean="0"/>
              <a:t>Carey's</a:t>
            </a:r>
            <a:r>
              <a:rPr lang="es-ES" sz="800" dirty="0" smtClean="0"/>
              <a:t> Green </a:t>
            </a:r>
            <a:r>
              <a:rPr lang="es-ES" sz="800" dirty="0" err="1" smtClean="0"/>
              <a:t>Screen</a:t>
            </a:r>
            <a:endParaRPr lang="es-ES" sz="800" dirty="0"/>
          </a:p>
        </p:txBody>
      </p:sp>
      <p:sp>
        <p:nvSpPr>
          <p:cNvPr id="25604" name="9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468313" y="6346825"/>
            <a:ext cx="8424862" cy="39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¿de qué estamos hablando? (II)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¿Qué pasa si el usuario no tiene activado el JavaScript, o accede con algún dispositivo que funciona sin javaScript?</a:t>
            </a:r>
          </a:p>
          <a:p>
            <a:pPr lvl="1" eaLnBrk="1" hangingPunct="1">
              <a:buClr>
                <a:schemeClr val="accent2"/>
              </a:buClr>
              <a:buSzPct val="130000"/>
            </a:pPr>
            <a:r>
              <a:rPr lang="es-ES" altLang="es-ES" sz="2000" smtClean="0">
                <a:latin typeface="Arial" charset="0"/>
                <a:ea typeface="ＭＳ Ｐゴシック" pitchFamily="34" charset="-128"/>
                <a:cs typeface="Arial" charset="0"/>
              </a:rPr>
              <a:t>Habrá funcionales y contenido que desparecerá de la página.</a:t>
            </a:r>
          </a:p>
        </p:txBody>
      </p:sp>
      <p:grpSp>
        <p:nvGrpSpPr>
          <p:cNvPr id="26629" name="1 Grupo" descr="Se muestra la interfaz de una web con todas las funcionalidades actividades y la misma interfaz en la que no están todas las funcionalidades porque se ha desactivado javascript."/>
          <p:cNvGrpSpPr>
            <a:grpSpLocks/>
          </p:cNvGrpSpPr>
          <p:nvPr/>
        </p:nvGrpSpPr>
        <p:grpSpPr bwMode="auto">
          <a:xfrm>
            <a:off x="852488" y="3194050"/>
            <a:ext cx="7896225" cy="3021013"/>
            <a:chOff x="852488" y="3194050"/>
            <a:chExt cx="7896225" cy="3021013"/>
          </a:xfrm>
        </p:grpSpPr>
        <p:pic>
          <p:nvPicPr>
            <p:cNvPr id="26630" name="Picture 6" descr="Se muestra la interfaz de una web con todas las funcionalidades actividad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88" y="3194050"/>
              <a:ext cx="3214687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7" descr="Se muestra la misma interfaz en la que no están todas las funcionalidades porque se ha desactivado javascript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3194050"/>
              <a:ext cx="3313113" cy="302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9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468313" y="6346825"/>
            <a:ext cx="8424862" cy="39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¿de qué estamos hablando? (III)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¿Qué pasa si accedemos con una conexión lenta y no se descargan las imágenes, o con un navegador solo texto, o con un lector de pantalla?</a:t>
            </a:r>
          </a:p>
          <a:p>
            <a:pPr lvl="1" eaLnBrk="1" hangingPunct="1">
              <a:buClr>
                <a:schemeClr val="accent2"/>
              </a:buClr>
              <a:buSzPct val="130000"/>
            </a:pPr>
            <a:r>
              <a:rPr lang="es-ES" altLang="es-ES" sz="2000" smtClean="0">
                <a:latin typeface="Arial" charset="0"/>
                <a:ea typeface="ＭＳ Ｐゴシック" pitchFamily="34" charset="-128"/>
                <a:cs typeface="Arial" charset="0"/>
              </a:rPr>
              <a:t>Si las imágenes transmiten información importante y no tienen texto alternativo, esta información se pierde.</a:t>
            </a:r>
          </a:p>
        </p:txBody>
      </p:sp>
      <p:grpSp>
        <p:nvGrpSpPr>
          <p:cNvPr id="27653" name="1 Grupo" descr="Interfaz de una web vista con las imágenes activas y la misma interfaz con las imágenes desactivadas, muchas de ellas sin texto alternativo."/>
          <p:cNvGrpSpPr>
            <a:grpSpLocks/>
          </p:cNvGrpSpPr>
          <p:nvPr/>
        </p:nvGrpSpPr>
        <p:grpSpPr bwMode="auto">
          <a:xfrm>
            <a:off x="971550" y="3249613"/>
            <a:ext cx="7567613" cy="2627312"/>
            <a:chOff x="971550" y="3249613"/>
            <a:chExt cx="7567613" cy="2627312"/>
          </a:xfrm>
        </p:grpSpPr>
        <p:pic>
          <p:nvPicPr>
            <p:cNvPr id="9" name="Picture 6" descr="Interfaz de una web vista con las imágenes activas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1550" y="3286125"/>
              <a:ext cx="3427413" cy="259080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7" descr="Se muestra la misma interfaz con las imágenes desactivadas, muchas de ellas sin texto alternativo.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3800" y="3249613"/>
              <a:ext cx="3535363" cy="262731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8" name="7 CuadroTexto"/>
          <p:cNvSpPr txBox="1"/>
          <p:nvPr/>
        </p:nvSpPr>
        <p:spPr>
          <a:xfrm>
            <a:off x="3275856" y="5949860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Capturas de pantalla de l antiguo diseño de la web www.ebay.com</a:t>
            </a:r>
            <a:endParaRPr lang="es-ES" sz="800" dirty="0"/>
          </a:p>
        </p:txBody>
      </p:sp>
      <p:sp>
        <p:nvSpPr>
          <p:cNvPr id="27652" name="7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¿de qué estamos hablando? (IV)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¿Qué pasa si accedemos con otros dispositivos?</a:t>
            </a:r>
          </a:p>
          <a:p>
            <a:pPr lvl="1" eaLnBrk="1" hangingPunct="1">
              <a:buClr>
                <a:schemeClr val="accent2"/>
              </a:buClr>
              <a:buSzPct val="130000"/>
            </a:pPr>
            <a:r>
              <a:rPr lang="es-ES" altLang="es-ES" sz="2000" smtClean="0">
                <a:latin typeface="Arial" charset="0"/>
                <a:ea typeface="ＭＳ Ｐゴシック" pitchFamily="34" charset="-128"/>
                <a:cs typeface="Arial" charset="0"/>
              </a:rPr>
              <a:t>En algunos no se puede acceder al contenido o se puede acceder solo de manera parcial.</a:t>
            </a:r>
          </a:p>
        </p:txBody>
      </p:sp>
      <p:grpSp>
        <p:nvGrpSpPr>
          <p:cNvPr id="28677" name="7 Grupo" descr="Interfaz de la web del Gobierno de EEUU, vista en la pantalla de un ordenador y en 3 dispositivos móviles diferentes. En los móviles no se puede acceder al contenido."/>
          <p:cNvGrpSpPr>
            <a:grpSpLocks/>
          </p:cNvGrpSpPr>
          <p:nvPr/>
        </p:nvGrpSpPr>
        <p:grpSpPr bwMode="auto">
          <a:xfrm>
            <a:off x="1043608" y="2681288"/>
            <a:ext cx="6936755" cy="3238500"/>
            <a:chOff x="755650" y="2681288"/>
            <a:chExt cx="7224654" cy="3414711"/>
          </a:xfrm>
        </p:grpSpPr>
        <p:pic>
          <p:nvPicPr>
            <p:cNvPr id="28678" name="Picture 6" descr="Interfaz de la web del Gobierno de EEUU vista en la pantalla de un ordenador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681288"/>
              <a:ext cx="5418138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7" descr="Interfaz de la web del Gobierno de EEUU vista en un dispositivo móvil. No se ve la información correctamente en la pantalla. 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904" y="4330700"/>
              <a:ext cx="1295400" cy="158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8" descr="Interfaz de la web del Gobierno de EEUU vista en un dispositivo móvil. No se ve la información correctamente en la pantalla. 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0" y="4640262"/>
              <a:ext cx="1728787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9" descr="Interfaz de la web del Gobierno de EEUU vista en un dispositivo móvil. No se ve la información correctamente en la pantalla. 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4240213"/>
              <a:ext cx="1811338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9 CuadroTexto"/>
          <p:cNvSpPr txBox="1"/>
          <p:nvPr/>
        </p:nvSpPr>
        <p:spPr>
          <a:xfrm>
            <a:off x="2987824" y="6021288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Capturas de pantalla de l  antiguo diseño de la web www.usa.gov</a:t>
            </a:r>
            <a:endParaRPr lang="es-ES" sz="800" dirty="0"/>
          </a:p>
        </p:txBody>
      </p:sp>
      <p:sp>
        <p:nvSpPr>
          <p:cNvPr id="28676" name="7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32385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Grupos de usuarios afectados.</a:t>
            </a:r>
            <a:r>
              <a:rPr lang="es-ES_tradnl" altLang="es-ES" sz="30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_tradnl" altLang="es-ES" sz="30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2900" smtClean="0">
                <a:latin typeface="Arial" charset="0"/>
                <a:ea typeface="ＭＳ Ｐゴシック" pitchFamily="34" charset="-128"/>
                <a:cs typeface="Arial" charset="0"/>
              </a:rPr>
              <a:t>Características: acceso, contextos de uso (I)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¿</a:t>
            </a: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Visual: ceguera, daltonismo, visión reducida, túnel,  periférica.</a:t>
            </a:r>
          </a:p>
          <a:p>
            <a:pPr lvl="1" eaLnBrk="1" hangingPunct="1">
              <a:lnSpc>
                <a:spcPct val="80000"/>
              </a:lnSpc>
              <a:spcAft>
                <a:spcPts val="1500"/>
              </a:spcAft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Visión ocupada en otra actividad (conducción), pantallas reducidas, monocromo (simulación)</a:t>
            </a:r>
          </a:p>
          <a:p>
            <a:pPr eaLnBrk="1" hangingPunct="1">
              <a:lnSpc>
                <a:spcPct val="80000"/>
              </a:lnSpc>
              <a:buClr>
                <a:srgbClr val="42557F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Auditivo: sordera, restos auditivos o hipoacusia</a:t>
            </a:r>
          </a:p>
          <a:p>
            <a:pPr lvl="1" eaLnBrk="1" hangingPunct="1">
              <a:lnSpc>
                <a:spcPct val="80000"/>
              </a:lnSpc>
              <a:spcAft>
                <a:spcPts val="1500"/>
              </a:spcAft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Entornos ruidosos, silenciosos (biblioteca)</a:t>
            </a:r>
          </a:p>
          <a:p>
            <a:pPr eaLnBrk="1" hangingPunct="1">
              <a:lnSpc>
                <a:spcPct val="80000"/>
              </a:lnSpc>
              <a:buClr>
                <a:srgbClr val="42557F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Cognitivo: dislexia, desorden y déficit atención, fotosensibilidad</a:t>
            </a:r>
          </a:p>
          <a:p>
            <a:pPr lvl="1" eaLnBrk="1" hangingPunct="1">
              <a:lnSpc>
                <a:spcPct val="80000"/>
              </a:lnSpc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Entorno con distracciones, situaciones de estrés, pánico, lengua no materna</a:t>
            </a:r>
          </a:p>
        </p:txBody>
      </p:sp>
      <p:sp>
        <p:nvSpPr>
          <p:cNvPr id="29700" name="7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32385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Grupos de usuarios afectados</a:t>
            </a:r>
            <a:b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2900" smtClean="0">
                <a:latin typeface="Arial" charset="0"/>
                <a:ea typeface="ＭＳ Ｐゴシック" pitchFamily="34" charset="-128"/>
                <a:cs typeface="Arial" charset="0"/>
              </a:rPr>
              <a:t>Características: acceso, contextos de uso (II)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¿</a:t>
            </a: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Físico: discapacidad motriz (uso de ratón, teclado, etc.), discapacidad en el habla</a:t>
            </a:r>
          </a:p>
          <a:p>
            <a:pPr lvl="1" eaLnBrk="1" hangingPunct="1">
              <a:spcAft>
                <a:spcPts val="1500"/>
              </a:spcAft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 Fracturas temporales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Tecnología: tipo de agente de usuario (navegador, reproductor, etc.), plataforma, sistema operativo, plug-ins no instalados, tipo conexión, resolución pantalla</a:t>
            </a:r>
            <a:r>
              <a:rPr lang="es-ES" altLang="es-ES" sz="2600" smtClean="0"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</a:p>
        </p:txBody>
      </p:sp>
      <p:sp>
        <p:nvSpPr>
          <p:cNvPr id="30724" name="7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200" dirty="0" err="1" smtClean="0">
                <a:solidFill>
                  <a:srgbClr val="595959"/>
                </a:solidFill>
              </a:rPr>
              <a:t>Labda</a:t>
            </a:r>
            <a:endParaRPr lang="es-ES" altLang="es-ES" sz="12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Grupos de usuarios afectados</a:t>
            </a:r>
            <a:b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_tradnl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Brecha Digital</a:t>
            </a:r>
            <a:endParaRPr lang="es-ES" altLang="es-ES" sz="32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Personas con discapacidad (número considerable)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Todos,  diversidad funcional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Crece  (tecnología, discapacidad por envejecimiento)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rgbClr val="42557F"/>
              </a:buClr>
              <a:buSzPct val="110000"/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77 millones de europeos tienen 60 años o más</a:t>
            </a:r>
          </a:p>
        </p:txBody>
      </p:sp>
      <p:sp>
        <p:nvSpPr>
          <p:cNvPr id="31749" name="3 Marcador contenido"/>
          <p:cNvSpPr>
            <a:spLocks noChangeArrowheads="1"/>
          </p:cNvSpPr>
          <p:nvPr/>
        </p:nvSpPr>
        <p:spPr bwMode="auto">
          <a:xfrm>
            <a:off x="2339975" y="3316288"/>
            <a:ext cx="5400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400"/>
              <a:t>Evolución de las discapacidades en función de la edad</a:t>
            </a:r>
          </a:p>
        </p:txBody>
      </p:sp>
      <p:pic>
        <p:nvPicPr>
          <p:cNvPr id="31748" name="4 Imagen" descr="Gráfica que describe la Evolución de las discapacidades en función de la edad en EEUU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71888"/>
            <a:ext cx="26146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5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468313" y="6448425"/>
            <a:ext cx="8207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“Evitando la barreras de accesibilidad en la Sociedad de la Información“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7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en la Universidad.</a:t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Introducción</a:t>
            </a:r>
          </a:p>
        </p:txBody>
      </p:sp>
      <p:sp>
        <p:nvSpPr>
          <p:cNvPr id="32771" name="8 Marcador de text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100" dirty="0" smtClean="0">
                <a:latin typeface="Arial" charset="0"/>
                <a:ea typeface="ＭＳ Ｐゴシック" pitchFamily="34" charset="-128"/>
                <a:cs typeface="Arial" charset="0"/>
              </a:rPr>
              <a:t>El uso de las TIC (Tecnologías de la Información y telecomunicación) se impone en el ámbito de la educación. Crecimiento de su  uso  en estudiantes y profesores:</a:t>
            </a:r>
          </a:p>
          <a:p>
            <a:pPr lvl="1" eaLnBrk="1" hangingPunct="1">
              <a:spcBef>
                <a:spcPts val="600"/>
              </a:spcBef>
              <a:spcAft>
                <a:spcPts val="500"/>
              </a:spcAft>
              <a:buClr>
                <a:srgbClr val="6E84B4"/>
              </a:buClr>
            </a:pPr>
            <a:r>
              <a:rPr lang="es-ES" altLang="es-ES" sz="1900" dirty="0" smtClean="0">
                <a:latin typeface="Arial" charset="0"/>
                <a:ea typeface="ＭＳ Ｐゴシック" pitchFamily="34" charset="-128"/>
                <a:cs typeface="Arial" charset="0"/>
              </a:rPr>
              <a:t>Plataformas </a:t>
            </a:r>
            <a:r>
              <a:rPr lang="es-ES" altLang="es-ES" sz="1900" dirty="0" err="1" smtClean="0">
                <a:latin typeface="Arial" charset="0"/>
                <a:ea typeface="ＭＳ Ｐゴシック" pitchFamily="34" charset="-128"/>
                <a:cs typeface="Arial" charset="0"/>
              </a:rPr>
              <a:t>e_learning</a:t>
            </a:r>
            <a:r>
              <a:rPr lang="es-ES" altLang="es-ES" sz="1900" dirty="0" smtClean="0">
                <a:latin typeface="Arial" charset="0"/>
                <a:ea typeface="ＭＳ Ｐゴシック" pitchFamily="34" charset="-128"/>
                <a:cs typeface="Arial" charset="0"/>
              </a:rPr>
              <a:t>, material educativo digital, libros electrónicos, software educativo, sitios web, etc.</a:t>
            </a:r>
          </a:p>
          <a:p>
            <a:pPr lvl="2" eaLnBrk="1" hangingPunct="1">
              <a:spcBef>
                <a:spcPts val="600"/>
              </a:spcBef>
              <a:spcAft>
                <a:spcPts val="1000"/>
              </a:spcAft>
              <a:buClr>
                <a:srgbClr val="6E84B4"/>
              </a:buClr>
            </a:pPr>
            <a:r>
              <a:rPr lang="es-ES" altLang="es-ES" sz="1900" dirty="0" smtClean="0">
                <a:latin typeface="Arial" charset="0"/>
                <a:ea typeface="ＭＳ Ｐゴシック" pitchFamily="34" charset="-128"/>
                <a:cs typeface="Arial" charset="0"/>
              </a:rPr>
              <a:t>Avanzar tecnológicamente de una manera universal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100" dirty="0" smtClean="0">
                <a:latin typeface="Arial" charset="0"/>
                <a:ea typeface="ＭＳ Ｐゴシック" pitchFamily="34" charset="-128"/>
                <a:cs typeface="Arial" charset="0"/>
              </a:rPr>
              <a:t>Pocos estudiantes con discapacidad en la universidad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100" dirty="0" smtClean="0">
                <a:latin typeface="Arial" charset="0"/>
                <a:ea typeface="ＭＳ Ｐゴシック" pitchFamily="34" charset="-128"/>
                <a:cs typeface="Arial" charset="0"/>
              </a:rPr>
              <a:t>Asegurar un acceso equitativo y accesible a todos los estudiantes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100" dirty="0" smtClean="0">
                <a:latin typeface="Arial" charset="0"/>
                <a:ea typeface="ＭＳ Ｐゴシック" pitchFamily="34" charset="-128"/>
                <a:cs typeface="Arial" charset="0"/>
              </a:rPr>
              <a:t> No sólo accesibilidad para cubrir necesidades en la enseñanza para estudiantes con discapacidad, sino como soporte de aprendizaje para todos</a:t>
            </a:r>
          </a:p>
        </p:txBody>
      </p:sp>
      <p:sp>
        <p:nvSpPr>
          <p:cNvPr id="32772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7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en la Universidad.</a:t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Escenario 1</a:t>
            </a:r>
          </a:p>
        </p:txBody>
      </p:sp>
      <p:sp>
        <p:nvSpPr>
          <p:cNvPr id="32771" name="8 Marcador de text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es-ES" altLang="es-ES" sz="2400" dirty="0"/>
              <a:t>Mario es un estudiante ciego, asiste a clase y escucha las explicaciones de los profesores, pero necesita la documentación accesible, por ejemplo en formato electrónico accesible, para pueda acceder con lector de pantalla.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es-ES" altLang="es-ES" sz="2400" dirty="0"/>
              <a:t>Tenemos las siguientes necesidades: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Clr>
                <a:srgbClr val="6E84B4"/>
              </a:buClr>
              <a:defRPr/>
            </a:pPr>
            <a:r>
              <a:rPr lang="es-ES" altLang="es-ES" sz="2200" dirty="0"/>
              <a:t>Profesores formados en crear documentos accesibles ?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Clr>
                <a:srgbClr val="6E84B4"/>
              </a:buClr>
              <a:defRPr/>
            </a:pPr>
            <a:r>
              <a:rPr lang="es-ES" altLang="es-ES" sz="2200" dirty="0"/>
              <a:t>Recursos: lector de pantalla ?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Clr>
                <a:srgbClr val="6E84B4"/>
              </a:buClr>
              <a:defRPr/>
            </a:pPr>
            <a:r>
              <a:rPr lang="es-ES" altLang="es-ES" sz="2200" dirty="0"/>
              <a:t>Plataforma e-</a:t>
            </a:r>
            <a:r>
              <a:rPr lang="es-ES" altLang="es-ES" sz="2200" dirty="0" err="1"/>
              <a:t>learning</a:t>
            </a:r>
            <a:r>
              <a:rPr lang="es-ES" altLang="es-ES" sz="2200" dirty="0"/>
              <a:t> accesible ?</a:t>
            </a:r>
          </a:p>
        </p:txBody>
      </p:sp>
      <p:sp>
        <p:nvSpPr>
          <p:cNvPr id="33796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Índice</a:t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s-ES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500687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Introducción 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Discapacidad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Cómo acceden a la Web las personas con discapacidad. Productos de apoyo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Accesibilidad Web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Grupos de usuarios afectados por las barreras de accesibilidad en la Web. Diversidad funcional 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En la Universidad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Legislación, normativa, estándares 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Actividad 1 </a:t>
            </a:r>
          </a:p>
          <a:p>
            <a:pPr eaLnBrk="1" hangingPunct="1"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Bibliografía</a:t>
            </a:r>
            <a:endParaRPr lang="es-ES" altLang="es-ES" sz="24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172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21306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7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en la Universidad.</a:t>
            </a:r>
            <a:b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Escenario 2</a:t>
            </a:r>
          </a:p>
        </p:txBody>
      </p:sp>
      <p:sp>
        <p:nvSpPr>
          <p:cNvPr id="32771" name="8 Marcador de text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ES" altLang="es-ES" sz="2400" dirty="0">
                <a:cs typeface="Arial" charset="0"/>
              </a:rPr>
              <a:t>Elena  es una estudiante sorda. Hay unos contenidos en video a los que tiene que acceder, para ello necesitaría una descripción textual al audio. Si incluimos subtítulos sincronizados con el vídeo, Elena podrá acceder al contendido.</a:t>
            </a:r>
          </a:p>
          <a:p>
            <a:pPr eaLnBrk="1" hangingPunct="1">
              <a:spcAft>
                <a:spcPts val="1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ES" altLang="es-ES" sz="2400" dirty="0">
                <a:cs typeface="Arial" charset="0"/>
              </a:rPr>
              <a:t>Además, le gustaría participar en clase. Si cuenta con la ayuda de un intérprete, podrá intervenir en clase como cualquier otro alumno.  </a:t>
            </a:r>
            <a:endParaRPr lang="es-ES_tradnl" altLang="es-ES" sz="2400" dirty="0">
              <a:cs typeface="Arial" charset="0"/>
            </a:endParaRPr>
          </a:p>
        </p:txBody>
      </p:sp>
      <p:sp>
        <p:nvSpPr>
          <p:cNvPr id="34820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4 Título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1263" cy="857250"/>
          </a:xfrm>
        </p:spPr>
        <p:txBody>
          <a:bodyPr/>
          <a:lstStyle/>
          <a:p>
            <a:pPr eaLnBrk="1" hangingPunct="1"/>
            <a:r>
              <a:rPr lang="es-ES" altLang="es-ES" sz="28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28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Accesibilidad en la Universidad. </a:t>
            </a:r>
            <a:r>
              <a:rPr lang="es-ES" altLang="es-ES" sz="28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28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2600" smtClean="0">
                <a:latin typeface="Arial" charset="0"/>
                <a:ea typeface="ＭＳ Ｐゴシック" pitchFamily="34" charset="-128"/>
                <a:cs typeface="Arial" charset="0"/>
              </a:rPr>
              <a:t>En la Universidad, ¿qué debe ser accesible? </a:t>
            </a:r>
            <a:br>
              <a:rPr lang="es-ES" altLang="es-ES" sz="260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s-ES" altLang="es-ES" sz="2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843" name="5 Marcador de text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Uso de las TIC: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Web pública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Web privada (intranet)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Plataforma web de enseñanza on-line (e-learning)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Otros servicios: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Web de la biblioteca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Otros servicios al alumno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Documentación accesible.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z="2600" b="1" smtClean="0">
                <a:latin typeface="Arial" charset="0"/>
                <a:ea typeface="ＭＳ Ｐゴシック" pitchFamily="34" charset="-128"/>
                <a:cs typeface="Arial" charset="0"/>
              </a:rPr>
              <a:t>Hay que incorporar accesibilidad a la Web y a los contenidos digitales.</a:t>
            </a:r>
          </a:p>
        </p:txBody>
      </p:sp>
      <p:sp>
        <p:nvSpPr>
          <p:cNvPr id="35845" name="6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30188" y="188913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Accesibilidad en la Universidad</a:t>
            </a:r>
            <a:r>
              <a:rPr lang="es-ES" sz="3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s-ES" sz="3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s-ES" sz="3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Currículo formativo en la universidad</a:t>
            </a:r>
          </a:p>
        </p:txBody>
      </p:sp>
      <p:sp>
        <p:nvSpPr>
          <p:cNvPr id="36867" name="1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El tener el Diseño para Todos y la accesibilidad en mente son características que se deben cumplir en todo proyecto atendiendo a normas y legislación vigente, como es el caso de España 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La universidad tiene un papel fundamental y proactivo en esta labor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Hay obligación Legal de incluir esta formación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El Espacio Europeo oportunidad para introducir materias que afectan a la discapacidad en los planes de estudios universitarios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Método de enseñanza: Inclusión</a:t>
            </a:r>
          </a:p>
        </p:txBody>
      </p:sp>
      <p:sp>
        <p:nvSpPr>
          <p:cNvPr id="36868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 noChangeArrowheads="1"/>
          </p:cNvSpPr>
          <p:nvPr>
            <p:ph type="title"/>
          </p:nvPr>
        </p:nvSpPr>
        <p:spPr>
          <a:xfrm>
            <a:off x="179388" y="268288"/>
            <a:ext cx="6264275" cy="857250"/>
          </a:xfrm>
        </p:spPr>
        <p:txBody>
          <a:bodyPr/>
          <a:lstStyle/>
          <a:p>
            <a:pPr eaLnBrk="1" hangingPunct="1"/>
            <a:r>
              <a:rPr lang="es-ES" altLang="es-ES" smtClean="0">
                <a:ea typeface="ＭＳ Ｐゴシック" pitchFamily="34" charset="-128"/>
              </a:rPr>
              <a:t>Estándares de la Web W3C. WAI</a:t>
            </a: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37891" name="Marcador contenido 2" descr="&quot;&quot;"/>
          <p:cNvSpPr>
            <a:spLocks noGrp="1" noChangeArrowheads="1"/>
          </p:cNvSpPr>
          <p:nvPr>
            <p:ph type="body" idx="1"/>
          </p:nvPr>
        </p:nvSpPr>
        <p:spPr>
          <a:xfrm>
            <a:off x="636588" y="1268413"/>
            <a:ext cx="8507412" cy="2778125"/>
          </a:xfrm>
        </p:spPr>
        <p:txBody>
          <a:bodyPr/>
          <a:lstStyle/>
          <a:p>
            <a:pPr eaLnBrk="1" hangingPunct="1">
              <a:buClr>
                <a:srgbClr val="244583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Del W3C, 1998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Guiar la Web hacia su máximo potencial a través del desarrollo de protocolos y pautas que aseguren el crecimiento futuro de la Web.</a:t>
            </a:r>
          </a:p>
          <a:p>
            <a:pPr eaLnBrk="1" hangingPunct="1">
              <a:buClr>
                <a:srgbClr val="244583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Iniciativa de la Accesibilidad Web (WAI) facilita el acceso de las personas con discapacidad, desarrollando pautas de accesibilidad.</a:t>
            </a:r>
          </a:p>
        </p:txBody>
      </p:sp>
      <p:pic>
        <p:nvPicPr>
          <p:cNvPr id="37893" name="Imagen 3" descr="Ilustración que muestra los componenetes esenciales de la accesibilidad y cómo se relacionan (en inglés)&#10;Descripción detallada en http://www.w3.org/WAI/intro/components-desc.html#relate (en inglés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62" y="3933056"/>
            <a:ext cx="3383830" cy="211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7864" y="6093876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Fuente: http://www.w3.org/WAI/intro/components.php</a:t>
            </a:r>
            <a:endParaRPr lang="es-ES" sz="800" dirty="0"/>
          </a:p>
        </p:txBody>
      </p:sp>
      <p:sp>
        <p:nvSpPr>
          <p:cNvPr id="37892" name="6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468313" y="6448425"/>
            <a:ext cx="8207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 noChangeArrowheads="1"/>
          </p:cNvSpPr>
          <p:nvPr>
            <p:ph type="title"/>
          </p:nvPr>
        </p:nvSpPr>
        <p:spPr>
          <a:xfrm>
            <a:off x="457200" y="339725"/>
            <a:ext cx="5338763" cy="857250"/>
          </a:xfrm>
        </p:spPr>
        <p:txBody>
          <a:bodyPr/>
          <a:lstStyle/>
          <a:p>
            <a:pPr eaLnBrk="1" hangingPunct="1"/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Estándares. Componentes WAI</a:t>
            </a:r>
            <a:endParaRPr lang="es-ES_tradnl" altLang="es-E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915" name="Marcador contenido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29188"/>
          </a:xfrm>
        </p:spPr>
        <p:txBody>
          <a:bodyPr/>
          <a:lstStyle/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Pautas de Accesibilidad para Herramientas de Autor (ATAG)</a:t>
            </a:r>
          </a:p>
          <a:p>
            <a:pPr lvl="1" eaLnBrk="1" hangingPunct="1">
              <a:buClr>
                <a:srgbClr val="6E84B4"/>
              </a:buClr>
            </a:pPr>
            <a:r>
              <a:rPr lang="es-ES_tradnl" altLang="es-ES" sz="1900" smtClean="0">
                <a:latin typeface="Arial" charset="0"/>
                <a:ea typeface="ＭＳ Ｐゴシック" pitchFamily="34" charset="-128"/>
                <a:cs typeface="Arial" charset="0"/>
              </a:rPr>
              <a:t>Generar contenido accesible</a:t>
            </a:r>
            <a:endParaRPr lang="es-ES_tradnl" altLang="es-ES" sz="1900" smtClean="0">
              <a:solidFill>
                <a:srgbClr val="8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Pautas de Accesibilidad para Herramientas de Usuario (UAAG) </a:t>
            </a:r>
          </a:p>
          <a:p>
            <a:pPr lvl="1" eaLnBrk="1" hangingPunct="1">
              <a:buClr>
                <a:srgbClr val="6E84B4"/>
              </a:buClr>
            </a:pPr>
            <a:r>
              <a:rPr lang="es-ES_tradnl" altLang="es-ES" sz="1900" smtClean="0">
                <a:latin typeface="Arial" charset="0"/>
                <a:ea typeface="ＭＳ Ｐゴシック" pitchFamily="34" charset="-128"/>
                <a:cs typeface="Arial" charset="0"/>
              </a:rPr>
              <a:t>Navegadores Web, reproductores multimedia</a:t>
            </a:r>
          </a:p>
          <a:p>
            <a:pPr lvl="1" eaLnBrk="1" hangingPunct="1">
              <a:spcAft>
                <a:spcPts val="1000"/>
              </a:spcAft>
              <a:buClr>
                <a:srgbClr val="6E84B4"/>
              </a:buClr>
            </a:pPr>
            <a:r>
              <a:rPr lang="es-ES_tradnl" altLang="es-ES" sz="1900" smtClean="0">
                <a:latin typeface="Arial" charset="0"/>
                <a:ea typeface="ＭＳ Ｐゴシック" pitchFamily="34" charset="-128"/>
                <a:cs typeface="Arial" charset="0"/>
              </a:rPr>
              <a:t>Para que funcionen bien con ayudas técnicas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Pautas de Accesibilidad al Contenido en la Web (WCAG)</a:t>
            </a:r>
          </a:p>
          <a:p>
            <a:pPr lvl="1" eaLnBrk="1" hangingPunct="1">
              <a:buClr>
                <a:srgbClr val="6E84B4"/>
              </a:buClr>
            </a:pPr>
            <a:r>
              <a:rPr lang="es-ES_tradnl" altLang="es-ES" sz="1900" smtClean="0">
                <a:latin typeface="Arial" charset="0"/>
                <a:ea typeface="ＭＳ Ｐゴシック" pitchFamily="34" charset="-128"/>
                <a:cs typeface="Arial" charset="0"/>
              </a:rPr>
              <a:t>Accesibilidad a los contenidos Web</a:t>
            </a:r>
          </a:p>
          <a:p>
            <a:pPr lvl="1" eaLnBrk="1" hangingPunct="1">
              <a:spcAft>
                <a:spcPts val="1000"/>
              </a:spcAft>
              <a:buClr>
                <a:srgbClr val="6E84B4"/>
              </a:buClr>
            </a:pPr>
            <a:r>
              <a:rPr lang="es-ES" altLang="es-ES" sz="1900" smtClean="0">
                <a:latin typeface="Arial" charset="0"/>
                <a:ea typeface="ＭＳ Ｐゴシック" pitchFamily="34" charset="-128"/>
                <a:cs typeface="Arial" charset="0"/>
              </a:rPr>
              <a:t>Versiones WCAG 1.0 (1999) y WCAG 2.0 (2008)</a:t>
            </a:r>
            <a:endParaRPr lang="es-ES" altLang="es-E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WAI-ARIA</a:t>
            </a:r>
          </a:p>
        </p:txBody>
      </p:sp>
      <p:pic>
        <p:nvPicPr>
          <p:cNvPr id="38916" name="Imange 5" descr="Logotipo Iniciativa de accesibilidad Web (WA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2900363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4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Asignatura OCW-UC3M:  “Evitando la barreras de </a:t>
            </a:r>
            <a:r>
              <a:rPr lang="es-ES" altLang="es-ES" sz="1100" smtClean="0">
                <a:solidFill>
                  <a:srgbClr val="595959"/>
                </a:solidFill>
                <a:latin typeface="Calibri" pitchFamily="34" charset="0"/>
              </a:rPr>
              <a:t>accesibilidad</a:t>
            </a: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Normativa Internacional</a:t>
            </a:r>
            <a:endParaRPr lang="es-ES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357188" y="1358900"/>
            <a:ext cx="8229600" cy="5383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ISO/IEC 40500:2012: Information technology -- W3C Web Content Accessibility Guidelines (WCAG) 2.0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ISO 9241-20:2008: Accesibilidad en productos y servicios TIC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ISO 9241-151:2008: Ergonomía de interfaces web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ISO 9241-171:2008: Accesibilidad del software</a:t>
            </a:r>
          </a:p>
          <a:p>
            <a:pPr eaLnBrk="1" hangingPunct="1"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ISO/IEC TR 29138: Consideraciones de accesibilidad para personas con</a:t>
            </a:r>
            <a:r>
              <a:rPr lang="es-ES" altLang="es-ES" sz="2200" b="1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discapacidad.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z="2000" smtClean="0">
                <a:latin typeface="Arial" charset="0"/>
                <a:ea typeface="ＭＳ Ｐゴシック" pitchFamily="34" charset="-128"/>
                <a:cs typeface="Arial" charset="0"/>
              </a:rPr>
              <a:t>Parte 1: Necesidades de usuario 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z="2000" smtClean="0">
                <a:latin typeface="Arial" charset="0"/>
                <a:ea typeface="ＭＳ Ｐゴシック" pitchFamily="34" charset="-128"/>
                <a:cs typeface="Arial" charset="0"/>
              </a:rPr>
              <a:t>Parte 2: Inventario de  estándares </a:t>
            </a:r>
          </a:p>
          <a:p>
            <a:pPr lvl="1" eaLnBrk="1" hangingPunct="1">
              <a:lnSpc>
                <a:spcPct val="90000"/>
              </a:lnSpc>
              <a:buClr>
                <a:srgbClr val="6E84B4"/>
              </a:buClr>
            </a:pPr>
            <a:r>
              <a:rPr lang="es-ES" altLang="es-ES" sz="2000" smtClean="0">
                <a:latin typeface="Arial" charset="0"/>
                <a:ea typeface="ＭＳ Ｐゴシック" pitchFamily="34" charset="-128"/>
                <a:cs typeface="Arial" charset="0"/>
              </a:rPr>
              <a:t>Parte 3: Guía para asignar necesidades de usuarios</a:t>
            </a:r>
          </a:p>
        </p:txBody>
      </p:sp>
      <p:pic>
        <p:nvPicPr>
          <p:cNvPr id="39940" name="Picture 2" descr="Logotipo Organización 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05488"/>
            <a:ext cx="1924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 descr="Logotipo Organización estandarización C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627688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Logotipo Organización estandarización CENEL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5622925"/>
            <a:ext cx="1228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6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ítulo 4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mtClean="0">
                <a:latin typeface="Arial" charset="0"/>
                <a:ea typeface="ＭＳ Ｐゴシック" pitchFamily="34" charset="-128"/>
                <a:cs typeface="Arial" charset="0"/>
              </a:rPr>
              <a:t>Normativa Nacional</a:t>
            </a:r>
          </a:p>
        </p:txBody>
      </p:sp>
      <p:sp>
        <p:nvSpPr>
          <p:cNvPr id="39938" name="2 Marcador de contenido"/>
          <p:cNvSpPr>
            <a:spLocks noGrp="1"/>
          </p:cNvSpPr>
          <p:nvPr>
            <p:ph idx="1"/>
          </p:nvPr>
        </p:nvSpPr>
        <p:spPr>
          <a:xfrm>
            <a:off x="357188" y="1501775"/>
            <a:ext cx="8229600" cy="4664075"/>
          </a:xfrm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s-ES" sz="2400" dirty="0" smtClean="0"/>
              <a:t>UNE </a:t>
            </a:r>
            <a:r>
              <a:rPr lang="es-ES" sz="2400" dirty="0"/>
              <a:t>153010:2012 Subtitulado para sordos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  <a:defRPr/>
            </a:pPr>
            <a:r>
              <a:rPr lang="es-ES" alt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UNE 153020:2005 </a:t>
            </a:r>
            <a:r>
              <a:rPr lang="es-ES" altLang="es-ES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Audiodescripción</a:t>
            </a:r>
            <a:endParaRPr lang="es-ES" altLang="es-E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  <a:defRPr/>
            </a:pPr>
            <a:r>
              <a:rPr lang="es-ES" alt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UNE 139801:2003 Accesibilidad del Hardware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es-ES" sz="2400" dirty="0"/>
              <a:t>UNE 139802:2009 Accesibilidad del Software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  <a:defRPr/>
            </a:pPr>
            <a:r>
              <a:rPr lang="es-ES" alt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UNE 139803:2012 Accesibilidad de los Contenidos Web</a:t>
            </a:r>
          </a:p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42557F"/>
              </a:buClr>
              <a:defRPr/>
            </a:pPr>
            <a:r>
              <a:rPr lang="es-ES" alt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UNE 139804:2007 LSE en Redes Informática</a:t>
            </a:r>
            <a:endParaRPr lang="es-ES_tradnl" alt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0963" name="Picture 1" descr="Logotipo Organización Calidad AEN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1484313"/>
            <a:ext cx="8810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5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9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468313" y="6381750"/>
            <a:ext cx="8207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:OCW-UC3M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  <p:sp>
        <p:nvSpPr>
          <p:cNvPr id="41987" name="1 Título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Legislación</a:t>
            </a:r>
          </a:p>
        </p:txBody>
      </p:sp>
      <p:sp>
        <p:nvSpPr>
          <p:cNvPr id="41988" name="2 Marcador de contenido"/>
          <p:cNvSpPr>
            <a:spLocks noGrp="1"/>
          </p:cNvSpPr>
          <p:nvPr>
            <p:ph idx="1"/>
          </p:nvPr>
        </p:nvSpPr>
        <p:spPr>
          <a:xfrm>
            <a:off x="303213" y="1341438"/>
            <a:ext cx="8229600" cy="502285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Convención de Derechos de las Personas con Discapacidad</a:t>
            </a:r>
          </a:p>
          <a:p>
            <a:pPr eaLnBrk="1" hangingPunct="1"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Marco Internacional: Legislación: Sección 508 del Acta de Rehabilitación, ADA, ...</a:t>
            </a:r>
          </a:p>
          <a:p>
            <a:pPr eaLnBrk="1" hangingPunct="1"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Marco Nacional: Real Decreto Legislativo 1/2013, de 29 de noviembre, por el que se aprueba el Texto Refundido de la Ley General de derechos de las personas con discapacidad y de su inclusión social.</a:t>
            </a:r>
          </a:p>
          <a:p>
            <a:pPr eaLnBrk="1" hangingPunct="1"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Según Real Decreto 1494/2007 se establecían unos plazos (ya vencidos) para que algunos sitios web deben ser accesibles según la Norma UNE 139803:2012 con correspondencia con las WCAG 2.0</a:t>
            </a:r>
          </a:p>
          <a:p>
            <a:pPr eaLnBrk="1" hangingPunct="1">
              <a:spcAft>
                <a:spcPts val="1000"/>
              </a:spcAft>
              <a:buClr>
                <a:srgbClr val="42557F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Hay certificaciones: AENOR </a:t>
            </a:r>
            <a:endParaRPr lang="es-ES_tradnl" altLang="es-ES" sz="23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mtClean="0">
                <a:latin typeface="Arial" charset="0"/>
                <a:ea typeface="ＭＳ Ｐゴシック" pitchFamily="34" charset="-128"/>
                <a:cs typeface="Arial" charset="0"/>
              </a:rPr>
              <a:t>Actividad 1</a:t>
            </a:r>
          </a:p>
        </p:txBody>
      </p:sp>
      <p:sp>
        <p:nvSpPr>
          <p:cNvPr id="43011" name="Marcador de contenido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2557F"/>
              </a:buClr>
            </a:pPr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Actividad en clase: </a:t>
            </a:r>
          </a:p>
          <a:p>
            <a:pPr lvl="1" eaLnBrk="1" hangingPunct="1">
              <a:lnSpc>
                <a:spcPct val="90000"/>
              </a:lnSpc>
              <a:buClr>
                <a:srgbClr val="42557F"/>
              </a:buClr>
            </a:pPr>
            <a:r>
              <a:rPr lang="es-ES" altLang="es-ES" sz="2600" smtClean="0">
                <a:latin typeface="Arial" charset="0"/>
                <a:ea typeface="ＭＳ Ｐゴシック" pitchFamily="34" charset="-128"/>
                <a:cs typeface="Arial" charset="0"/>
              </a:rPr>
              <a:t>Todos podemos tener problemas de accesibilidad en los servicios que nos ofrece la sociedad de la información. El alumnado creara un escenario donde tenga barreras de accesibilidad, y se verá como solucionarlo.</a:t>
            </a:r>
          </a:p>
          <a:p>
            <a:pPr lvl="2" eaLnBrk="1" hangingPunct="1">
              <a:lnSpc>
                <a:spcPct val="110000"/>
              </a:lnSpc>
              <a:spcBef>
                <a:spcPts val="600"/>
              </a:spcBef>
              <a:buClr>
                <a:srgbClr val="6E84B4"/>
              </a:buClr>
            </a:pPr>
            <a:r>
              <a:rPr lang="es-ES" altLang="es-ES" sz="2200" smtClean="0">
                <a:latin typeface="Arial" charset="0"/>
                <a:ea typeface="ＭＳ Ｐゴシック" pitchFamily="34" charset="-128"/>
                <a:cs typeface="Arial" charset="0"/>
              </a:rPr>
              <a:t>(Extensión 1 o 2 páginas, tamaño letra 12, interlineado y márgenes normales)</a:t>
            </a:r>
            <a:endParaRPr lang="es-ES_tradnl" altLang="es-ES" sz="22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3012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mtClean="0">
                <a:latin typeface="Arial" charset="0"/>
                <a:ea typeface="ＭＳ Ｐゴシック" pitchFamily="34" charset="-128"/>
                <a:cs typeface="Arial" charset="0"/>
              </a:rPr>
              <a:t>Bibliografía Básica (I)</a:t>
            </a:r>
          </a:p>
        </p:txBody>
      </p:sp>
      <p:sp>
        <p:nvSpPr>
          <p:cNvPr id="44035" name="Marcador de contenido 2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9291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W3C, Cómo utilizan la Web las personas con discapacidad, 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http://www.w3.org/WAI/intro/people-use-web/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W3C, ¿Qué es la Accesibilidad Web?.  Web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Initiative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(WAI), 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http://www.w3.org/WAI/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W3C, WAI, Web Content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Guidelines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(WCAG)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Overview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  <a:hlinkClick r:id="rId5"/>
              </a:rPr>
              <a:t>http://www.w3.org/WAI/intro/wcag.php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CEAPAT: 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  <a:hlinkClick r:id="rId6"/>
              </a:rPr>
              <a:t>http://www.ceapat.es/ceapat_01/index.htm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Mi interfaz de acceso, CEAPAT, </a:t>
            </a:r>
            <a:r>
              <a:rPr lang="es-ES" altLang="es-ES" sz="2000" dirty="0">
                <a:latin typeface="Arial" charset="0"/>
                <a:ea typeface="ＭＳ Ｐゴシック" pitchFamily="34" charset="-128"/>
                <a:cs typeface="Arial" charset="0"/>
                <a:hlinkClick r:id="rId7"/>
              </a:rPr>
              <a:t>http://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  <a:hlinkClick r:id="rId7"/>
              </a:rPr>
              <a:t>www.ceapat.es/InterPresent2/groups/imserso/documents/binario/interfazacceso.pdf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sp>
        <p:nvSpPr>
          <p:cNvPr id="44036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Introducción</a:t>
            </a:r>
            <a:endParaRPr lang="es-ES_tradnl" altLang="es-E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5" name="2 Marcador de contenido"/>
          <p:cNvSpPr>
            <a:spLocks noGrp="1" noChangeArrowheads="1"/>
          </p:cNvSpPr>
          <p:nvPr>
            <p:ph type="body" idx="1"/>
          </p:nvPr>
        </p:nvSpPr>
        <p:spPr>
          <a:xfrm>
            <a:off x="457200" y="1414463"/>
            <a:ext cx="8435975" cy="4967287"/>
          </a:xfrm>
        </p:spPr>
        <p:txBody>
          <a:bodyPr/>
          <a:lstStyle/>
          <a:p>
            <a:pPr algn="just" eaLnBrk="1" hangingPunct="1">
              <a:buClr>
                <a:srgbClr val="42557F"/>
              </a:buClr>
            </a:pPr>
            <a:r>
              <a:rPr lang="es-ES" alt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Las TIC, sobre todo Internet, ofrecen cada vez más servicios al ciudadano: búsqueda de empleo, educación online, documentación, prensa, juegos, ocio, gestiones administrativas, etc.</a:t>
            </a:r>
          </a:p>
          <a:p>
            <a:pPr lvl="1" eaLnBrk="1" hangingPunct="1">
              <a:buClr>
                <a:srgbClr val="6E84B4"/>
              </a:buClr>
            </a:pPr>
            <a:r>
              <a:rPr lang="es-ES" altLang="es-ES" dirty="0" smtClean="0">
                <a:latin typeface="Arial" charset="0"/>
                <a:ea typeface="ＭＳ Ｐゴシック" pitchFamily="34" charset="-128"/>
                <a:cs typeface="Arial" charset="0"/>
              </a:rPr>
              <a:t>¿Todas las personas pueden  acceder a estos servicios y contenidos?</a:t>
            </a:r>
          </a:p>
        </p:txBody>
      </p:sp>
      <p:pic>
        <p:nvPicPr>
          <p:cNvPr id="8197" name="3 Imagen" descr="Imagen de un laberinto con una flecha que indica cuál es el camino que hay seguir. Fotografía de FutUndBeidl bajo licencia creative common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056"/>
            <a:ext cx="30241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987824" y="6093296"/>
            <a:ext cx="295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Foto de </a:t>
            </a:r>
            <a:r>
              <a:rPr lang="es-ES" sz="800" dirty="0" smtClean="0">
                <a:hlinkClick r:id="rId4" tooltip="Enlace a la página de flickr en la que está ubicada"/>
              </a:rPr>
              <a:t>FUtUndBeidl</a:t>
            </a:r>
            <a:r>
              <a:rPr lang="es-ES" sz="800" dirty="0" smtClean="0"/>
              <a:t> 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sp>
        <p:nvSpPr>
          <p:cNvPr id="8196" name="4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468313" y="6448425"/>
            <a:ext cx="8207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mtClean="0">
                <a:latin typeface="Arial" charset="0"/>
                <a:ea typeface="ＭＳ Ｐゴシック" pitchFamily="34" charset="-128"/>
                <a:cs typeface="Arial" charset="0"/>
              </a:rPr>
              <a:t>Bibliografía Básica (II)</a:t>
            </a:r>
          </a:p>
        </p:txBody>
      </p:sp>
      <p:sp>
        <p:nvSpPr>
          <p:cNvPr id="43011" name="Marcador de contenido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" sz="2000" dirty="0" smtClean="0"/>
              <a:t>BOE, Real Decreto 1494/2007. </a:t>
            </a:r>
            <a:r>
              <a:rPr lang="es-ES" sz="2000" dirty="0">
                <a:hlinkClick r:id="rId3"/>
              </a:rPr>
              <a:t>http://</a:t>
            </a:r>
            <a:r>
              <a:rPr lang="es-ES" sz="2000" dirty="0" smtClean="0">
                <a:hlinkClick r:id="rId3"/>
              </a:rPr>
              <a:t>www.boe.es/buscar/doc.php?id=BOE-A-2007-19968</a:t>
            </a:r>
            <a:r>
              <a:rPr lang="es-ES" sz="2000" dirty="0" smtClean="0"/>
              <a:t> </a:t>
            </a:r>
            <a:endParaRPr lang="nl-NL" sz="2000" dirty="0" smtClean="0"/>
          </a:p>
          <a:p>
            <a:pPr>
              <a:spcAft>
                <a:spcPts val="1000"/>
              </a:spcAft>
              <a:defRPr/>
            </a:pPr>
            <a:r>
              <a:rPr lang="es-ES" sz="2000" dirty="0" smtClean="0"/>
              <a:t>Marco Nacional: Real Decreto Legislativo 1/2013, de 29 de noviembre, por el que se aprueba el Texto Refundido de la Ley General de derechos de las personas con discapacidad y de su inclusión social. </a:t>
            </a:r>
            <a:r>
              <a:rPr lang="nl-NL" sz="2000" dirty="0" smtClean="0">
                <a:hlinkClick r:id="rId4"/>
              </a:rPr>
              <a:t>http://www.boe.es/boe/dias/2013/12/03/pdfs/BOE-A-2013-12632.pdf</a:t>
            </a:r>
            <a:r>
              <a:rPr lang="nl-NL" sz="2000" dirty="0" smtClean="0"/>
              <a:t> </a:t>
            </a:r>
            <a:endParaRPr lang="es-ES" sz="2000" dirty="0" smtClean="0"/>
          </a:p>
          <a:p>
            <a:pPr>
              <a:spcAft>
                <a:spcPts val="1000"/>
              </a:spcAft>
              <a:defRPr/>
            </a:pPr>
            <a:r>
              <a:rPr lang="es-ES" sz="2000" dirty="0" smtClean="0"/>
              <a:t>AENOR, Norma UNE 139803:2012, descarga gratuita en  </a:t>
            </a:r>
            <a:r>
              <a:rPr lang="es-ES" sz="2000" dirty="0" smtClean="0">
                <a:hlinkClick r:id="rId5"/>
              </a:rPr>
              <a:t>http</a:t>
            </a:r>
            <a:r>
              <a:rPr lang="es-ES" sz="2000" dirty="0">
                <a:hlinkClick r:id="rId5"/>
              </a:rPr>
              <a:t>://administracionelectronica.gob.es/pae_Home/pae_Estrategias/pae_Accesibilidad/pae_normativa/pae_eInclusion_Normas_Accesibilidad.html#.</a:t>
            </a:r>
            <a:r>
              <a:rPr lang="es-ES" sz="2000" dirty="0" smtClean="0">
                <a:hlinkClick r:id="rId5"/>
              </a:rPr>
              <a:t>VFeEVPmG-So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45060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mtClean="0">
                <a:latin typeface="Arial" charset="0"/>
                <a:ea typeface="ＭＳ Ｐゴシック" pitchFamily="34" charset="-128"/>
                <a:cs typeface="Arial" charset="0"/>
              </a:rPr>
              <a:t>Bibliografía Básica (III)</a:t>
            </a:r>
          </a:p>
        </p:txBody>
      </p:sp>
      <p:sp>
        <p:nvSpPr>
          <p:cNvPr id="43011" name="Marcador de contenido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" sz="2000" dirty="0" smtClean="0"/>
              <a:t>[W3C, 1999] W3C, WAI, Pautas de Accesibilidad al Contenido en la Web 1.0, disponible en español: </a:t>
            </a:r>
            <a:r>
              <a:rPr lang="es-ES" sz="2000" dirty="0" smtClean="0">
                <a:hlinkClick r:id="rId3"/>
              </a:rPr>
              <a:t>http://www.discapnet.es/web_accesible/wcag10/WAI-WEBCONTENT-19990505_es.html</a:t>
            </a:r>
            <a:r>
              <a:rPr lang="es-ES" sz="2000" dirty="0" smtClean="0"/>
              <a:t>  </a:t>
            </a:r>
          </a:p>
          <a:p>
            <a:pPr>
              <a:spcAft>
                <a:spcPts val="1000"/>
              </a:spcAft>
              <a:defRPr/>
            </a:pPr>
            <a:r>
              <a:rPr lang="es-ES" sz="2000" dirty="0" smtClean="0"/>
              <a:t>Web Content </a:t>
            </a:r>
            <a:r>
              <a:rPr lang="es-ES" sz="2000" dirty="0" err="1" smtClean="0"/>
              <a:t>Accessibility</a:t>
            </a:r>
            <a:r>
              <a:rPr lang="es-ES" sz="2000" dirty="0" smtClean="0"/>
              <a:t> </a:t>
            </a:r>
            <a:r>
              <a:rPr lang="es-ES" sz="2000" dirty="0" err="1" smtClean="0"/>
              <a:t>Guidelines</a:t>
            </a:r>
            <a:r>
              <a:rPr lang="es-ES" sz="2000" dirty="0" smtClean="0"/>
              <a:t> 1.0, disponible en inglés: </a:t>
            </a:r>
            <a:r>
              <a:rPr lang="es-ES" sz="2000" dirty="0" smtClean="0">
                <a:hlinkClick r:id="rId4"/>
              </a:rPr>
              <a:t>http://www.w3.org/TR/WCAG10/</a:t>
            </a:r>
            <a:r>
              <a:rPr lang="es-ES" sz="2000" dirty="0" smtClean="0"/>
              <a:t> </a:t>
            </a:r>
          </a:p>
          <a:p>
            <a:pPr>
              <a:spcAft>
                <a:spcPts val="1000"/>
              </a:spcAft>
              <a:defRPr/>
            </a:pPr>
            <a:r>
              <a:rPr lang="es-ES" sz="2000" dirty="0" smtClean="0"/>
              <a:t>[W3C, 2008] W3C, WAI, Pautas de Accesibilidad al Contenido en la Web 2.0, disponible en español (candidato a ser oficial): </a:t>
            </a:r>
            <a:r>
              <a:rPr lang="es-ES" sz="2000" dirty="0" smtClean="0">
                <a:hlinkClick r:id="rId5"/>
              </a:rPr>
              <a:t>http://www.sidar.org/traducciones/wcag20/es/</a:t>
            </a:r>
            <a:r>
              <a:rPr lang="es-ES" sz="2000" dirty="0" smtClean="0"/>
              <a:t>  , Disponible en inglés: Web Content </a:t>
            </a:r>
            <a:r>
              <a:rPr lang="es-ES" sz="2000" dirty="0" err="1" smtClean="0"/>
              <a:t>Accessibility</a:t>
            </a:r>
            <a:r>
              <a:rPr lang="es-ES" sz="2000" dirty="0" smtClean="0"/>
              <a:t> </a:t>
            </a:r>
            <a:r>
              <a:rPr lang="es-ES" sz="2000" dirty="0" err="1" smtClean="0"/>
              <a:t>Guidelines</a:t>
            </a:r>
            <a:r>
              <a:rPr lang="es-ES" sz="2000" dirty="0" smtClean="0"/>
              <a:t> (WCAG) 2.0 </a:t>
            </a:r>
            <a:r>
              <a:rPr lang="es-ES" sz="2000" dirty="0" smtClean="0">
                <a:hlinkClick r:id="rId6"/>
              </a:rPr>
              <a:t>http://www.w3.org/TR/WCAG/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46084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smtClean="0">
                <a:latin typeface="Arial" charset="0"/>
                <a:ea typeface="ＭＳ Ｐゴシック" pitchFamily="34" charset="-128"/>
                <a:cs typeface="Arial" charset="0"/>
              </a:rPr>
              <a:t>Material Multimedia externo</a:t>
            </a:r>
          </a:p>
        </p:txBody>
      </p:sp>
      <p:sp>
        <p:nvSpPr>
          <p:cNvPr id="44035" name="Marcador de contenido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spcAft>
                <a:spcPts val="500"/>
              </a:spcAft>
              <a:buClr>
                <a:srgbClr val="42557F"/>
              </a:buClr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Keeping Web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Accessibility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 in </a:t>
            </a:r>
            <a:r>
              <a:rPr lang="es-ES" altLang="es-E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Mind</a:t>
            </a:r>
            <a:r>
              <a:rPr lang="es-ES_tradnl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  <a:r>
              <a:rPr lang="es-ES_tradnl" altLang="es-ES" sz="1800" dirty="0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http://webaim.org/intro/#video</a:t>
            </a:r>
            <a:endParaRPr lang="es-ES_tradnl" altLang="es-E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Aft>
                <a:spcPts val="500"/>
              </a:spcAft>
              <a:buClr>
                <a:srgbClr val="42557F"/>
              </a:buClr>
              <a:defRPr/>
            </a:pPr>
            <a:r>
              <a:rPr lang="es-ES" altLang="es-ES" sz="2000" dirty="0" err="1">
                <a:latin typeface="Arial" charset="0"/>
                <a:ea typeface="ＭＳ Ｐゴシック" pitchFamily="34" charset="-128"/>
                <a:cs typeface="Arial" charset="0"/>
              </a:rPr>
              <a:t>Experiences</a:t>
            </a:r>
            <a:r>
              <a:rPr lang="es-ES" altLang="es-ES" sz="2000" dirty="0">
                <a:latin typeface="Arial" charset="0"/>
                <a:ea typeface="ＭＳ Ｐゴシック" pitchFamily="34" charset="-128"/>
                <a:cs typeface="Arial" charset="0"/>
              </a:rPr>
              <a:t> of </a:t>
            </a:r>
            <a:r>
              <a:rPr lang="es-ES" altLang="es-ES" sz="2000" dirty="0" err="1">
                <a:latin typeface="Arial" charset="0"/>
                <a:ea typeface="ＭＳ Ｐゴシック" pitchFamily="34" charset="-128"/>
                <a:cs typeface="Arial" charset="0"/>
              </a:rPr>
              <a:t>Students</a:t>
            </a:r>
            <a:r>
              <a:rPr lang="es-ES" altLang="es-ES" sz="20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2000" dirty="0" err="1">
                <a:latin typeface="Arial" charset="0"/>
                <a:ea typeface="ＭＳ Ｐゴシック" pitchFamily="34" charset="-128"/>
                <a:cs typeface="Arial" charset="0"/>
              </a:rPr>
              <a:t>with</a:t>
            </a:r>
            <a:r>
              <a:rPr lang="es-ES" altLang="es-ES" sz="20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2000" dirty="0" err="1">
                <a:latin typeface="Arial" charset="0"/>
                <a:ea typeface="ＭＳ Ｐゴシック" pitchFamily="34" charset="-128"/>
                <a:cs typeface="Arial" charset="0"/>
              </a:rPr>
              <a:t>Disabilities</a:t>
            </a:r>
            <a:r>
              <a:rPr lang="es-ES_tradnl" altLang="es-ES" sz="2000" dirty="0">
                <a:latin typeface="Arial" charset="0"/>
                <a:ea typeface="ＭＳ Ｐゴシック" pitchFamily="34" charset="-128"/>
                <a:cs typeface="Arial" charset="0"/>
              </a:rPr>
              <a:t>:  </a:t>
            </a:r>
            <a:r>
              <a:rPr lang="es-ES_tradnl" altLang="es-ES" sz="1800" dirty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http://webaim.org/intro/#experiences</a:t>
            </a:r>
            <a:endParaRPr lang="es-ES_tradnl" altLang="es-ES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Aft>
                <a:spcPts val="500"/>
              </a:spcAft>
              <a:buClr>
                <a:srgbClr val="42557F"/>
              </a:buClr>
              <a:defRPr/>
            </a:pP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Tecno-soluciones: Ocio y tiempo libre adaptado. Mediateca de RTVE: </a:t>
            </a:r>
            <a:r>
              <a:rPr lang="es-ES_tradnl" altLang="es-ES" sz="1800" dirty="0" smtClean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http://www.rtve.es/mediateca/videos/20100420/tecno-soluciones-ocio-tiempo-libre-adaptado/749799.shtml  </a:t>
            </a:r>
          </a:p>
          <a:p>
            <a:pPr eaLnBrk="1" hangingPunct="1">
              <a:buClr>
                <a:srgbClr val="42557F"/>
              </a:buClr>
              <a:defRPr/>
            </a:pPr>
            <a:r>
              <a:rPr lang="es-ES" altLang="es-ES" sz="2000" dirty="0">
                <a:latin typeface="Arial" charset="0"/>
                <a:ea typeface="ＭＳ Ｐゴシック" pitchFamily="34" charset="-128"/>
                <a:cs typeface="Arial" charset="0"/>
              </a:rPr>
              <a:t>Lourdes Moreno, (2012). Taller de Expertos del CENTAC: , Centro Nacional de Tecnologías de la Accesibilidad (CENTAC), </a:t>
            </a:r>
            <a:r>
              <a:rPr lang="es-ES" altLang="es-ES" sz="2000" dirty="0" err="1">
                <a:latin typeface="Arial" charset="0"/>
                <a:ea typeface="ＭＳ Ｐゴシック" pitchFamily="34" charset="-128"/>
                <a:cs typeface="Arial" charset="0"/>
              </a:rPr>
              <a:t>November</a:t>
            </a:r>
            <a:r>
              <a:rPr lang="es-ES" altLang="es-ES" sz="2000" dirty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2012: </a:t>
            </a:r>
            <a:r>
              <a:rPr lang="es-ES" altLang="es-ES" sz="1800" dirty="0" smtClean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http</a:t>
            </a:r>
            <a:r>
              <a:rPr lang="es-ES" altLang="es-ES" sz="1800" dirty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://www.youtube.com/watch?v=gnxMSGXGSDE&amp;feature=share&amp;list=PL4870EA5FA23C18BF </a:t>
            </a:r>
          </a:p>
          <a:p>
            <a:pPr indent="19050" eaLnBrk="1" hangingPunct="1">
              <a:buClr>
                <a:srgbClr val="42557F"/>
              </a:buClr>
              <a:buFont typeface="Wingdings" pitchFamily="2" charset="2"/>
              <a:buNone/>
              <a:defRPr/>
            </a:pPr>
            <a:r>
              <a:rPr lang="es-ES" altLang="es-ES" sz="1800" dirty="0" smtClean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http://www.centac.es/?q=es/content/la-administraci%C3%B3n-p%C3%BAblica-intenta-ser-accesible-pero-faltan-sanciones-recursos-y-formaci%C3%B3n </a:t>
            </a:r>
          </a:p>
        </p:txBody>
      </p:sp>
      <p:sp>
        <p:nvSpPr>
          <p:cNvPr id="47108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ctrTitle"/>
          </p:nvPr>
        </p:nvSpPr>
        <p:spPr>
          <a:xfrm>
            <a:off x="250825" y="1341438"/>
            <a:ext cx="8458200" cy="1655762"/>
          </a:xfrm>
        </p:spPr>
        <p:txBody>
          <a:bodyPr/>
          <a:lstStyle/>
          <a:p>
            <a:pPr eaLnBrk="1" hangingPunct="1"/>
            <a:r>
              <a:rPr lang="es-ES" altLang="es-ES" sz="3200" smtClean="0">
                <a:ea typeface="ＭＳ Ｐゴシック" pitchFamily="34" charset="-128"/>
              </a:rPr>
              <a:t/>
            </a:r>
            <a:br>
              <a:rPr lang="es-ES" altLang="es-ES" sz="3200" smtClean="0">
                <a:ea typeface="ＭＳ Ｐゴシック" pitchFamily="34" charset="-128"/>
              </a:rPr>
            </a:br>
            <a:r>
              <a:rPr lang="es-ES" altLang="es-ES" sz="35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Tema 1: Introducción a la accesibilidad</a:t>
            </a:r>
            <a:endParaRPr lang="es-ES" altLang="es-ES" sz="320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8131" name="2 Subtítulo"/>
          <p:cNvSpPr>
            <a:spLocks noGrp="1"/>
          </p:cNvSpPr>
          <p:nvPr>
            <p:ph type="subTitle" idx="1"/>
          </p:nvPr>
        </p:nvSpPr>
        <p:spPr>
          <a:xfrm>
            <a:off x="1371600" y="3140075"/>
            <a:ext cx="6584950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8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Lourdes Moreno, Paloma Martínez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4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Universidad Carlos III de Madrid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4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{lmoreno,pmf}@inf.uc3m.es </a:t>
            </a:r>
            <a:endParaRPr lang="es-ES" altLang="es-ES" sz="210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8132" name="3 Subtítulo"/>
          <p:cNvSpPr txBox="1">
            <a:spLocks/>
          </p:cNvSpPr>
          <p:nvPr/>
        </p:nvSpPr>
        <p:spPr bwMode="auto">
          <a:xfrm>
            <a:off x="179388" y="5329238"/>
            <a:ext cx="8640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 dirty="0"/>
              <a:t>Asignatura Humanidades:</a:t>
            </a:r>
            <a:endParaRPr lang="es-ES_tradnl" altLang="ja-JP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s-ES" sz="1800" dirty="0"/>
              <a:t>“</a:t>
            </a:r>
            <a:r>
              <a:rPr lang="es-ES" altLang="ja-JP" sz="1800" dirty="0"/>
              <a:t>Evitando la barreras de accesibilidad en la Sociedad de la Información</a:t>
            </a:r>
            <a:r>
              <a:rPr lang="ja-JP" altLang="es-ES" sz="1800" dirty="0"/>
              <a:t>”</a:t>
            </a:r>
            <a:endParaRPr lang="es-ES_tradnl" altLang="ja-JP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ja-JP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dirty="0"/>
              <a:t>OpenCourseWare de la Universidad Carlos III de Madrid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3600" smtClean="0">
                <a:latin typeface="Arial" charset="0"/>
                <a:ea typeface="ＭＳ Ｐゴシック" pitchFamily="34" charset="-128"/>
                <a:cs typeface="Arial" charset="0"/>
              </a:rPr>
              <a:t>Discapacidad. Cifras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3429000" y="1700213"/>
            <a:ext cx="5334000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Alrededor del 10% de los habitantes del planeta sufre algún tipo de discapacidad.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En Europa casi 50 millones de personas.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En España hay 3.528.221 personas con discapacidad, un 9% de la población</a:t>
            </a:r>
          </a:p>
        </p:txBody>
      </p:sp>
      <p:pic>
        <p:nvPicPr>
          <p:cNvPr id="9221" name="3 Imagen" descr="señal luminosa que indicativo de que un establecimiento es accesible para personas que utilizan sillas de ruedas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8225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5589820"/>
            <a:ext cx="295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Foto de </a:t>
            </a:r>
            <a:r>
              <a:rPr lang="es-ES" sz="800" dirty="0" smtClean="0">
                <a:hlinkClick r:id="rId4" tooltip="Enlace a la página de flicker en la que está ubicada."/>
              </a:rPr>
              <a:t>Henry Faber </a:t>
            </a:r>
            <a:r>
              <a:rPr lang="es-ES" sz="800" dirty="0" smtClean="0"/>
              <a:t>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sp>
        <p:nvSpPr>
          <p:cNvPr id="9220" name="4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¿Cómo acceden a la Web las personas con discapacidad?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s-ES_tradnl" altLang="es-ES" sz="2100" smtClean="0">
                <a:latin typeface="Arial" charset="0"/>
                <a:ea typeface="ＭＳ Ｐゴシック" pitchFamily="34" charset="-128"/>
                <a:cs typeface="Arial" charset="0"/>
              </a:rPr>
              <a:t>A través de unas terceras tecnologías (productos de apoyo)</a:t>
            </a:r>
          </a:p>
          <a:p>
            <a:pPr>
              <a:lnSpc>
                <a:spcPct val="90000"/>
              </a:lnSpc>
              <a:buClr>
                <a:srgbClr val="42557F"/>
              </a:buClr>
            </a:pP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Desde 2007, a través de la normativa ISO 999:2007, las ayudas técnicas pasaron a llamarse, productos de apoyo, o </a:t>
            </a:r>
            <a:r>
              <a:rPr lang="es-ES_tradnl" altLang="es-ES" sz="2400" i="1" smtClean="0">
                <a:latin typeface="Arial" charset="0"/>
                <a:ea typeface="ＭＳ Ｐゴシック" pitchFamily="34" charset="-128"/>
                <a:cs typeface="Arial" charset="0"/>
              </a:rPr>
              <a:t>assistive products</a:t>
            </a:r>
            <a:r>
              <a:rPr lang="es-ES_tradnl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, en inglés.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s-ES" altLang="es-ES" sz="2100" smtClean="0">
                <a:latin typeface="Arial" charset="0"/>
                <a:ea typeface="ＭＳ Ｐゴシック" pitchFamily="34" charset="-128"/>
                <a:cs typeface="Arial" charset="0"/>
              </a:rPr>
              <a:t>Ceguera: dispositivos Braille, lector de pantalla.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s-ES" altLang="es-ES" sz="2100" smtClean="0">
                <a:latin typeface="Arial" charset="0"/>
                <a:ea typeface="ＭＳ Ｐゴシック" pitchFamily="34" charset="-128"/>
                <a:cs typeface="Arial" charset="0"/>
              </a:rPr>
              <a:t>Visión reducida: magnificador.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s-ES" altLang="es-ES" sz="2100" smtClean="0">
                <a:latin typeface="Arial" charset="0"/>
                <a:ea typeface="ＭＳ Ｐゴシック" pitchFamily="34" charset="-128"/>
                <a:cs typeface="Arial" charset="0"/>
              </a:rPr>
              <a:t>Discapacidad motriz: teclado adaptado, sin ratón.</a:t>
            </a:r>
          </a:p>
          <a:p>
            <a:pPr>
              <a:lnSpc>
                <a:spcPct val="90000"/>
              </a:lnSpc>
              <a:buClr>
                <a:srgbClr val="42557F"/>
              </a:buClr>
            </a:pPr>
            <a:r>
              <a:rPr lang="es-ES" altLang="es-ES" sz="2400" smtClean="0">
                <a:latin typeface="Arial" charset="0"/>
                <a:ea typeface="ＭＳ Ｐゴシック" pitchFamily="34" charset="-128"/>
                <a:cs typeface="Arial" charset="0"/>
              </a:rPr>
              <a:t>En desarrollo de Interfaces de usuario, se utilizan tecnologías puente que hacen de puente entre el software y el producto de apoyo.</a:t>
            </a:r>
          </a:p>
        </p:txBody>
      </p:sp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000" smtClean="0">
                <a:latin typeface="Arial" charset="0"/>
                <a:ea typeface="ＭＳ Ｐゴシック" pitchFamily="34" charset="-128"/>
                <a:cs typeface="Arial" charset="0"/>
              </a:rPr>
              <a:t>Cómo acceden a la Web las personas con discapacidad. Productos de apoyo</a:t>
            </a:r>
            <a:br>
              <a:rPr lang="es-ES_tradnl" altLang="es-ES" sz="300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s-ES_tradnl" altLang="es-ES" sz="3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244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42557F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Acceso compatible.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Se accede a través de productos de apoyo</a:t>
            </a:r>
          </a:p>
          <a:p>
            <a:pPr>
              <a:lnSpc>
                <a:spcPct val="90000"/>
              </a:lnSpc>
              <a:buClr>
                <a:srgbClr val="42557F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Acceso directo. 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Se accede al recurso de accesibilidad sin necesidad de productos de apoyo</a:t>
            </a:r>
          </a:p>
          <a:p>
            <a:pPr>
              <a:lnSpc>
                <a:spcPct val="90000"/>
              </a:lnSpc>
              <a:buClr>
                <a:srgbClr val="42557F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Acceso compatible vs acceso directo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s-ES" altLang="es-ES" smtClean="0">
                <a:latin typeface="Arial" charset="0"/>
                <a:ea typeface="ＭＳ Ｐゴシック" pitchFamily="34" charset="-128"/>
                <a:cs typeface="Arial" charset="0"/>
              </a:rPr>
              <a:t>El acceso compatible “siempre”, y si se puede proporcionar además el directo</a:t>
            </a:r>
          </a:p>
        </p:txBody>
      </p:sp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mtClean="0">
                <a:latin typeface="Arial" charset="0"/>
                <a:ea typeface="ＭＳ Ｐゴシック" pitchFamily="34" charset="-128"/>
                <a:cs typeface="Arial" charset="0"/>
              </a:rPr>
              <a:t>Productos de apoyo (I)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8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 (II)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2 Marcador de contenido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dirty="0"/>
              <a:t>Distinta naturaleza:</a:t>
            </a:r>
          </a:p>
          <a:p>
            <a:pPr lvl="1">
              <a:defRPr/>
            </a:pPr>
            <a:r>
              <a:rPr lang="es-ES" dirty="0"/>
              <a:t>Software</a:t>
            </a:r>
          </a:p>
          <a:p>
            <a:pPr lvl="1">
              <a:defRPr/>
            </a:pPr>
            <a:r>
              <a:rPr lang="es-ES" dirty="0"/>
              <a:t>Hardware</a:t>
            </a:r>
          </a:p>
          <a:p>
            <a:pPr>
              <a:defRPr/>
            </a:pPr>
            <a:r>
              <a:rPr lang="es-ES" dirty="0" smtClean="0"/>
              <a:t>Distintas </a:t>
            </a:r>
            <a:r>
              <a:rPr lang="es-ES" dirty="0"/>
              <a:t>necesidades:</a:t>
            </a:r>
          </a:p>
          <a:p>
            <a:pPr lvl="1">
              <a:defRPr/>
            </a:pPr>
            <a:r>
              <a:rPr lang="es-ES" dirty="0"/>
              <a:t>Aumentativos</a:t>
            </a:r>
          </a:p>
          <a:p>
            <a:pPr lvl="1">
              <a:defRPr/>
            </a:pPr>
            <a:r>
              <a:rPr lang="es-ES" dirty="0"/>
              <a:t>Sustitutivos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" name="1 Imagen" descr="Imagen de un puesto informático adaptado con diversos productos de apoy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4032448" cy="269940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940152" y="5628490"/>
            <a:ext cx="295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smtClean="0"/>
              <a:t>Foto de </a:t>
            </a:r>
            <a:r>
              <a:rPr lang="es-ES" sz="800" dirty="0" smtClean="0">
                <a:hlinkClick r:id="rId4" tooltip="Enlace a la página de flicker en la que está ubicada la imagen."/>
              </a:rPr>
              <a:t>Red.es</a:t>
            </a:r>
            <a:r>
              <a:rPr lang="es-ES" sz="800" dirty="0" smtClean="0"/>
              <a:t> bajo licencia </a:t>
            </a:r>
            <a:r>
              <a:rPr lang="es-ES" sz="800" dirty="0" err="1" smtClean="0"/>
              <a:t>Creative</a:t>
            </a:r>
            <a:r>
              <a:rPr lang="es-ES" sz="800" dirty="0" smtClean="0"/>
              <a:t> </a:t>
            </a:r>
            <a:r>
              <a:rPr lang="es-ES" sz="800" dirty="0" err="1" smtClean="0"/>
              <a:t>Commons</a:t>
            </a:r>
            <a:endParaRPr lang="es-ES" sz="800" dirty="0"/>
          </a:p>
        </p:txBody>
      </p:sp>
      <p:sp>
        <p:nvSpPr>
          <p:cNvPr id="12294" name="6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00900" cy="936625"/>
          </a:xfrm>
        </p:spPr>
        <p:txBody>
          <a:bodyPr/>
          <a:lstStyle/>
          <a:p>
            <a:pPr eaLnBrk="1" hangingPunct="1"/>
            <a:r>
              <a:rPr lang="es-ES_tradnl" altLang="es-ES" sz="3400" smtClean="0">
                <a:latin typeface="Arial" charset="0"/>
                <a:ea typeface="ＭＳ Ｐゴシック" pitchFamily="34" charset="-128"/>
                <a:cs typeface="Arial" charset="0"/>
              </a:rPr>
              <a:t>Productos de apoyo. Discapacidad auditiva (I)</a:t>
            </a:r>
            <a:endParaRPr lang="es-ES_tradnl" altLang="es-E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8" name="2 Marcador de contenido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dirty="0"/>
              <a:t>Sistemas aumentativos: </a:t>
            </a:r>
          </a:p>
          <a:p>
            <a:pPr lvl="1">
              <a:defRPr/>
            </a:pPr>
            <a:r>
              <a:rPr lang="es-ES" dirty="0"/>
              <a:t>Amplifican ciertos parámetros del sonido</a:t>
            </a:r>
          </a:p>
          <a:p>
            <a:pPr lvl="1">
              <a:defRPr/>
            </a:pPr>
            <a:r>
              <a:rPr lang="es-ES" dirty="0"/>
              <a:t>Requieren cierta capacidad auditiva</a:t>
            </a:r>
          </a:p>
          <a:p>
            <a:pPr lvl="1">
              <a:defRPr/>
            </a:pPr>
            <a:r>
              <a:rPr lang="es-ES" dirty="0"/>
              <a:t>Los primeros en aparecer</a:t>
            </a:r>
          </a:p>
          <a:p>
            <a:pPr>
              <a:defRPr/>
            </a:pPr>
            <a:r>
              <a:rPr lang="es-ES" dirty="0"/>
              <a:t>Sistemas sustitutivos:</a:t>
            </a:r>
          </a:p>
          <a:p>
            <a:pPr lvl="1">
              <a:defRPr/>
            </a:pPr>
            <a:r>
              <a:rPr lang="es-ES" dirty="0"/>
              <a:t>Modifican la información auditiva para transmitirla por otro canal</a:t>
            </a:r>
          </a:p>
          <a:p>
            <a:pPr lvl="1">
              <a:defRPr/>
            </a:pPr>
            <a:r>
              <a:rPr lang="es-ES" dirty="0"/>
              <a:t>No necesitan restos auditivos, pero sí otros canales de información (vista, tacto, etc.).</a:t>
            </a:r>
          </a:p>
        </p:txBody>
      </p:sp>
      <p:pic>
        <p:nvPicPr>
          <p:cNvPr id="13317" name="3 Imagen" descr="Logotipo para indicar discapacidad audit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060575"/>
            <a:ext cx="14033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416800" y="3522494"/>
            <a:ext cx="140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Símbolo internacional para la discapacidad auditiva.</a:t>
            </a:r>
            <a:endParaRPr lang="es-ES" sz="800" dirty="0"/>
          </a:p>
        </p:txBody>
      </p:sp>
      <p:sp>
        <p:nvSpPr>
          <p:cNvPr id="13316" name="4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44583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4583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7586</TotalTime>
  <Words>6307</Words>
  <Application>Microsoft Office PowerPoint</Application>
  <PresentationFormat>Presentación en pantalla (4:3)</PresentationFormat>
  <Paragraphs>740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 Tema 1: Introducción a la accesibilidad </vt:lpstr>
      <vt:lpstr>Diapositiva con imagen </vt:lpstr>
      <vt:lpstr>Índice </vt:lpstr>
      <vt:lpstr>Introducción</vt:lpstr>
      <vt:lpstr>Discapacidad. Cifras</vt:lpstr>
      <vt:lpstr>Cómo acceden a la Web las personas con discapacidad. Productos de apoyo </vt:lpstr>
      <vt:lpstr>Productos de apoyo (I)</vt:lpstr>
      <vt:lpstr>Productos de apoyo (II)</vt:lpstr>
      <vt:lpstr>Productos de apoyo. Discapacidad auditiva (I)</vt:lpstr>
      <vt:lpstr>Productos de apoyo. Discapacidad auditiva (II)</vt:lpstr>
      <vt:lpstr>Productos de apoyo. Discapacidad auditiva (III)</vt:lpstr>
      <vt:lpstr>Productos de apoyo. Discapacidad auditiva (IV)</vt:lpstr>
      <vt:lpstr>Productos de apoyo. Discapacidad visual (I)</vt:lpstr>
      <vt:lpstr>Productos de apoyo. Discapacidad visual (II)</vt:lpstr>
      <vt:lpstr>Productos de apoyo. Discapacidad visual (III)</vt:lpstr>
      <vt:lpstr>Productos de apoyo. Discapacidad visual (IV)</vt:lpstr>
      <vt:lpstr>Productos de apoyo. Discapacidad visual (V)</vt:lpstr>
      <vt:lpstr>Productos de apoyo. Discapacidad visual (VI)</vt:lpstr>
      <vt:lpstr>Productos de apoyo. Discapacidad visual (VII)</vt:lpstr>
      <vt:lpstr>Accesibilidad Web</vt:lpstr>
      <vt:lpstr>Accesibilidad Web ¿de qué estamos hablando? (I)</vt:lpstr>
      <vt:lpstr>Accesibilidad Web ¿de qué estamos hablando? (II)</vt:lpstr>
      <vt:lpstr>Accesibilidad Web ¿de qué estamos hablando? (III)</vt:lpstr>
      <vt:lpstr>Accesibilidad Web ¿de qué estamos hablando? (IV)</vt:lpstr>
      <vt:lpstr>Grupos de usuarios afectados. Características: acceso, contextos de uso (I)</vt:lpstr>
      <vt:lpstr>Grupos de usuarios afectados Características: acceso, contextos de uso (II)</vt:lpstr>
      <vt:lpstr>Grupos de usuarios afectados Brecha Digital</vt:lpstr>
      <vt:lpstr>Accesibilidad en la Universidad. Introducción</vt:lpstr>
      <vt:lpstr>Accesibilidad en la Universidad. Escenario 1</vt:lpstr>
      <vt:lpstr>Accesibilidad en la Universidad. Escenario 2</vt:lpstr>
      <vt:lpstr> Accesibilidad en la Universidad.  En la Universidad, ¿qué debe ser accesible?  </vt:lpstr>
      <vt:lpstr>Accesibilidad en la Universidad Currículo formativo en la universidad</vt:lpstr>
      <vt:lpstr>Estándares de la Web W3C. WAI</vt:lpstr>
      <vt:lpstr>Estándares. Componentes WAI</vt:lpstr>
      <vt:lpstr>Normativa Internacional</vt:lpstr>
      <vt:lpstr>Normativa Nacional</vt:lpstr>
      <vt:lpstr>Legislación</vt:lpstr>
      <vt:lpstr>Actividad 1</vt:lpstr>
      <vt:lpstr>Bibliografía Básica (I)</vt:lpstr>
      <vt:lpstr>Bibliografía Básica (II)</vt:lpstr>
      <vt:lpstr>Bibliografía Básica (III)</vt:lpstr>
      <vt:lpstr>Material Multimedia externo</vt:lpstr>
      <vt:lpstr> Tema 1: Introducción a la accesibilidad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1: INTRODUCCIÓN A LA ACCESIBILIDAD</dc:title>
  <dc:subject>Asignatura Humanidades“Evitando la barreras de accesibilidad en la Sociedad de la Información”</dc:subject>
  <dc:creator>Lourdes Moreno López</dc:creator>
  <cp:keywords>Accesibilidad Universal;Accesibilidad, Accesibilidad TIC, Discapaidad, Productos de apoyo, Legislación accesibilidad</cp:keywords>
  <dc:description>OpenCourseWare de la Universidad Carlos III de Madrid</dc:description>
  <cp:lastModifiedBy>Yolanda</cp:lastModifiedBy>
  <cp:revision>805</cp:revision>
  <dcterms:created xsi:type="dcterms:W3CDTF">2010-10-27T19:52:44Z</dcterms:created>
  <dcterms:modified xsi:type="dcterms:W3CDTF">2014-12-19T11:15:41Z</dcterms:modified>
</cp:coreProperties>
</file>