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83" r:id="rId3"/>
    <p:sldId id="586" r:id="rId4"/>
    <p:sldId id="587" r:id="rId5"/>
    <p:sldId id="588" r:id="rId6"/>
    <p:sldId id="596" r:id="rId7"/>
    <p:sldId id="598" r:id="rId8"/>
    <p:sldId id="597" r:id="rId9"/>
    <p:sldId id="595" r:id="rId10"/>
    <p:sldId id="599" r:id="rId11"/>
    <p:sldId id="600" r:id="rId12"/>
    <p:sldId id="601" r:id="rId13"/>
    <p:sldId id="603" r:id="rId14"/>
    <p:sldId id="605" r:id="rId15"/>
    <p:sldId id="607" r:id="rId16"/>
    <p:sldId id="606" r:id="rId17"/>
    <p:sldId id="604" r:id="rId18"/>
    <p:sldId id="608" r:id="rId19"/>
    <p:sldId id="609" r:id="rId20"/>
    <p:sldId id="610" r:id="rId21"/>
    <p:sldId id="612" r:id="rId22"/>
    <p:sldId id="611" r:id="rId23"/>
    <p:sldId id="585" r:id="rId24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2352E"/>
    <a:srgbClr val="804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9" autoAdjust="0"/>
    <p:restoredTop sz="76691" autoAdjust="0"/>
  </p:normalViewPr>
  <p:slideViewPr>
    <p:cSldViewPr showGuides="1">
      <p:cViewPr>
        <p:scale>
          <a:sx n="70" d="100"/>
          <a:sy n="70" d="100"/>
        </p:scale>
        <p:origin x="-14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838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AD7ED17-6E95-4B0F-A915-4498715210BF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1E5E24-54A2-4D4D-A156-228805E440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150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6251286-EB4C-4BFB-9B88-42F0E62BAED9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8972" tIns="49486" rIns="98972" bIns="494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4132ECF-E184-42A9-A39B-6259C09A07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104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Portada: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Tema 3.2: Accesibilidad a los sitios web. Estándares de accesibilidad.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{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lmoreno,pmf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}@inf.uc3m.es 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Evitando la barreras de accesibilidad en la Sociedad de la Información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OpenCourseWare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de la Universidad Carlos III de Madrid </a:t>
            </a:r>
          </a:p>
          <a:p>
            <a:pPr defTabSz="989013" eaLnBrk="1" hangingPunct="1"/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Esta obra está bajo una licencia de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Reconocimiento-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NoComercial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-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Compartirigual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3.0 España (http://creativecommons.org/licenses/by-nc-sa/3.0/es/deed.es)</a:t>
            </a:r>
            <a:endParaRPr lang="es-ES_tradnl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marR="0" indent="0" algn="l" defTabSz="9890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ES" sz="1000" dirty="0" smtClean="0"/>
              <a:t>Logo licencia </a:t>
            </a:r>
            <a:r>
              <a:rPr lang="es-ES" altLang="es-ES" sz="1000" dirty="0" err="1" smtClean="0"/>
              <a:t>Creative</a:t>
            </a:r>
            <a:r>
              <a:rPr lang="es-ES" altLang="es-ES" sz="1000" dirty="0" smtClean="0"/>
              <a:t> </a:t>
            </a:r>
            <a:r>
              <a:rPr lang="es-ES" altLang="es-ES" sz="1000" dirty="0" err="1" smtClean="0"/>
              <a:t>Commons</a:t>
            </a:r>
            <a:r>
              <a:rPr lang="es-ES" altLang="es-ES" sz="1000" dirty="0" smtClean="0"/>
              <a:t> Reconocimiento-</a:t>
            </a:r>
            <a:r>
              <a:rPr lang="es-ES" altLang="es-ES" sz="1000" dirty="0" err="1" smtClean="0"/>
              <a:t>NoComercial</a:t>
            </a:r>
            <a:r>
              <a:rPr lang="es-ES" altLang="es-ES" sz="1000" dirty="0" smtClean="0"/>
              <a:t>-</a:t>
            </a:r>
            <a:r>
              <a:rPr lang="es-ES" altLang="es-ES" sz="1000" dirty="0" err="1" smtClean="0"/>
              <a:t>Compartirigual</a:t>
            </a: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932312-2C06-4BB7-9E54-0AA06E23FB5C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Introducción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(II)</a:t>
            </a: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Están redactadas de forma neutral, independiente de la tecnología.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Técnicas: suficientes / recomendables / fallos comunes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Documentación: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 de accesibilidad para el contenido web WCAG 2.0: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http://www.sidar.org/traducciones/wcag20/es/ (español)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http://www.w3.org/TR/WCAG20/ (inglés)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Cómo cumplir con las WCAG 2.0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http://www.w3.org/WAI/WCAG20/quickref/ (inglés)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Comprender las WCAG 2.0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http://www.w3.org/TR/UNDERSTANDING-WCAG20/ (inglés)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Técnicas para las WCAG 2.0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http://www.w3.org/TR/WCAG20-TECHS/ (inglés)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04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Estructura (I)</a:t>
            </a:r>
          </a:p>
          <a:p>
            <a:pPr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Imagen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con el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diagrama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de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documentos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de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las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WCAG 2.0 (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en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inglés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). La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información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detallada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de la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diapositiva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está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en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: http://www.w3.org/WAI/intro/wcag20</a:t>
            </a:r>
            <a:endParaRPr lang="es-ES_tradnl" altLang="es-ES" sz="1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20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Estructura (II)</a:t>
            </a:r>
          </a:p>
          <a:p>
            <a:pPr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Imagen con el diagrama de documentos de las WCAG 2.0 y como se enlazan entre ellos (en inglés). La información detallada de la diapositiva está en: http://www.w3.org/WAI/intro/wcag20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69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WCAG 2.0.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Conformidad (i)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Metodologías: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de Conformidad con la Accesibilidad en sitios Web (WCAG-EM)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http://www.w3.org/TR/WCAG-EM/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Desarrollo: Accesibilidad integrada en todas las fases de desarrollo de una aplicación Web: marco metodológico AWA Tesis Doctoral Lourdes Moreno).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http://labda.inf.uc3m.es/awa/es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Accesibilidad integrada en todas las fases de desarrollo de una aplicación Web: marco metodológico AWA (Olga Carreras)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http://olgacarreras.blogspot.com.es/2011/02/accesibilidad-integrada-en-todas-las.html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04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Conformidad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(II)</a:t>
            </a: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La conformidad se refiere a la página web completa, la cual incluye no sólo las páginas HTML o CSS enlazados, sino también los elementos que están insertos en ellas, como vídeos, flash, …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Parte no accesible (por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ej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: aplicación totalmente basada en AJAX), proporcionar versión alternativa accesible de tal manera que los agentes de usuario puedan entenderlo y manejarlo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En caso de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de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un proceso, debemos auditar la conformidad del proceso completo (todas las páginas)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No bloquear controles (no capturar teclas, ni el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el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foco de la ventana)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Tecnología ‘activada’, ‘desactivada’ o ‘no soportada’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1.4.2, 2.1.2, 2.2.2 y 2.3.1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934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Conformidad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(III)</a:t>
            </a: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Declaraciones de conformidad: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http://www.w3.org/TR/2007/WD-UNDERSTANDING-WCAG20-20071211/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Recomendable, no obligatoria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Conformidad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Conformidad parcial (contenido que no esta bajo control)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No-conformidad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Información obligatoria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Fecha de la declaración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 que has seguido: el título, la versión y la URI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Nivel de conformidad: Nivel A, Doble-A o Triple-A.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Ámbito (páginas)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Tecnologías dependientes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Información Opcional: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Criterios de conformidad por encima del nivel declarado, etc.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047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Principios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y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pautas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(I) 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Principio 1.- Perceptible: La información y los componentes de la interfaz de usuario deben ser presentados a los usuarios de modo que ellos puedan percibirlos.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Proporcionar alternativas en texto para el contenido que no es texto.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Proporcionar subtítulos y alternativas para el contenido en vídeo o audio.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Hacer adaptable el contenido; y hacer que esté disponible para las ayudas técnicas.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Usar un contraste suficiente para que las cosas sean fáciles de ver y oír.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263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Principios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y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pautas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(II) 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Principio 2.- Operable: Los componentes de la interfaz de usuario y la navegación deben ser operables.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Hacer que todas las funcionalidades sean manejables mediante el teclado.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Dar a los usuarios tiempo suficientes para leer y usar el contenido.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No usar contenido que pueda causar ataques epilépticos.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Ayudar a los usuarios a navegar y encontrar el contenido.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983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Principios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y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pautas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(III) 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Principio 3.- Comprensible: Comprensible - La información y el manejo de la interfaz de usuario deben ser comprensibles.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Crear textos legibles y comprensibles.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Hacer que el contenido aparezca y se maneje de manera predecible.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Ayudar a los usuarios a evitar y corregir errores.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538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Principios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y </a:t>
            </a:r>
            <a:r>
              <a:rPr lang="en-U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pautas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(IV) 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Principio 4.- Robusto: El contenido debe ser suficientemente robusto como para ser interpretado de forma fiable por una amplia variedad de aplicaciones de usuario, incluyendo las ayudas técnicas.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Incrementar la compatibilidad con las tecnologías actuales y futuras.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99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una imagen 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de un dado de la W3C y unas tarjetas en las que pone "Accesibilidad web“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Créditos de la fotografía: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Autor: David Rodríguez Vega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Ubicada en: https://www.flickr.com/photos/mcdave/139365928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Bajo licencia 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: https://creativecommons.org/licenses/by-nc-sa/2.0/</a:t>
            </a:r>
            <a:endParaRPr lang="es-ES_tradnl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Referencias </a:t>
            </a:r>
            <a:r>
              <a:rPr lang="es-ES" altLang="es-ES" sz="1000" smtClean="0">
                <a:latin typeface="Arial" charset="0"/>
                <a:ea typeface="ＭＳ Ｐゴシック" pitchFamily="34" charset="-128"/>
                <a:cs typeface="Arial" charset="0"/>
              </a:rPr>
              <a:t>WCAG 2.0 (I)</a:t>
            </a: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Especificación WCAG 2.0 (inglés)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http://www.w3.org/TR/WCAG/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Traducción español de las WCAG 2.0 (candidatas a oficiales):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http://www.sidar.org/traducciones/wcag20/es/comprender-wcag20/ 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Referencia Rápida : guía de referencia rápida, por cada criterio de éxito, se listan las técnicas suficientes, las técnicas consultivas y los errores asociados a dicho criterio.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http://www.w3.org/WAI/WCAG20/quickref/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Técnicas para WCAG 2.0 : recoge todas las técnicas y errores habituales organizados por tipo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http://www.w3.org/TR/WCAG20-TECHS/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Comprender WCAG 2.0: entra en más profundidad en cada criterio de éxito, usuarios beneficiados, ejemplos, errores, técnicas para satisfacer, etc.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http://www.w3.org/TR/UNDERSTANDING-WCAG20/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606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Referencias WCAG 2.0 (II)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WebAIM’s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WCAG 2.0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Checklist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(en inglés):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http://webaim.org/standards/wcag/checklist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Guías prácticas para profesionales web: Puntos de verificación de las Pautas de Accesibilidad al Contenido Web 2.0 (español):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http://qweos.net/blog/2009/01/28/guias-practicas-para-profesionales-web-puntos-de-verificacion-de-las-pautas-de-accesibilidad-al-contenido-web-wcag-20/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835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Fin de presentación: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Tema 3: Principios de diseño web accesibles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mtClean="0">
                <a:latin typeface="Arial" charset="0"/>
                <a:ea typeface="ＭＳ Ｐゴシック" pitchFamily="34" charset="-128"/>
                <a:cs typeface="Arial" charset="0"/>
              </a:rPr>
              <a:t>Evitando la barreras de accesibilidad en la Sociedad de la Información</a:t>
            </a:r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OpenCourseWare de la Universidad Carlos III de Madrid</a:t>
            </a:r>
          </a:p>
          <a:p>
            <a:pPr defTabSz="989013"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Fin de presentación</a:t>
            </a:r>
          </a:p>
          <a:p>
            <a:pPr defTabSz="989013" eaLnBrk="1" hangingPunct="1"/>
            <a:endParaRPr lang="es-ES" altLang="es-ES" sz="100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A6316C-82CA-4716-B511-EA2AD6A1761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Indice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W3C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Iniciativa de la accesibilidad Web. WAI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WCAG 1.0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WCAG 2.0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la Web</a:t>
            </a:r>
          </a:p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Como ya hemos visto, el W3C desarrolla especificaciones técnicas y directrices a través de un proceso diseñado para maximizar el consenso sobre el contenido de un informe técnico. De esta forma que se puede asegurar la alta calidad técnica y editorial, así como obtener un mayor apoyo tanto desde la W3C, como desde la comunidad en general.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Se generan estándares sobre: HTML, (X)HTML, XML, CSS, SMIL, etc.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una imagen del logotipo de la W3C.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Accesibilidad Web. WAI.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 para la accesibilidad (I)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 WAI (Web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Iniative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– Iniciativa para la accesibilidad de la web) es el grupo de trabajo permanente dentro de la W3C en el ámbito de la accesibilidad web.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Su ámbito de actuación incluye a todos los componentes web: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http://www.w3.org/WAI/ (en inglés)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 imagen del logotipo de la Iniciativa de Accesibilidad Web (WAI)</a:t>
            </a:r>
          </a:p>
          <a:p>
            <a:pPr>
              <a:defRPr/>
            </a:pPr>
            <a:endParaRPr lang="es-ES_tradnl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Accesibilidad Web. WAI.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 para la accesibilidad (II)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Las pautas para cada uno de los componentes web son: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ATAG (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Authoring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): para las herramientas de autor (WYSIWYG, CMS, etc.).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UAAG (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User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Agent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): para los agentes de usuario web (navegadores, reproductores)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WCAG : para los contenidos web (WCAG 1.0 y WCAG 2.0).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The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Accessible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Rich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Internet 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Applications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(WAI-ARIA):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Flash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Ajax (</a:t>
            </a:r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javascript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Accesibilidad Web. WAI.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 para la accesibilidad (III)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Imagen de los componentes interdependientes de WAI, junto con las Pautas y Especificaciones. La descripción en detalle de la imagen se encuentra en </a:t>
            </a:r>
            <a:r>
              <a:rPr lang="es-ES" dirty="0" smtClean="0"/>
              <a:t>http://www.w3.org/WAI/intro/components-desc.html#guide</a:t>
            </a:r>
            <a:endParaRPr lang="es-ES_tradnl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_tradnl" altLang="es-ES" sz="8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WCAG 1.0  y WCAG 2.0</a:t>
            </a:r>
            <a:endParaRPr lang="es-ES" altLang="es-ES" sz="1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Las WCAG (Web Content 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) son las pautas de accesibilidad sobre el contenido web.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Las WCAG 1.0, fueron la primera recomendación (5 de mayo de 1999).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Desde el 11 de diciembre de 2008 pasaron a ser recomendación las WCAG 2.0. Es la que generalmente se sigue a nivel internacional.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En España, las páginas web que han de cumplir por Ley (RD 1494/2007) con requisitos de accesibilidad, han de hacerlo siguiendo las pautas establecidas en las WCAG 2.0 en su nivel AA (UNE 139803:2012 que anula y sustituye a la de 2004).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Comparativa entre las WCAG 1.0 y las WCAG 2.0: (en inglés) http://www.w3.org/WAI/WCAG20/from10/comparison/ 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n-U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WCAG 2.0 . 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Introducción (I)</a:t>
            </a:r>
          </a:p>
          <a:p>
            <a:pPr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4 principios: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Perceptible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Operable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Comprensible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Robusto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Pautas: dentro de cada principio hay diferentes pautas que constituyen los objetivos básicos que debemos cumplir.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Criterios de conformidad: requisitos verificables dentro de cada pauta que llevan a los tres niveles de conformidad: A, AA y AAA.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32ECF-E184-42A9-A39B-6259C09A073F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83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/>
          </p:cNvSpPr>
          <p:nvPr userDrawn="1"/>
        </p:nvSpPr>
        <p:spPr bwMode="auto">
          <a:xfrm>
            <a:off x="439738" y="1616075"/>
            <a:ext cx="8213725" cy="3036888"/>
          </a:xfrm>
          <a:prstGeom prst="rect">
            <a:avLst/>
          </a:prstGeom>
          <a:solidFill>
            <a:srgbClr val="DEE2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01719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420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7488"/>
            <a:ext cx="7416824" cy="857256"/>
          </a:xfrm>
        </p:spPr>
        <p:txBody>
          <a:bodyPr>
            <a:no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929222"/>
          </a:xfrm>
        </p:spPr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10000"/>
              <a:defRPr sz="2800"/>
            </a:lvl1pPr>
            <a:lvl2pPr>
              <a:spcBef>
                <a:spcPts val="1200"/>
              </a:spcBef>
              <a:buClr>
                <a:schemeClr val="accent5">
                  <a:lumMod val="75000"/>
                </a:schemeClr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915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 smtClean="0"/>
              <a:t>Clic para editar título</a:t>
            </a:r>
            <a:endParaRPr dirty="0"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11"/>
          </p:nvPr>
        </p:nvSpPr>
        <p:spPr>
          <a:xfrm>
            <a:off x="609600" y="1357313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12 Marcador de texto"/>
          <p:cNvSpPr>
            <a:spLocks noGrp="1"/>
          </p:cNvSpPr>
          <p:nvPr>
            <p:ph type="body" sz="quarter" idx="12"/>
          </p:nvPr>
        </p:nvSpPr>
        <p:spPr>
          <a:xfrm>
            <a:off x="4768877" y="1379562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 userDrawn="1">
            <p:ph type="sldNum" sz="quarter" idx="13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9065CE-E574-4E1C-A7C1-B87456B8B7D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63676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 userDrawn="1">
            <p:ph type="sldNum" sz="quarter" idx="10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BE7660-3490-4D3C-947A-3EEBD71E27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792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5288" y="6356350"/>
            <a:ext cx="8280400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</a:t>
            </a:r>
          </a:p>
          <a:p>
            <a:pPr>
              <a:defRPr/>
            </a:pPr>
            <a:r>
              <a:rPr lang="es-ES" dirty="0" smtClean="0"/>
              <a:t> Lourdes Moreno y Paloma Martínez, Grupo </a:t>
            </a:r>
            <a:r>
              <a:rPr lang="es-ES" dirty="0" err="1" smtClean="0"/>
              <a:t>Labda</a:t>
            </a:r>
            <a:endParaRPr lang="es-ES" dirty="0"/>
          </a:p>
        </p:txBody>
      </p:sp>
      <p:sp>
        <p:nvSpPr>
          <p:cNvPr id="5" name="4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8" r:id="rId3"/>
    <p:sldLayoutId id="2147483859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44583"/>
        </a:buClr>
        <a:buSzPct val="13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es/deed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dar.org/traducciones/wcag20/es/" TargetMode="External"/><Relationship Id="rId7" Type="http://schemas.openxmlformats.org/officeDocument/2006/relationships/hyperlink" Target="http://www.w3.org/TR/WCAG20-TECH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UNDERSTANDING-WCAG20/" TargetMode="External"/><Relationship Id="rId5" Type="http://schemas.openxmlformats.org/officeDocument/2006/relationships/hyperlink" Target="http://www.w3.org/WAI/WCAG20/quickref/" TargetMode="External"/><Relationship Id="rId4" Type="http://schemas.openxmlformats.org/officeDocument/2006/relationships/hyperlink" Target="http://www.w3.org/TR/WCAG2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intro/wcag2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-E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lgacarreras.blogspot.com.es/2011/02/accesibilidad-integrada-en-todas-las.html" TargetMode="External"/><Relationship Id="rId4" Type="http://schemas.openxmlformats.org/officeDocument/2006/relationships/hyperlink" Target="http://labda.inf.uc3m.es/awa/e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mcdave/13936592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/" TargetMode="External"/><Relationship Id="rId7" Type="http://schemas.openxmlformats.org/officeDocument/2006/relationships/hyperlink" Target="http://www.w3.org/TR/UNDERSTANDING-WCAG20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WCAG20-TECHS/" TargetMode="External"/><Relationship Id="rId5" Type="http://schemas.openxmlformats.org/officeDocument/2006/relationships/hyperlink" Target="http://www.w3.org/WAI/WCAG20/quickref/" TargetMode="External"/><Relationship Id="rId4" Type="http://schemas.openxmlformats.org/officeDocument/2006/relationships/hyperlink" Target="http://www.sidar.org/traducciones/wcag20/es/comprender-wcag20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ebaim.org/standards/wcag/checklis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weos.net/blog/2009/01/28/guias-practicas-para-profesionales-web-puntos-de-verificacion-de-las-pautas-de-accesibilidad-al-contenido-web-wcag-20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863600" y="1773238"/>
            <a:ext cx="7380288" cy="1419225"/>
          </a:xfrm>
        </p:spPr>
        <p:txBody>
          <a:bodyPr/>
          <a:lstStyle/>
          <a:p>
            <a:r>
              <a:rPr lang="es-ES" altLang="es-ES" sz="2300" dirty="0" smtClean="0">
                <a:ea typeface="ＭＳ Ｐゴシック" pitchFamily="34" charset="-128"/>
              </a:rPr>
              <a:t/>
            </a:r>
            <a:br>
              <a:rPr lang="es-ES" altLang="es-ES" sz="2300" dirty="0" smtClean="0">
                <a:ea typeface="ＭＳ Ｐゴシック" pitchFamily="34" charset="-128"/>
              </a:rPr>
            </a:br>
            <a:r>
              <a:rPr lang="es-ES_tradnl" altLang="es-ES" sz="2600" dirty="0" smtClean="0">
                <a:ea typeface="ＭＳ Ｐゴシック" pitchFamily="34" charset="-128"/>
              </a:rPr>
              <a:t/>
            </a:r>
            <a:br>
              <a:rPr lang="es-ES_tradnl" altLang="es-ES" sz="2600" dirty="0" smtClean="0">
                <a:ea typeface="ＭＳ Ｐゴシック" pitchFamily="34" charset="-128"/>
              </a:rPr>
            </a:br>
            <a:r>
              <a:rPr lang="es-ES_tradnl" altLang="es-ES" sz="2400" dirty="0">
                <a:ea typeface="ＭＳ Ｐゴシック" pitchFamily="34" charset="-128"/>
              </a:rPr>
              <a:t> </a:t>
            </a:r>
            <a:r>
              <a:rPr lang="es-ES_tradnl" altLang="es-ES" sz="28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3.2: Accesibilidad a los sitios web. Estándares de accesibilidad</a:t>
            </a:r>
            <a: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z="30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1187450" y="3101975"/>
            <a:ext cx="6584950" cy="133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altLang="es-ES" sz="1500" dirty="0" smtClean="0">
              <a:solidFill>
                <a:srgbClr val="EFF1F7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</a:t>
            </a:r>
            <a:r>
              <a:rPr lang="es-ES" altLang="es-ES" sz="2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lmoreno,pmf</a:t>
            </a:r>
            <a:r>
              <a:rPr lang="es-ES" altLang="es-ES" sz="2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}@inf.uc3m.es </a:t>
            </a:r>
          </a:p>
        </p:txBody>
      </p:sp>
      <p:sp>
        <p:nvSpPr>
          <p:cNvPr id="7172" name="3 Subtítulo"/>
          <p:cNvSpPr txBox="1">
            <a:spLocks/>
          </p:cNvSpPr>
          <p:nvPr/>
        </p:nvSpPr>
        <p:spPr bwMode="auto">
          <a:xfrm>
            <a:off x="468313" y="4725144"/>
            <a:ext cx="83518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dirty="0"/>
              <a:t>Asignatura Humanidades:</a:t>
            </a:r>
            <a:endParaRPr lang="es-ES_tradnl" altLang="ja-JP" sz="18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 dirty="0"/>
              <a:t>“</a:t>
            </a:r>
            <a:r>
              <a:rPr lang="es-ES" altLang="ja-JP" sz="1800" dirty="0"/>
              <a:t>Evitando </a:t>
            </a:r>
            <a:r>
              <a:rPr lang="es-ES" altLang="ja-JP" sz="1800" dirty="0" smtClean="0"/>
              <a:t>las </a:t>
            </a:r>
            <a:r>
              <a:rPr lang="es-ES" altLang="ja-JP" sz="1800" dirty="0"/>
              <a:t>barreras de accesibilidad en la Sociedad de la Información</a:t>
            </a:r>
            <a:r>
              <a:rPr lang="ja-JP" altLang="es-ES" sz="1800" dirty="0"/>
              <a:t>”</a:t>
            </a:r>
            <a:endParaRPr lang="es-ES_tradnl" altLang="ja-JP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22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s-ES_tradnl" altLang="es-ES" sz="1200" dirty="0" err="1"/>
              <a:t>OpenCourseWare</a:t>
            </a:r>
            <a:r>
              <a:rPr lang="es-ES_tradnl" altLang="es-ES" sz="1200" dirty="0"/>
              <a:t> de la Universidad Carlos III de Madrid</a:t>
            </a:r>
          </a:p>
          <a:p>
            <a:pPr marL="982663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s-ES_tradnl" altLang="es-ES" sz="1200" dirty="0"/>
              <a:t>Esta obra está bajo una </a:t>
            </a:r>
            <a:r>
              <a:rPr lang="es-ES_tradnl" altLang="es-ES" sz="1200" dirty="0">
                <a:hlinkClick r:id="rId3"/>
              </a:rPr>
              <a:t>licencia de </a:t>
            </a:r>
            <a:r>
              <a:rPr lang="es-ES_tradnl" altLang="es-ES" sz="1200" dirty="0" err="1">
                <a:hlinkClick r:id="rId3"/>
              </a:rPr>
              <a:t>Creative</a:t>
            </a:r>
            <a:r>
              <a:rPr lang="es-ES_tradnl" altLang="es-ES" sz="1200" dirty="0">
                <a:hlinkClick r:id="rId3"/>
              </a:rPr>
              <a:t> </a:t>
            </a:r>
            <a:r>
              <a:rPr lang="es-ES_tradnl" altLang="es-ES" sz="1200" dirty="0" err="1">
                <a:hlinkClick r:id="rId3"/>
              </a:rPr>
              <a:t>Commons</a:t>
            </a:r>
            <a:r>
              <a:rPr lang="es-ES_tradnl" altLang="es-ES" sz="1200" dirty="0">
                <a:hlinkClick r:id="rId3"/>
              </a:rPr>
              <a:t> Reconocimiento-</a:t>
            </a:r>
            <a:r>
              <a:rPr lang="es-ES_tradnl" altLang="es-ES" sz="1200" dirty="0" err="1">
                <a:hlinkClick r:id="rId3"/>
              </a:rPr>
              <a:t>NoComercial</a:t>
            </a:r>
            <a:r>
              <a:rPr lang="es-ES_tradnl" altLang="es-ES" sz="1200" dirty="0">
                <a:hlinkClick r:id="rId3"/>
              </a:rPr>
              <a:t>-</a:t>
            </a:r>
            <a:r>
              <a:rPr lang="es-ES_tradnl" altLang="es-ES" sz="1200" dirty="0" err="1">
                <a:hlinkClick r:id="rId3"/>
              </a:rPr>
              <a:t>Compartirigual</a:t>
            </a:r>
            <a:r>
              <a:rPr lang="es-ES_tradnl" altLang="es-ES" sz="1200" dirty="0">
                <a:hlinkClick r:id="rId3"/>
              </a:rPr>
              <a:t> 3.0 España</a:t>
            </a:r>
            <a:endParaRPr lang="es-ES_tradnl" altLang="es-ES" sz="1200" dirty="0"/>
          </a:p>
        </p:txBody>
      </p:sp>
      <p:pic>
        <p:nvPicPr>
          <p:cNvPr id="5" name="4 Imagen" descr="Logo licencia Creative Commons Reconocimiento-NoComercial-Compartirigual 3.0 Españ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184352"/>
            <a:ext cx="774151" cy="26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Introducción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Están redactadas de forma neutral, independiente de la tecnología.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Técnicas: suficientes / recomendables / fallos comunes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Documentación:</a:t>
            </a:r>
          </a:p>
          <a:p>
            <a:pPr lvl="1">
              <a:buClr>
                <a:schemeClr val="accent2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Pautas de accesibilidad para el contenido web WCAG 2.0:</a:t>
            </a:r>
          </a:p>
          <a:p>
            <a:pPr lvl="2">
              <a:buClr>
                <a:schemeClr val="accent2"/>
              </a:buClr>
            </a:pP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http://www.sidar.org/traducciones/wcag20/es/</a:t>
            </a: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</a:rPr>
              <a:t> (español)</a:t>
            </a:r>
          </a:p>
          <a:p>
            <a:pPr lvl="2">
              <a:buClr>
                <a:schemeClr val="accent2"/>
              </a:buClr>
            </a:pP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http://www.w3.org/TR/WCAG20/</a:t>
            </a: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</a:rPr>
              <a:t> (inglés)</a:t>
            </a:r>
          </a:p>
          <a:p>
            <a:pPr lvl="1">
              <a:buClr>
                <a:schemeClr val="accent2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Cómo cumplir con las WCAG 2.0</a:t>
            </a:r>
          </a:p>
          <a:p>
            <a:pPr lvl="2">
              <a:buClr>
                <a:schemeClr val="accent2"/>
              </a:buClr>
            </a:pP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http://www.w3.org/WAI/WCAG20/quickref/</a:t>
            </a: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</a:rPr>
              <a:t> (inglés)</a:t>
            </a:r>
          </a:p>
          <a:p>
            <a:pPr lvl="1">
              <a:buClr>
                <a:schemeClr val="accent2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Comprender las WCAG 2.0</a:t>
            </a:r>
          </a:p>
          <a:p>
            <a:pPr lvl="2">
              <a:buClr>
                <a:schemeClr val="accent2"/>
              </a:buClr>
            </a:pP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  <a:hlinkClick r:id="rId6"/>
              </a:rPr>
              <a:t>http://www.w3.org/TR/UNDERSTANDING-WCAG20/</a:t>
            </a: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</a:rPr>
              <a:t> (inglés)</a:t>
            </a:r>
          </a:p>
          <a:p>
            <a:pPr lvl="1">
              <a:buClr>
                <a:schemeClr val="accent2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Técnicas para las WCAG 2.0</a:t>
            </a:r>
          </a:p>
          <a:p>
            <a:pPr lvl="2">
              <a:buClr>
                <a:schemeClr val="accent2"/>
              </a:buClr>
            </a:pP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http://www.w3.org/TR/WCAG20-TECHS/</a:t>
            </a:r>
            <a:r>
              <a:rPr lang="es-ES" altLang="es-ES" sz="1600" dirty="0">
                <a:latin typeface="Arial" charset="0"/>
                <a:ea typeface="ＭＳ Ｐゴシック" pitchFamily="34" charset="-128"/>
                <a:cs typeface="Arial" charset="0"/>
              </a:rPr>
              <a:t> (inglés)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95288" y="6383734"/>
            <a:ext cx="8280400" cy="501650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171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Estructura (I)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/>
          </a:p>
        </p:txBody>
      </p:sp>
      <p:pic>
        <p:nvPicPr>
          <p:cNvPr id="5" name="Picture 2" descr="Imagen con el diagrama de documentos de las WCAG 2.0 (en inglés). La información detallada de la diapositiva está en: http://www.w3.org/WAI/intro/wcag20&#10;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659552"/>
            <a:ext cx="7316932" cy="4145712"/>
          </a:xfrm>
        </p:spPr>
      </p:pic>
    </p:spTree>
    <p:extLst>
      <p:ext uri="{BB962C8B-B14F-4D97-AF65-F5344CB8AC3E}">
        <p14:creationId xmlns:p14="http://schemas.microsoft.com/office/powerpoint/2010/main" val="321897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Estructura (II)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  <p:pic>
        <p:nvPicPr>
          <p:cNvPr id="5" name="Picture 2" descr="Imagen con el diagrama de documentos de las WCAG 2.0 y como se enlazan entre ellos (en inglés). La información detallada de la diapositiva está en: http://www.w3.org/WAI/intro/wcag20&#10;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583666" cy="441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29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Niveles de conformidad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2000" dirty="0"/>
              <a:t>Niveles de conformidad:</a:t>
            </a:r>
          </a:p>
          <a:p>
            <a:pPr lvl="1">
              <a:spcAft>
                <a:spcPts val="4000"/>
              </a:spcAft>
              <a:defRPr/>
            </a:pPr>
            <a:r>
              <a:rPr lang="es-ES" sz="1600" dirty="0"/>
              <a:t>Nivel A: para lograr conformidad con el Nivel A (el mínimo), la página web satisface todos los Criterios de Conformidad del Nivel A, o proporciona una versión alternativa conforme.</a:t>
            </a:r>
          </a:p>
          <a:p>
            <a:pPr lvl="1">
              <a:spcAft>
                <a:spcPts val="4000"/>
              </a:spcAft>
              <a:defRPr/>
            </a:pPr>
            <a:r>
              <a:rPr lang="es-ES" sz="1600" dirty="0"/>
              <a:t>Nivel AA: para lograr conformidad con el Nivel AA, la página web satisface todos los Criterios de Conformidad de los Niveles A y AA, o se proporciona una versión alternativa conforme al Nivel AA.</a:t>
            </a:r>
          </a:p>
          <a:p>
            <a:pPr lvl="1">
              <a:defRPr/>
            </a:pPr>
            <a:r>
              <a:rPr lang="es-ES" sz="1600" dirty="0"/>
              <a:t>Nivel AAA: para lograr conformidad con el Nivel AAA, la página web satisface todos los Criterios de Conformidad de los Niveles A, AA y AAA, o proporciona una versión alternativa conforme al Nivel AAA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5" name="Picture 2" descr="Nivel de conformidad A: indica que se cumplen todos los criterios del nivel de conformidad A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5" y="2708275"/>
            <a:ext cx="10874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ivel de conformidad AA: indica que se cumplen todos los criterios de los niveles de conformidad A y A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75" y="4076700"/>
            <a:ext cx="1035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ivel de conformidad AAA: indica que se cumplen todos los criterios de los niveles de conformidad A, AA y AAA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61930"/>
            <a:ext cx="109696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833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Conformidad (I)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2600" dirty="0"/>
              <a:t>Metodologías:</a:t>
            </a:r>
          </a:p>
          <a:p>
            <a:pPr lvl="1">
              <a:spcBef>
                <a:spcPts val="600"/>
              </a:spcBef>
              <a:defRPr/>
            </a:pPr>
            <a:r>
              <a:rPr lang="es-ES" dirty="0"/>
              <a:t>Evaluación de Conformidad con la Accesibilidad en sitios Web (WCAG-EM)</a:t>
            </a:r>
          </a:p>
          <a:p>
            <a:pPr lvl="2">
              <a:buClr>
                <a:schemeClr val="accent2"/>
              </a:buClr>
              <a:defRPr/>
            </a:pPr>
            <a:r>
              <a:rPr lang="es-ES" dirty="0">
                <a:hlinkClick r:id="rId3"/>
              </a:rPr>
              <a:t>http://www.w3.org/TR/WCAG-EM/</a:t>
            </a:r>
            <a:r>
              <a:rPr lang="es-ES" dirty="0"/>
              <a:t> </a:t>
            </a:r>
          </a:p>
          <a:p>
            <a:pPr lvl="1">
              <a:spcBef>
                <a:spcPts val="600"/>
              </a:spcBef>
              <a:defRPr/>
            </a:pPr>
            <a:r>
              <a:rPr lang="es-ES" dirty="0"/>
              <a:t>Desarrollo: Accesibilidad integrada en todas las fases de desarrollo de una aplicación Web: marco metodológico AWA Tesis Doctoral Lourdes Moreno).</a:t>
            </a:r>
          </a:p>
          <a:p>
            <a:pPr lvl="2">
              <a:buClr>
                <a:schemeClr val="accent2"/>
              </a:buClr>
              <a:defRPr/>
            </a:pPr>
            <a:r>
              <a:rPr lang="es-ES" dirty="0">
                <a:hlinkClick r:id="rId4"/>
              </a:rPr>
              <a:t>http://labda.inf.uc3m.es/awa/es</a:t>
            </a:r>
            <a:endParaRPr lang="es-ES" dirty="0"/>
          </a:p>
          <a:p>
            <a:pPr lvl="1">
              <a:spcBef>
                <a:spcPts val="600"/>
              </a:spcBef>
              <a:defRPr/>
            </a:pPr>
            <a:r>
              <a:rPr lang="es-ES" dirty="0"/>
              <a:t>Accesibilidad integrada en todas las fases de desarrollo de una aplicación Web: marco metodológico AWA (Olga Carreras)</a:t>
            </a:r>
          </a:p>
          <a:p>
            <a:pPr lvl="2">
              <a:spcBef>
                <a:spcPts val="600"/>
              </a:spcBef>
              <a:defRPr/>
            </a:pPr>
            <a:r>
              <a:rPr lang="es-ES" dirty="0">
                <a:hlinkClick r:id="rId5"/>
              </a:rPr>
              <a:t>http://olgacarreras.blogspot.com.es/2011/02/accesibilidad-integrada-en-todas-las.html</a:t>
            </a:r>
            <a:r>
              <a:rPr lang="es-ES" dirty="0"/>
              <a:t> 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7883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Conformidad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400" dirty="0">
                <a:ea typeface="MS PGothic" charset="0"/>
              </a:rPr>
              <a:t>La conformidad se refiere a la página web completa, la cual incluye no sólo las páginas HTML o CSS enlazados, sino también los elementos que están insertos en ellas, como vídeos, flash,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100" dirty="0">
                <a:ea typeface="MS PGothic" charset="0"/>
              </a:rPr>
              <a:t>Parte no accesible (por </a:t>
            </a:r>
            <a:r>
              <a:rPr lang="es-ES" sz="2100" dirty="0" err="1">
                <a:ea typeface="MS PGothic" charset="0"/>
              </a:rPr>
              <a:t>ej</a:t>
            </a:r>
            <a:r>
              <a:rPr lang="es-ES" sz="2100" dirty="0">
                <a:ea typeface="MS PGothic" charset="0"/>
              </a:rPr>
              <a:t>: aplicación totalmente basada en AJAX), proporcionar versión alternativa accesible de tal manera que los agentes de usuario puedan entenderlo y manejarlo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100" dirty="0">
                <a:ea typeface="MS PGothic" charset="0"/>
              </a:rPr>
              <a:t>En caso de </a:t>
            </a:r>
            <a:r>
              <a:rPr lang="es-ES" sz="2100" dirty="0" err="1">
                <a:ea typeface="MS PGothic" charset="0"/>
              </a:rPr>
              <a:t>de</a:t>
            </a:r>
            <a:r>
              <a:rPr lang="es-ES" sz="2100" dirty="0">
                <a:ea typeface="MS PGothic" charset="0"/>
              </a:rPr>
              <a:t> un proceso, debemos auditar la conformidad del proceso completo (todas las páginas)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100" dirty="0">
                <a:ea typeface="MS PGothic" charset="0"/>
              </a:rPr>
              <a:t>No bloquear controles (no capturar teclas, ni el </a:t>
            </a:r>
            <a:r>
              <a:rPr lang="es-ES" sz="2100" dirty="0" err="1">
                <a:ea typeface="MS PGothic" charset="0"/>
              </a:rPr>
              <a:t>el</a:t>
            </a:r>
            <a:r>
              <a:rPr lang="es-ES" sz="2100" dirty="0">
                <a:ea typeface="MS PGothic" charset="0"/>
              </a:rPr>
              <a:t> foco de la ventana)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10000"/>
              <a:defRPr/>
            </a:pPr>
            <a:r>
              <a:rPr lang="es-ES" dirty="0">
                <a:ea typeface="MS PGothic" charset="0"/>
              </a:rPr>
              <a:t>Tecnología ‘activada’, ‘desactivada’ o ‘no soportada’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2100" dirty="0">
                <a:ea typeface="MS PGothic" charset="0"/>
              </a:rPr>
              <a:t>1.4.2, 2.1.2, 2.2.2 y 2.3.1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9996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Conformidad (III)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000" dirty="0">
                <a:ea typeface="MS PGothic" charset="0"/>
              </a:rPr>
              <a:t>Declaraciones de conformidad: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http://www.w3.org/TR/2007/WD-UNDERSTANDING-WCAG20-20071211/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>
                <a:ea typeface="MS PGothic" charset="0"/>
              </a:rPr>
              <a:t>Recomendable, no obligatoria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Conformidad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Conformidad parcial (contenido que no esta bajo control)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No-conformidad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>
                <a:ea typeface="MS PGothic" charset="0"/>
              </a:rPr>
              <a:t>Información obligatoria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Fecha de la declaración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Pautas que has seguido: el título, la versión y la URI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Nivel de conformidad: Nivel A, Doble-A o Triple-A.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Ámbito (páginas)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Tecnologías dependientes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>
                <a:ea typeface="MS PGothic" charset="0"/>
              </a:rPr>
              <a:t>Información Opcional: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700" dirty="0">
                <a:ea typeface="MS PGothic" charset="0"/>
              </a:rPr>
              <a:t>Criterios de conformidad por encima del nivel declarado, etc. 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107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700" dirty="0" smtClean="0"/>
              <a:t>WCAG 2.0. Principios y pautas (I)</a:t>
            </a:r>
            <a:endParaRPr lang="es-ES" sz="3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80098"/>
            <a:ext cx="8229600" cy="49292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2000"/>
              </a:spcAft>
              <a:defRPr/>
            </a:pPr>
            <a:r>
              <a:rPr lang="es-ES" sz="2600" dirty="0">
                <a:ea typeface="MS PGothic" charset="0"/>
              </a:rPr>
              <a:t>Principio 1.- Perceptible: La información y los componentes de la interfaz de usuario deben ser presentados a los usuarios de modo que ellos puedan percibirlos.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Proporcionar alternativas en texto para el contenido que no es texto.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Proporcionar subtítulos y alternativas para el contenido en vídeo o audio.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Hacer adaptable el contenido; y hacer que esté disponible para las ayudas técnicas.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Usar un contraste suficiente para que las cosas sean fáciles de ver y oír.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290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700" dirty="0"/>
              <a:t>WCAG 2.0. Principios y pautas (</a:t>
            </a:r>
            <a:r>
              <a:rPr lang="es-ES" sz="3700" dirty="0" smtClean="0"/>
              <a:t>II)</a:t>
            </a:r>
            <a:endParaRPr lang="es-ES" sz="3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2000"/>
              </a:spcAft>
              <a:defRPr/>
            </a:pPr>
            <a:r>
              <a:rPr lang="es-ES" sz="2600" dirty="0">
                <a:ea typeface="MS PGothic" charset="0"/>
              </a:rPr>
              <a:t>Principio 2.- Operable: Los componentes de la interfaz de usuario y la navegación deben ser operables.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Hacer que todas las funcionalidades sean manejables mediante el teclado.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Dar a los usuarios tiempo suficientes para leer y usar el contenido.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No usar contenido que pueda causar ataques epilépticos.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Ayudar a los usuarios a navegar y encontrar el contenido.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922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WCAG 2.0. Principios y pautas (</a:t>
            </a:r>
            <a:r>
              <a:rPr lang="es-ES" sz="3600" dirty="0" smtClean="0"/>
              <a:t>III)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2000"/>
              </a:spcAft>
              <a:defRPr/>
            </a:pPr>
            <a:r>
              <a:rPr lang="es-ES" sz="2600" dirty="0">
                <a:ea typeface="MS PGothic" charset="0"/>
              </a:rPr>
              <a:t>Principio 3.- Comprensible: Comprensible - La información y el manejo de la interfaz de usuario deben ser comprensibles.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Crear textos legibles y comprensibles.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Hacer que el contenido aparezca y se maneje de manera predecible.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Ayudar a los usuarios a evitar y corregir errores.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68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 hidden="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Diapositiva con imagen</a:t>
            </a:r>
          </a:p>
        </p:txBody>
      </p:sp>
      <p:pic>
        <p:nvPicPr>
          <p:cNvPr id="5" name="4 Marcador de contenido" descr="Imagen de un dado de la W3C y unas tarjetas en las que pone &quot;Accesibilidad web&quot;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5"/>
            <a:ext cx="6144683" cy="4608512"/>
          </a:xfrm>
        </p:spPr>
      </p:pic>
      <p:sp>
        <p:nvSpPr>
          <p:cNvPr id="7" name="6 CuadroTexto"/>
          <p:cNvSpPr txBox="1"/>
          <p:nvPr/>
        </p:nvSpPr>
        <p:spPr>
          <a:xfrm>
            <a:off x="3923928" y="6093296"/>
            <a:ext cx="38884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Foto </a:t>
            </a:r>
            <a:r>
              <a:rPr lang="es-ES" sz="1000" dirty="0" smtClean="0">
                <a:hlinkClick r:id="rId4" tooltip="Enlace a la página de flickr en la que está ubicada la foto."/>
              </a:rPr>
              <a:t>de David Rodríguez Vega</a:t>
            </a:r>
            <a:r>
              <a:rPr lang="es-ES" sz="1000" dirty="0" smtClean="0"/>
              <a:t> bajo licencia </a:t>
            </a:r>
            <a:r>
              <a:rPr lang="es-ES" sz="1000" dirty="0" err="1" smtClean="0"/>
              <a:t>Creative</a:t>
            </a:r>
            <a:r>
              <a:rPr lang="es-ES" sz="1000" dirty="0" smtClean="0"/>
              <a:t> </a:t>
            </a:r>
            <a:r>
              <a:rPr lang="es-ES" sz="1000" dirty="0" err="1" smtClean="0"/>
              <a:t>Commons</a:t>
            </a:r>
            <a:endParaRPr lang="es-ES" sz="1000" dirty="0"/>
          </a:p>
        </p:txBody>
      </p:sp>
      <p:sp>
        <p:nvSpPr>
          <p:cNvPr id="9220" name="4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WCAG 2.0. Principios y pautas (</a:t>
            </a:r>
            <a:r>
              <a:rPr lang="es-ES" sz="3600" dirty="0" smtClean="0"/>
              <a:t>IV)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2000"/>
              </a:spcAft>
              <a:defRPr/>
            </a:pPr>
            <a:r>
              <a:rPr lang="es-ES" sz="2600" dirty="0">
                <a:ea typeface="MS PGothic" charset="0"/>
              </a:rPr>
              <a:t>Principio 4.- Robusto: El contenido debe ser suficientemente robusto como para ser interpretado de forma fiable por una amplia variedad de aplicaciones de usuario, incluyendo las ayudas técnicas.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dirty="0">
                <a:ea typeface="MS PGothic" charset="0"/>
              </a:rPr>
              <a:t>Incrementar la compatibilidad con las tecnologías actuales y futuras.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5409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700" dirty="0" smtClean="0"/>
              <a:t>Referencias WCAG 2.0 (I)</a:t>
            </a:r>
            <a:endParaRPr lang="es-ES" sz="3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s-ES" sz="2000" dirty="0">
                <a:ea typeface="MS PGothic" charset="0"/>
              </a:rPr>
              <a:t>Especificación WCAG </a:t>
            </a:r>
            <a:r>
              <a:rPr lang="es-ES" sz="2000" dirty="0" smtClean="0">
                <a:ea typeface="MS PGothic" charset="0"/>
              </a:rPr>
              <a:t>2.0 (inglés):</a:t>
            </a:r>
            <a:endParaRPr lang="es-ES" sz="2000" dirty="0">
              <a:ea typeface="MS PGothic" charset="0"/>
            </a:endParaRP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600" dirty="0">
                <a:ea typeface="MS PGothic" charset="0"/>
                <a:hlinkClick r:id="rId3"/>
              </a:rPr>
              <a:t>http://www.w3.org/TR/WCAG</a:t>
            </a:r>
            <a:r>
              <a:rPr lang="es-ES" sz="1600" dirty="0" smtClean="0">
                <a:ea typeface="MS PGothic" charset="0"/>
                <a:hlinkClick r:id="rId3"/>
              </a:rPr>
              <a:t>/</a:t>
            </a:r>
            <a:endParaRPr lang="es-ES" sz="1600" dirty="0" smtClean="0">
              <a:ea typeface="MS PGothic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s-ES" sz="2000" dirty="0">
                <a:ea typeface="MS PGothic" charset="0"/>
              </a:rPr>
              <a:t>Traducción español de las WCAG 2.0 (candidatas a oficiales):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600" dirty="0">
                <a:ea typeface="MS PGothic" charset="0"/>
                <a:hlinkClick r:id="rId4"/>
              </a:rPr>
              <a:t>http://www.sidar.org/traducciones/wcag20/es/comprender-wcag20/</a:t>
            </a:r>
            <a:r>
              <a:rPr lang="es-ES" sz="1600" dirty="0">
                <a:ea typeface="MS PGothic" charset="0"/>
              </a:rPr>
              <a:t> </a:t>
            </a:r>
            <a:r>
              <a:rPr lang="es-ES" sz="1600" dirty="0" smtClean="0">
                <a:ea typeface="MS PGothic" charset="0"/>
              </a:rPr>
              <a:t>:</a:t>
            </a:r>
            <a:endParaRPr lang="es-ES" sz="1600" dirty="0">
              <a:ea typeface="MS PGothic" charset="0"/>
            </a:endParaRPr>
          </a:p>
          <a:p>
            <a:pPr eaLnBrk="1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es-ES" sz="2000" dirty="0">
                <a:ea typeface="MS PGothic" charset="0"/>
              </a:rPr>
              <a:t>WCAG 2.0 Referencia Rápida </a:t>
            </a:r>
            <a:r>
              <a:rPr lang="es-ES" sz="2000" dirty="0" smtClean="0">
                <a:ea typeface="MS PGothic" charset="0"/>
              </a:rPr>
              <a:t>: guía </a:t>
            </a:r>
            <a:r>
              <a:rPr lang="es-ES" sz="2000" dirty="0">
                <a:ea typeface="MS PGothic" charset="0"/>
              </a:rPr>
              <a:t>de referencia rápida, por cada criterio de éxito, se listan las técnicas suficientes, las técnicas consultivas y los errores asociados a dicho criterio.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600" dirty="0">
                <a:ea typeface="MS PGothic" charset="0"/>
                <a:hlinkClick r:id="rId5"/>
              </a:rPr>
              <a:t>http://www.w3.org/WAI/WCAG20/quickref/</a:t>
            </a:r>
            <a:r>
              <a:rPr lang="es-ES" sz="1600" dirty="0">
                <a:ea typeface="MS PGothic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s-ES" sz="2000" dirty="0">
                <a:ea typeface="MS PGothic" charset="0"/>
              </a:rPr>
              <a:t>Técnicas para WCAG 2.0 : recoge todas las técnicas y errores habituales organizados por tipo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600" dirty="0">
                <a:ea typeface="MS PGothic" charset="0"/>
                <a:hlinkClick r:id="rId6"/>
              </a:rPr>
              <a:t>http://www.w3.org/TR/WCAG20-TECHS/</a:t>
            </a:r>
            <a:r>
              <a:rPr lang="es-ES" sz="1600" dirty="0">
                <a:ea typeface="MS PGothic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s-ES" sz="2000" dirty="0">
                <a:ea typeface="MS PGothic" charset="0"/>
              </a:rPr>
              <a:t>Comprender WCAG 2.0: entra en más profundidad en cada criterio de éxito, usuarios beneficiados, ejemplos, errores, técnicas para satisfacer, etc.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600" dirty="0">
                <a:ea typeface="MS PGothic" charset="0"/>
                <a:hlinkClick r:id="rId7"/>
              </a:rPr>
              <a:t>http://www.w3.org/TR/UNDERSTANDING-WCAG20/</a:t>
            </a:r>
            <a:r>
              <a:rPr lang="es-ES" sz="1600" dirty="0">
                <a:ea typeface="MS PGothic" charset="0"/>
              </a:rPr>
              <a:t>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0111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700" dirty="0" smtClean="0"/>
              <a:t>Referencias WCAG 2.0</a:t>
            </a:r>
            <a:r>
              <a:rPr lang="es-ES" sz="3700" dirty="0"/>
              <a:t> </a:t>
            </a:r>
            <a:r>
              <a:rPr lang="es-ES" sz="3700" dirty="0" smtClean="0"/>
              <a:t>(II)</a:t>
            </a:r>
            <a:endParaRPr lang="es-ES" sz="3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 err="1" smtClean="0"/>
              <a:t>WebAIM’s</a:t>
            </a:r>
            <a:r>
              <a:rPr lang="es-ES" sz="2600" dirty="0" smtClean="0"/>
              <a:t> WCAG 2.0 </a:t>
            </a:r>
            <a:r>
              <a:rPr lang="es-ES" sz="2600" dirty="0" err="1" smtClean="0"/>
              <a:t>Checklist</a:t>
            </a:r>
            <a:r>
              <a:rPr lang="es-ES" sz="2600" dirty="0" smtClean="0"/>
              <a:t> (en inglés):</a:t>
            </a:r>
            <a:endParaRPr lang="es-ES" sz="2600" dirty="0"/>
          </a:p>
          <a:p>
            <a:pPr lvl="1">
              <a:spcAft>
                <a:spcPts val="600"/>
              </a:spcAft>
            </a:pPr>
            <a:r>
              <a:rPr lang="es-ES" sz="2200" dirty="0">
                <a:hlinkClick r:id="rId3"/>
              </a:rPr>
              <a:t>http://</a:t>
            </a:r>
            <a:r>
              <a:rPr lang="es-ES" sz="2200" dirty="0" smtClean="0">
                <a:hlinkClick r:id="rId3"/>
              </a:rPr>
              <a:t>webaim.org/standards/wcag/checklist</a:t>
            </a:r>
            <a:r>
              <a:rPr lang="es-ES" sz="2200" dirty="0" smtClean="0"/>
              <a:t>  </a:t>
            </a:r>
          </a:p>
          <a:p>
            <a:r>
              <a:rPr lang="es-ES" sz="2600" dirty="0"/>
              <a:t>Guías prácticas para profesionales web: Puntos de verificación de las Pautas de Accesibilidad al Contenido Web 2.0 (español): </a:t>
            </a:r>
          </a:p>
          <a:p>
            <a:pPr lvl="1">
              <a:spcAft>
                <a:spcPts val="600"/>
              </a:spcAft>
              <a:defRPr/>
            </a:pPr>
            <a:r>
              <a:rPr lang="es-ES" sz="2200" dirty="0">
                <a:hlinkClick r:id="rId4"/>
              </a:rPr>
              <a:t>http://</a:t>
            </a:r>
            <a:r>
              <a:rPr lang="es-ES" sz="2200" dirty="0" smtClean="0">
                <a:hlinkClick r:id="rId4"/>
              </a:rPr>
              <a:t>qweos.net/blog/2009/01/28/guias-practicas-para-profesionales-web-puntos-de-verificacion-de-las-pautas-de-accesibilidad-al-contenido-web-wcag-20/</a:t>
            </a:r>
            <a:r>
              <a:rPr lang="es-ES" sz="2200" dirty="0" smtClean="0"/>
              <a:t>   </a:t>
            </a:r>
            <a:endParaRPr lang="es-ES" sz="2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Asignatura OCW-UC3M:  </a:t>
            </a:r>
            <a:r>
              <a:rPr lang="es-ES" altLang="es-ES" smtClean="0"/>
              <a:t>“</a:t>
            </a:r>
            <a:r>
              <a:rPr lang="es-ES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smtClean="0"/>
              <a:t>Lourdes Moreno y Paloma Martínez, Grupo 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1686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ctrTitle"/>
          </p:nvPr>
        </p:nvSpPr>
        <p:spPr>
          <a:xfrm>
            <a:off x="863600" y="1773238"/>
            <a:ext cx="7380288" cy="1419225"/>
          </a:xfrm>
        </p:spPr>
        <p:txBody>
          <a:bodyPr/>
          <a:lstStyle/>
          <a:p>
            <a:r>
              <a:rPr lang="es-ES" altLang="es-ES" sz="2300" dirty="0" smtClean="0">
                <a:ea typeface="ＭＳ Ｐゴシック" pitchFamily="34" charset="-128"/>
              </a:rPr>
              <a:t/>
            </a:r>
            <a:br>
              <a:rPr lang="es-ES" altLang="es-ES" sz="2300" dirty="0" smtClean="0">
                <a:ea typeface="ＭＳ Ｐゴシック" pitchFamily="34" charset="-128"/>
              </a:rPr>
            </a:br>
            <a:r>
              <a:rPr lang="es-ES_tradnl" altLang="es-ES" sz="2600" dirty="0" smtClean="0">
                <a:ea typeface="ＭＳ Ｐゴシック" pitchFamily="34" charset="-128"/>
              </a:rPr>
              <a:t/>
            </a:r>
            <a:br>
              <a:rPr lang="es-ES_tradnl" altLang="es-ES" sz="2600" dirty="0" smtClean="0">
                <a:ea typeface="ＭＳ Ｐゴシック" pitchFamily="34" charset="-128"/>
              </a:rPr>
            </a:br>
            <a:r>
              <a:rPr lang="es-ES_tradnl" altLang="es-ES" sz="2600" dirty="0" smtClean="0">
                <a:ea typeface="ＭＳ Ｐゴシック" pitchFamily="34" charset="-128"/>
              </a:rPr>
              <a:t> </a:t>
            </a:r>
            <a:r>
              <a:rPr lang="es-ES_tradnl" altLang="es-ES" sz="32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3.2: Accesibilidad a los sitios web. Estándares </a:t>
            </a:r>
            <a:r>
              <a:rPr lang="es-ES_tradnl" altLang="es-ES" sz="32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de accesibilidad. </a:t>
            </a:r>
            <a: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z="30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9939" name="2 Subtítulo"/>
          <p:cNvSpPr>
            <a:spLocks noGrp="1"/>
          </p:cNvSpPr>
          <p:nvPr>
            <p:ph type="subTitle" idx="1"/>
          </p:nvPr>
        </p:nvSpPr>
        <p:spPr>
          <a:xfrm>
            <a:off x="1187450" y="3101975"/>
            <a:ext cx="6584950" cy="133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altLang="es-ES" sz="1500" smtClean="0">
              <a:solidFill>
                <a:srgbClr val="EFF1F7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</p:txBody>
      </p:sp>
      <p:sp>
        <p:nvSpPr>
          <p:cNvPr id="39940" name="3 Subtítulo"/>
          <p:cNvSpPr txBox="1">
            <a:spLocks/>
          </p:cNvSpPr>
          <p:nvPr/>
        </p:nvSpPr>
        <p:spPr bwMode="auto">
          <a:xfrm>
            <a:off x="468313" y="5113338"/>
            <a:ext cx="83518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/>
              <a:t>Asignatura Humanidades:</a:t>
            </a:r>
            <a:endParaRPr lang="es-ES_tradnl" altLang="ja-JP" sz="18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/>
              <a:t>“</a:t>
            </a:r>
            <a:r>
              <a:rPr lang="es-ES" altLang="ja-JP" sz="1800"/>
              <a:t>Evitando la barreras de accesibilidad en la Sociedad de la Información</a:t>
            </a:r>
            <a:r>
              <a:rPr lang="ja-JP" altLang="es-ES" sz="1800"/>
              <a:t>”</a:t>
            </a:r>
            <a:endParaRPr lang="es-ES_tradnl" altLang="ja-JP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2200">
              <a:solidFill>
                <a:srgbClr val="00009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1800"/>
              <a:t>OpenCourseWare de la Universidad Carlos III de Madrid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Índice</a:t>
            </a: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600" dirty="0">
                <a:latin typeface="Arial" charset="0"/>
                <a:ea typeface="ＭＳ Ｐゴシック" pitchFamily="34" charset="-128"/>
                <a:cs typeface="Arial" charset="0"/>
              </a:rPr>
              <a:t>Estándares de la Web. W3C 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600" dirty="0">
                <a:latin typeface="Arial" charset="0"/>
                <a:ea typeface="ＭＳ Ｐゴシック" pitchFamily="34" charset="-128"/>
                <a:cs typeface="Arial" charset="0"/>
              </a:rPr>
              <a:t>Iniciativa de la accesibilidad Web. WAI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600" dirty="0">
                <a:latin typeface="Arial" charset="0"/>
                <a:ea typeface="ＭＳ Ｐゴシック" pitchFamily="34" charset="-128"/>
                <a:cs typeface="Arial" charset="0"/>
              </a:rPr>
              <a:t>De las WCAG 1.0 a las WCAG 2.0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600" dirty="0">
                <a:latin typeface="Arial" charset="0"/>
                <a:ea typeface="ＭＳ Ｐゴシック" pitchFamily="34" charset="-128"/>
                <a:cs typeface="Arial" charset="0"/>
              </a:rPr>
              <a:t>WCAG 2.0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2903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z="40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en la web</a:t>
            </a:r>
            <a:endParaRPr lang="es-ES_tradnl" altLang="es-ES" sz="4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sz="2600" dirty="0">
                <a:latin typeface="Arial" charset="0"/>
                <a:ea typeface="ＭＳ Ｐゴシック" pitchFamily="34" charset="-128"/>
                <a:cs typeface="Arial" charset="0"/>
              </a:rPr>
              <a:t>Como ya hemos visto, el W3C desarrolla especificaciones técnicas y directrices a través de un proceso diseñado para maximizar el consenso sobre el contenido de un informe técnico. De esta forma que se puede asegurar la alta calidad técnica y editorial, así como obtener un mayor apoyo tanto desde la W3C, como desde la comunidad en general.</a:t>
            </a:r>
          </a:p>
          <a:p>
            <a:pPr>
              <a:buClr>
                <a:srgbClr val="42557F"/>
              </a:buClr>
            </a:pPr>
            <a:r>
              <a:rPr lang="es-ES" altLang="es-ES" sz="2600" dirty="0">
                <a:latin typeface="Arial" charset="0"/>
                <a:ea typeface="ＭＳ Ｐゴシック" pitchFamily="34" charset="-128"/>
                <a:cs typeface="Arial" charset="0"/>
              </a:rPr>
              <a:t>Se generan estándares sobre: HTML, (X)HTML, XML, CSS, SMIL, etc.</a:t>
            </a:r>
          </a:p>
        </p:txBody>
      </p:sp>
      <p:pic>
        <p:nvPicPr>
          <p:cNvPr id="6" name="Picture 3" descr="Logotipo de la W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5906"/>
            <a:ext cx="936104" cy="115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4116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857250"/>
          </a:xfrm>
        </p:spPr>
        <p:txBody>
          <a:bodyPr/>
          <a:lstStyle/>
          <a:p>
            <a:pPr eaLnBrk="1" hangingPunct="1"/>
            <a:r>
              <a:rPr lang="es-ES" altLang="es-ES" sz="35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accesibilidad web. WAI. Pautas para la accesibilidad (I)</a:t>
            </a:r>
            <a:endParaRPr lang="es-ES_tradnl" altLang="es-ES" sz="35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La WAI (Web </a:t>
            </a:r>
            <a:r>
              <a:rPr lang="es-ES" altLang="es-ES" dirty="0" err="1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>
                <a:latin typeface="Arial" charset="0"/>
                <a:ea typeface="ＭＳ Ｐゴシック" pitchFamily="34" charset="-128"/>
                <a:cs typeface="Arial" charset="0"/>
              </a:rPr>
              <a:t>Iniative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– Iniciativa para la accesibilidad de la web) es el grupo de trabajo permanente dentro de la W3C en el ámbito de la accesibilidad web.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Su ámbito de actuación incluye a todos los componentes web: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http://www.w3.org/WAI/ (en inglés)</a:t>
            </a:r>
          </a:p>
        </p:txBody>
      </p:sp>
      <p:pic>
        <p:nvPicPr>
          <p:cNvPr id="5" name="Picture 3" descr="Logotipo de Iniciativa de Accesibilidad Web (WAI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4711700"/>
            <a:ext cx="332422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35938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857250"/>
          </a:xfrm>
        </p:spPr>
        <p:txBody>
          <a:bodyPr/>
          <a:lstStyle/>
          <a:p>
            <a:pPr eaLnBrk="1" hangingPunct="1"/>
            <a:r>
              <a:rPr lang="es-ES" altLang="es-ES" sz="34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accesibilidad web. WAI. Pautas para la accesibilidad (II)</a:t>
            </a:r>
            <a:endParaRPr lang="es-ES_tradnl" altLang="es-ES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sz="2600" dirty="0">
                <a:latin typeface="Arial" charset="0"/>
                <a:ea typeface="ＭＳ Ｐゴシック" pitchFamily="34" charset="-128"/>
                <a:cs typeface="Arial" charset="0"/>
              </a:rPr>
              <a:t>Las pautas para cada uno de los componentes web son: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ATAG (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Authoring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Tool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): para las herramientas de autor (WYSIWYG, CMS, etc.).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UAAG (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User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Agent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): para los agentes de usuario web (navegadores, reproductores)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WCAG : para los contenidos web (WCAG 1.0 y WCAG 2.0).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The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Accessible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Rich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Internet </a:t>
            </a:r>
            <a:r>
              <a:rPr lang="es-ES" altLang="es-ES" sz="2300" dirty="0" err="1">
                <a:latin typeface="Arial" charset="0"/>
                <a:ea typeface="ＭＳ Ｐゴシック" pitchFamily="34" charset="-128"/>
                <a:cs typeface="Arial" charset="0"/>
              </a:rPr>
              <a:t>Applications</a:t>
            </a:r>
            <a:r>
              <a:rPr lang="es-ES" altLang="es-ES" sz="2300" dirty="0">
                <a:latin typeface="Arial" charset="0"/>
                <a:ea typeface="ＭＳ Ｐゴシック" pitchFamily="34" charset="-128"/>
                <a:cs typeface="Arial" charset="0"/>
              </a:rPr>
              <a:t> (WAI-ARIA):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Flash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Ajax (</a:t>
            </a:r>
            <a:r>
              <a:rPr lang="es-ES" altLang="es-ES" dirty="0" err="1">
                <a:latin typeface="Arial" charset="0"/>
                <a:ea typeface="ＭＳ Ｐゴシック" pitchFamily="34" charset="-128"/>
                <a:cs typeface="Arial" charset="0"/>
              </a:rPr>
              <a:t>javascript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36710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857250"/>
          </a:xfrm>
        </p:spPr>
        <p:txBody>
          <a:bodyPr/>
          <a:lstStyle/>
          <a:p>
            <a:pPr eaLnBrk="1" hangingPunct="1"/>
            <a:r>
              <a:rPr lang="es-ES" altLang="es-ES" sz="34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accesibilidad web. WAI. Pautas para la accesibilidad (III)</a:t>
            </a:r>
            <a:endParaRPr lang="es-ES_tradnl" altLang="es-ES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  <p:pic>
        <p:nvPicPr>
          <p:cNvPr id="5" name="Picture 5" descr="Imagen de los componentes interdependientes de WAI, junto con las Pautas y Especificaciones. La descripción detallada de la imagen se encuentra en http://www.w3.org/WAI/intro/components-desc.html#guid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897856"/>
            <a:ext cx="4610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857250"/>
          </a:xfrm>
        </p:spPr>
        <p:txBody>
          <a:bodyPr/>
          <a:lstStyle/>
          <a:p>
            <a:pPr eaLnBrk="1" hangingPunct="1"/>
            <a:r>
              <a:rPr lang="es-ES_tradnl" altLang="es-ES" sz="3600" dirty="0" smtClean="0">
                <a:latin typeface="Arial" charset="0"/>
                <a:ea typeface="ＭＳ Ｐゴシック" pitchFamily="34" charset="-128"/>
                <a:cs typeface="Arial" charset="0"/>
              </a:rPr>
              <a:t>WCAG 1.0 y WCAG 2.0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2557F"/>
              </a:buClr>
            </a:pP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Las WCAG (Web Content </a:t>
            </a:r>
            <a:r>
              <a:rPr lang="es-ES" sz="2100" dirty="0" err="1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sz="2100" dirty="0" err="1">
                <a:latin typeface="Arial" charset="0"/>
                <a:ea typeface="ＭＳ Ｐゴシック" pitchFamily="34" charset="-128"/>
                <a:cs typeface="Arial" charset="0"/>
              </a:rPr>
              <a:t>Guidelines</a:t>
            </a: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) son las pautas de accesibilidad sobre el contenido web. </a:t>
            </a:r>
          </a:p>
          <a:p>
            <a:pPr>
              <a:buClr>
                <a:srgbClr val="42557F"/>
              </a:buClr>
            </a:pP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Las WCAG 1.0, fueron la primera recomendación (5 de mayo de 1999).</a:t>
            </a:r>
          </a:p>
          <a:p>
            <a:pPr>
              <a:buClr>
                <a:srgbClr val="42557F"/>
              </a:buClr>
            </a:pP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Desde el 11 de diciembre de 2008 pasaron a ser recomendación las WCAG 2.0. Es la que generalmente se sigue a nivel internacional.</a:t>
            </a:r>
          </a:p>
          <a:p>
            <a:pPr>
              <a:buClr>
                <a:srgbClr val="42557F"/>
              </a:buClr>
            </a:pP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En España, las páginas web que han de cumplir por Ley (RD 1494/2007) con requisitos de accesibilidad, han de hacerlo siguiendo las pautas establecidas en las WCAG 2.0 en su nivel AA (UNE 139803:2012 que anula y sustituye a la de 2004). </a:t>
            </a:r>
          </a:p>
          <a:p>
            <a:pPr>
              <a:buClr>
                <a:srgbClr val="42557F"/>
              </a:buClr>
            </a:pPr>
            <a:r>
              <a:rPr lang="es-ES" sz="2100" dirty="0">
                <a:latin typeface="Arial" charset="0"/>
                <a:ea typeface="ＭＳ Ｐゴシック" pitchFamily="34" charset="-128"/>
                <a:cs typeface="Arial" charset="0"/>
              </a:rPr>
              <a:t>Comparativa entre las WCAG 1.0 y las WCAG 2.0: (en inglés) http://www.w3.org/WAI/WCAG20/from10/comparison/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47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WCAG 2.0. Introducción (I)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500" dirty="0"/>
              <a:t>4 principios:</a:t>
            </a:r>
          </a:p>
          <a:p>
            <a:pPr lvl="1">
              <a:buClr>
                <a:schemeClr val="accent2"/>
              </a:buClr>
            </a:pPr>
            <a:r>
              <a:rPr lang="es-ES" sz="2100" dirty="0"/>
              <a:t>Perceptible</a:t>
            </a:r>
          </a:p>
          <a:p>
            <a:pPr lvl="1">
              <a:buClr>
                <a:schemeClr val="accent2"/>
              </a:buClr>
            </a:pPr>
            <a:r>
              <a:rPr lang="es-ES" sz="2100" dirty="0"/>
              <a:t>Operable</a:t>
            </a:r>
          </a:p>
          <a:p>
            <a:pPr lvl="1">
              <a:buClr>
                <a:schemeClr val="accent2"/>
              </a:buClr>
            </a:pPr>
            <a:r>
              <a:rPr lang="es-ES" sz="2100" dirty="0"/>
              <a:t>Comprensible</a:t>
            </a:r>
          </a:p>
          <a:p>
            <a:pPr lvl="1">
              <a:buClr>
                <a:schemeClr val="accent2"/>
              </a:buClr>
            </a:pPr>
            <a:r>
              <a:rPr lang="es-ES" sz="2100" dirty="0"/>
              <a:t>Robusto</a:t>
            </a:r>
          </a:p>
          <a:p>
            <a:r>
              <a:rPr lang="es-ES" sz="2500" dirty="0"/>
              <a:t>Pautas: dentro de cada principio hay diferentes pautas que constituyen los objetivos básicos que debemos cumplir.</a:t>
            </a:r>
          </a:p>
          <a:p>
            <a:r>
              <a:rPr lang="es-ES" sz="2500" dirty="0"/>
              <a:t>Criterios de conformidad: requisitos verificables dentro de cada pauta que llevan a los tres niveles de conformidad: A, AA y AAA.</a:t>
            </a:r>
          </a:p>
          <a:p>
            <a:endParaRPr lang="es-ES" sz="25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5393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5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7688</TotalTime>
  <Words>3485</Words>
  <Application>Microsoft Office PowerPoint</Application>
  <PresentationFormat>Presentación en pantalla (4:3)</PresentationFormat>
  <Paragraphs>374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   Tema 3.2: Accesibilidad a los sitios web. Estándares de accesibilidad  </vt:lpstr>
      <vt:lpstr>Diapositiva con imagen</vt:lpstr>
      <vt:lpstr>Índice</vt:lpstr>
      <vt:lpstr>Estándares en la web</vt:lpstr>
      <vt:lpstr>Estándares de accesibilidad web. WAI. Pautas para la accesibilidad (I)</vt:lpstr>
      <vt:lpstr>Estándares de accesibilidad web. WAI. Pautas para la accesibilidad (II)</vt:lpstr>
      <vt:lpstr>Estándares de accesibilidad web. WAI. Pautas para la accesibilidad (III)</vt:lpstr>
      <vt:lpstr>WCAG 1.0 y WCAG 2.0</vt:lpstr>
      <vt:lpstr>WCAG 2.0. Introducción (I)</vt:lpstr>
      <vt:lpstr>WCAG 2.0. Introducción (II)</vt:lpstr>
      <vt:lpstr>WCAG 2.0. Estructura (I)</vt:lpstr>
      <vt:lpstr>WCAG 2.0. Estructura (II)</vt:lpstr>
      <vt:lpstr>WCAG 2.0. Niveles de conformidad</vt:lpstr>
      <vt:lpstr>WCAG 2.0. Conformidad (I)</vt:lpstr>
      <vt:lpstr>WCAG 2.0. Conformidad (II)</vt:lpstr>
      <vt:lpstr>WCAG 2.0. Conformidad (III)</vt:lpstr>
      <vt:lpstr>WCAG 2.0. Principios y pautas (I)</vt:lpstr>
      <vt:lpstr>WCAG 2.0. Principios y pautas (II)</vt:lpstr>
      <vt:lpstr>WCAG 2.0. Principios y pautas (III)</vt:lpstr>
      <vt:lpstr>WCAG 2.0. Principios y pautas (IV)</vt:lpstr>
      <vt:lpstr>Referencias WCAG 2.0 (I)</vt:lpstr>
      <vt:lpstr>Referencias WCAG 2.0 (II)</vt:lpstr>
      <vt:lpstr>   Tema 3.2: Accesibilidad a los sitios web. Estándares de accesibilidad.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Accesibilidad en los sitios web</dc:title>
  <dc:subject>- Asignatura Evitando la barreras de accesibilidad en la Sociedad de la Información</dc:subject>
  <dc:creator>Lourdes Moreno López (Universidad Carlos III de Madrid)</dc:creator>
  <cp:keywords>Accesibilidad web, Estándares web, W3C, WAI, WCAG 2.0</cp:keywords>
  <dc:description>OpenCourseWare de la Universidad Carlos III de Madrid</dc:description>
  <cp:lastModifiedBy>Yolanda</cp:lastModifiedBy>
  <cp:revision>866</cp:revision>
  <dcterms:created xsi:type="dcterms:W3CDTF">2010-11-03T21:56:32Z</dcterms:created>
  <dcterms:modified xsi:type="dcterms:W3CDTF">2014-12-02T12:02:56Z</dcterms:modified>
</cp:coreProperties>
</file>