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586" r:id="rId3"/>
    <p:sldId id="588" r:id="rId4"/>
    <p:sldId id="567" r:id="rId5"/>
    <p:sldId id="568" r:id="rId6"/>
    <p:sldId id="569" r:id="rId7"/>
    <p:sldId id="570" r:id="rId8"/>
    <p:sldId id="571" r:id="rId9"/>
    <p:sldId id="572" r:id="rId10"/>
    <p:sldId id="580" r:id="rId11"/>
    <p:sldId id="582" r:id="rId12"/>
    <p:sldId id="573" r:id="rId13"/>
    <p:sldId id="574" r:id="rId14"/>
    <p:sldId id="575" r:id="rId15"/>
    <p:sldId id="576" r:id="rId16"/>
    <p:sldId id="577" r:id="rId17"/>
    <p:sldId id="579" r:id="rId18"/>
    <p:sldId id="578" r:id="rId19"/>
    <p:sldId id="563" r:id="rId20"/>
    <p:sldId id="583" r:id="rId21"/>
    <p:sldId id="587" r:id="rId22"/>
    <p:sldId id="585" r:id="rId23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352E"/>
    <a:srgbClr val="CCCCFF"/>
    <a:srgbClr val="804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048" autoAdjust="0"/>
  </p:normalViewPr>
  <p:slideViewPr>
    <p:cSldViewPr showGuides="1">
      <p:cViewPr>
        <p:scale>
          <a:sx n="70" d="100"/>
          <a:sy n="70" d="100"/>
        </p:scale>
        <p:origin x="-148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826" y="-7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wrap="square" lIns="94576" tIns="47288" rIns="94576" bIns="4728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5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wrap="square" lIns="94576" tIns="47288" rIns="94576" bIns="472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73F62D6-F00A-4528-90FD-1D016197E11D}" type="datetime1">
              <a:rPr lang="es-ES"/>
              <a:pPr>
                <a:defRPr/>
              </a:pPr>
              <a:t>02/12/2014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wrap="square" lIns="94576" tIns="47288" rIns="94576" bIns="4728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5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4576" tIns="47288" rIns="94576" bIns="472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EFA5139-F9DC-45B6-BD30-B59AF3B7D4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52897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wrap="square" lIns="98972" tIns="49486" rIns="98972" bIns="49486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105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8972" tIns="49486" rIns="98972" bIns="4948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D592F47-45B5-45B9-9209-E7B48B387F87}" type="datetime1">
              <a:rPr lang="es-ES"/>
              <a:pPr>
                <a:defRPr/>
              </a:pPr>
              <a:t>02/12/2014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9938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8972" tIns="49486" rIns="98972" bIns="49486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wrap="square" lIns="98972" tIns="49486" rIns="98972" bIns="4948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dirty="0" smtClean="0"/>
              <a:t>Haga clic para modificar el estilo de texto del patrón</a:t>
            </a:r>
          </a:p>
          <a:p>
            <a:pPr lvl="1"/>
            <a:r>
              <a:rPr lang="es-ES" noProof="0" dirty="0" smtClean="0"/>
              <a:t>Segundo nivel</a:t>
            </a:r>
          </a:p>
          <a:p>
            <a:pPr lvl="2"/>
            <a:r>
              <a:rPr lang="es-ES" noProof="0" dirty="0" smtClean="0"/>
              <a:t>Tercer nivel</a:t>
            </a:r>
          </a:p>
          <a:p>
            <a:pPr lvl="3"/>
            <a:r>
              <a:rPr lang="es-ES" noProof="0" dirty="0" smtClean="0"/>
              <a:t>Cuarto nivel</a:t>
            </a:r>
          </a:p>
          <a:p>
            <a:pPr lvl="4"/>
            <a:r>
              <a:rPr lang="es-ES" noProof="0" dirty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8972" tIns="49486" rIns="98972" bIns="4948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105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8972" tIns="49486" rIns="98972" bIns="494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ED3C1508-9544-4124-94A7-A9CAB7DE83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231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ciellogroup.com/resources/wat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addons.mozilla.org/es/firefox/addon/web-developer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visionaustralia.org/digital-access-cca" TargetMode="External"/><Relationship Id="rId4" Type="http://schemas.openxmlformats.org/officeDocument/2006/relationships/hyperlink" Target="https://chrome.google.com/webstore/detail/web-developer/bfbameneiokkgbdmiekhjnmfkcnldhhm" TargetMode="Externa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89013" eaLnBrk="1" hangingPunct="1">
              <a:spcBef>
                <a:spcPct val="0"/>
              </a:spcBef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Portada:</a:t>
            </a:r>
          </a:p>
          <a:p>
            <a:pPr defTabSz="989013" eaLnBrk="1" hangingPunct="1">
              <a:spcBef>
                <a:spcPct val="0"/>
              </a:spcBef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Tema 3.3: Evaluación de la accesibilidad web</a:t>
            </a:r>
          </a:p>
          <a:p>
            <a:pPr defTabSz="989013" eaLnBrk="1" hangingPunct="1">
              <a:spcBef>
                <a:spcPct val="0"/>
              </a:spcBef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Lourdes Moreno, Paloma Martínez</a:t>
            </a:r>
          </a:p>
          <a:p>
            <a:pPr defTabSz="989013" eaLnBrk="1" hangingPunct="1"/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Universidad Carlos III de Madrid</a:t>
            </a:r>
          </a:p>
          <a:p>
            <a:pPr defTabSz="989013" eaLnBrk="1" hangingPunct="1"/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{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lmoreno,pmf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}@inf.uc3m.es </a:t>
            </a:r>
          </a:p>
          <a:p>
            <a:pPr defTabSz="989013" eaLnBrk="1" hangingPunct="1"/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Asignatura Humanidades</a:t>
            </a:r>
          </a:p>
          <a:p>
            <a:pPr defTabSz="989013" eaLnBrk="1" hangingPunct="1"/>
            <a:r>
              <a:rPr lang="ja-JP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“</a:t>
            </a:r>
            <a:r>
              <a:rPr lang="es-ES" altLang="ja-JP" dirty="0" smtClean="0">
                <a:latin typeface="Arial" charset="0"/>
                <a:ea typeface="ＭＳ Ｐゴシック" pitchFamily="34" charset="-128"/>
                <a:cs typeface="Arial" charset="0"/>
              </a:rPr>
              <a:t>Evitando la barreras de accesibilidad en la Sociedad de la Información</a:t>
            </a:r>
            <a:r>
              <a:rPr lang="ja-JP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”</a:t>
            </a:r>
            <a:endParaRPr lang="es-ES_tradnl" altLang="ja-JP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r>
              <a:rPr lang="es-ES_tradnl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OpenCourseWare</a:t>
            </a: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de la Universidad Carlos III de Madrid </a:t>
            </a:r>
          </a:p>
          <a:p>
            <a:pPr defTabSz="989013" eaLnBrk="1" hangingPunct="1"/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Esta obra está bajo una licencia de </a:t>
            </a:r>
            <a:r>
              <a:rPr lang="es-E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Creative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Commons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Reconocimiento-</a:t>
            </a:r>
            <a:r>
              <a:rPr lang="es-E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NoComercial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-</a:t>
            </a:r>
            <a:r>
              <a:rPr lang="es-ES" altLang="es-ES" sz="1000" dirty="0" err="1" smtClean="0">
                <a:latin typeface="Arial" charset="0"/>
                <a:ea typeface="ＭＳ Ｐゴシック" pitchFamily="34" charset="-128"/>
                <a:cs typeface="Arial" charset="0"/>
              </a:rPr>
              <a:t>Compartirigual</a:t>
            </a:r>
            <a:r>
              <a:rPr lang="es-ES" altLang="es-ES" sz="1000" dirty="0" smtClean="0">
                <a:latin typeface="Arial" charset="0"/>
                <a:ea typeface="ＭＳ Ｐゴシック" pitchFamily="34" charset="-128"/>
                <a:cs typeface="Arial" charset="0"/>
              </a:rPr>
              <a:t> 3.0 España (http://creativecommons.org/licenses/by-nc-sa/3.0/es/deed.es)</a:t>
            </a:r>
            <a:endParaRPr lang="es-ES_tradnl" altLang="es-ES" sz="1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marR="0" indent="0" algn="l" defTabSz="989013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ES" sz="1000" dirty="0" smtClean="0"/>
              <a:t>Logo licencia </a:t>
            </a:r>
            <a:r>
              <a:rPr lang="es-ES" altLang="es-ES" sz="1000" dirty="0" err="1" smtClean="0"/>
              <a:t>Creative</a:t>
            </a:r>
            <a:r>
              <a:rPr lang="es-ES" altLang="es-ES" sz="1000" dirty="0" smtClean="0"/>
              <a:t> </a:t>
            </a:r>
            <a:r>
              <a:rPr lang="es-ES" altLang="es-ES" sz="1000" dirty="0" err="1" smtClean="0"/>
              <a:t>Commons</a:t>
            </a:r>
            <a:r>
              <a:rPr lang="es-ES" altLang="es-ES" sz="1000" dirty="0" smtClean="0"/>
              <a:t> Reconocimiento-</a:t>
            </a:r>
            <a:r>
              <a:rPr lang="es-ES" altLang="es-ES" sz="1000" dirty="0" err="1" smtClean="0"/>
              <a:t>NoComercial</a:t>
            </a:r>
            <a:r>
              <a:rPr lang="es-ES" altLang="es-ES" sz="1000" dirty="0" smtClean="0"/>
              <a:t>-</a:t>
            </a:r>
            <a:r>
              <a:rPr lang="es-ES" altLang="es-ES" sz="1000" dirty="0" err="1" smtClean="0"/>
              <a:t>Compartirigual</a:t>
            </a:r>
            <a:endParaRPr lang="es-ES" altLang="es-ES" sz="1000" dirty="0" smtClean="0">
              <a:solidFill>
                <a:srgbClr val="00009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endParaRPr lang="es-ES" altLang="es-ES" sz="1000" dirty="0" smtClean="0">
              <a:solidFill>
                <a:schemeClr val="bg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endParaRPr lang="es-ES" altLang="es-ES" sz="1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>
              <a:spcBef>
                <a:spcPct val="0"/>
              </a:spcBef>
            </a:pP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74F5D42-38D3-4051-8A20-D6AC5B6A55BD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ea typeface="ＭＳ Ｐゴシック" pitchFamily="34" charset="-128"/>
              </a:rPr>
              <a:t>4. Auditar la muestra (2/7)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TAW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Imagen del analizador de las WCAG 2.0 TAW, marcando donde se puede incluir el nivel de análisis y las tecnologías soportadas.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D3ADFE-3C2A-45E1-B69C-597B71C32261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ea typeface="ＭＳ Ｐゴシック" pitchFamily="34" charset="-128"/>
              </a:rPr>
              <a:t>4. Auditar la muestra (3/7)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Herramientas de validación automática: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TAW: www.tawdis.net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Examinator</a:t>
            </a: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: http://examinator.ws/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WAVE (Web </a:t>
            </a:r>
            <a:r>
              <a:rPr lang="es-ES_tradnl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Accessibility</a:t>
            </a: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_tradnl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Evaluation</a:t>
            </a: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_tradnl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Tool</a:t>
            </a: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): http://wave.webaim.org/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Accessibility</a:t>
            </a: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_tradnl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Checker</a:t>
            </a: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: http://achecker.ca/checker/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HTML </a:t>
            </a:r>
            <a:r>
              <a:rPr lang="es-ES_tradnl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validator</a:t>
            </a: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 (W3C): http://validator.w3.org/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CSS </a:t>
            </a:r>
            <a:r>
              <a:rPr lang="es-ES_tradnl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validator</a:t>
            </a: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 (W3C): http://jigsaw.w3.org/css-validator/ </a:t>
            </a:r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109959-554D-4DFD-A3C4-36D7B8E08F43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ea typeface="ＭＳ Ｐゴシック" pitchFamily="34" charset="-128"/>
              </a:rPr>
              <a:t>4. Auditar la muestra (4/7)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Ventajas: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Permite un funcionamiento rápido y sistemático.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Se revisan muchos aspectos simultáneamente.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Ofrece una calificación global de la accesibilidad de la página.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Se puede certificar que no se cumple.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Desventajas: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La interpretación de los resultados del análisis es compleja y exige conocer los principios básicos de accesibilidad.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Muchos aspectos de la accesibilidad sólo pueden verificarse mediante una revisión manual complementaria.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No pueden certificar que sí se cumple.</a:t>
            </a:r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D6D096-64C8-4BE2-BAD2-DD0C5C376E54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ea typeface="ＭＳ Ｐゴシック" pitchFamily="34" charset="-128"/>
              </a:rPr>
              <a:t>4. Auditar la muestra (5/7)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Evaluación manual (complementaria a la automática)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Debe ser siempre complementaria a la automática.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Utilizar un listado de la totalidad de los criterios de verificación y completar los analizados mediante la evaluación automática.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Para la evaluación manual utilizar aplicaciones que sirvan de ayuda para la evaluación, como las barras de herramientas de los navegadores, herramientas de contraste, etc.</a:t>
            </a:r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ACB75D-98EA-4272-8F09-D5C91EB06C8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ea typeface="ＭＳ Ｐゴシック" pitchFamily="34" charset="-128"/>
              </a:rPr>
              <a:t>4. Auditar la muestra (6/7)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Evaluación manual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Realizar la evaluación manual utilizando distintos agentes de usuario, dispositivos, condiciones de uso, etc. Por ejemplo, utilizar distintos navegadores, navegadores sólo texto, lectores de pantalla, dispositivos móviles, navegación por teclado…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Probar configuraciones de distintos navegadores existentes.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Comprobar que no es necesario el desplazamiento horizontal con diferentes resoluciones de pantalla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Acceder con un lector de pantalla y navegadores especiales como sólo texto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Para la evaluación manual utilizar aplicaciones que sirvan de ayuda para la evaluación, como las barras de herramientas de los navegadores, herramientas de contraste, etc.</a:t>
            </a:r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5F889D5-B472-413E-8189-DFA35F8C1FF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ea typeface="ＭＳ Ｐゴシック" pitchFamily="34" charset="-128"/>
              </a:rPr>
              <a:t>4. Auditar la muestra (7/7)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Ventajas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Se entienden mejor los problemas de la página.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Se puede comparar la validez de distintas soluciones.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Es el único medio posible para revisar algunos aspectos: adecuación texto alternativo, títulos de marcos, lectura fácil, etc.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Desventajas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Proceso mucho más costoso en tiempo.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Hacen falta más navegadores alternativos, simuladores de navegadores o configuraciones distintas del mismo navegador entre otras herramientas.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Exige el juicio personal del revisor.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Hay que conocer mejor los problemas para detectarlos.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Algunas cosas son difíciles de simular.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Puede no detectar algunos fallos de accesibilidad.</a:t>
            </a:r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72851A0-74B7-4046-8B46-277722519ED7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ea typeface="ＭＳ Ｐゴシック" pitchFamily="34" charset="-128"/>
              </a:rPr>
              <a:t>5. Informar de los resultados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Realizar un informe incluyendo: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Problemas y elementos mejorables identificados para cada tipo de página, junto con la URL de la misma y el método y condiciones en que han sido detectados.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Pautas para los desarrolladores para resolver los problemas y para facilitar el mantenimiento accesible del sitio.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Informes automáticos obtenidos junto con los criterios de verificación analizados manualmente.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Señalar si las páginas tienen distintos ámbitos en el sitio web (parte pública y privada del mismo)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Si hay declaración parcial de conformidad, indicar el listado de las tecnologías excluidas de la evaluación.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Template</a:t>
            </a: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: http://www.w3.org/WAI/eval/template.html </a:t>
            </a:r>
          </a:p>
          <a:p>
            <a:pPr>
              <a:defRPr/>
            </a:pPr>
            <a:endParaRPr lang="es-ES" altLang="es-ES" sz="8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EB7FF2-C7B6-4881-A8B0-71CFFB34AA80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ea typeface="ＭＳ Ｐゴシック" pitchFamily="34" charset="-128"/>
              </a:rPr>
              <a:t>Pruebas con usuarios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800" dirty="0" smtClean="0"/>
              <a:t>Además de las revisiones automáticas y manual, se recomienda realizar pruebas con usuarios.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800" dirty="0" smtClean="0"/>
              <a:t>Se pueden realizar en su propio entorno, o en un entorno controlado.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800" dirty="0" smtClean="0"/>
              <a:t>Buscar usuarios con y sin discapacidad, con distintos tipos de discapacidad, distintos contextos de uso, etc.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800" dirty="0" smtClean="0"/>
              <a:t>Interpretar los resultados y los problemas encontrados y aplicar soluciones.</a:t>
            </a:r>
            <a:endParaRPr lang="es-ES" sz="800" dirty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ACD9BC-1331-4ACC-9738-7D5F14AA1C64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Recursos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Herramientas automáticas de validación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Barras de desarrollo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Herramientas reparadoras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Otros navegadores, sólo texto, etc.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Analizadores de contraste, y del color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Lectores de pantalla, magnificadores, …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Simuladores de tipos de pantalla, resolución, etc.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Herramientas de utilidad en accesibilidad web: http://labda.inf.uc3m.es/awa/es/node/125 </a:t>
            </a:r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D82D9B-3498-492D-AF9F-277B71020309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Referencias herramientas (I)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 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TAW: </a:t>
            </a:r>
          </a:p>
          <a:p>
            <a:pPr marL="628650" lvl="1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http://www.tawdis.net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WAVE: </a:t>
            </a:r>
          </a:p>
          <a:p>
            <a:pPr marL="628650" lvl="1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http://wave.webaim.org/?lang=es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Achecker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: </a:t>
            </a:r>
          </a:p>
          <a:p>
            <a:pPr marL="628650" lvl="1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http://achecker.ca/checker/index.php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Tool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Validator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: </a:t>
            </a:r>
          </a:p>
          <a:p>
            <a:pPr marL="628650" lvl="1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http://www.totalvalidator.com/  </a:t>
            </a:r>
          </a:p>
          <a:p>
            <a:pPr marL="171450" indent="-171450">
              <a:spcBef>
                <a:spcPct val="0"/>
              </a:spcBef>
              <a:buClr>
                <a:srgbClr val="42557F"/>
              </a:buClr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AIS Web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Accessibility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Toolbar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(para Explorer):</a:t>
            </a:r>
          </a:p>
          <a:p>
            <a:pPr marL="628650" lvl="1" indent="-171450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s-ES" altLang="es-ES" u="sng" dirty="0" smtClean="0"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http://www.paciellogroup.com/resources/wat/</a:t>
            </a:r>
            <a:endParaRPr lang="es-ES" altLang="es-ES" u="sng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EB4FAF8-E781-4951-ACB5-E4F65B7DA2DC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r>
              <a:rPr lang="es-ES_tradnl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Ilustraciones que hacen referencia a la discapacidad visual, auditiva, </a:t>
            </a:r>
            <a:r>
              <a:rPr lang="es-ES_tradnl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motórica</a:t>
            </a:r>
            <a:r>
              <a:rPr lang="es-ES_tradnl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 e intelectual.</a:t>
            </a:r>
          </a:p>
          <a:p>
            <a:r>
              <a:rPr lang="es-ES_tradnl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Créditos de la imagen:</a:t>
            </a:r>
          </a:p>
          <a:p>
            <a:r>
              <a:rPr lang="es-ES_tradnl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Autor: Per </a:t>
            </a:r>
            <a:r>
              <a:rPr lang="es-ES_tradnl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Axbom</a:t>
            </a:r>
            <a:endParaRPr lang="es-ES_tradnl" altLang="es-ES" sz="12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r>
              <a:rPr lang="es-ES_tradnl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Ubicada en: https://www.flickr.com/photos/axbom/8491901078/</a:t>
            </a:r>
          </a:p>
          <a:p>
            <a:r>
              <a:rPr lang="es-ES_tradnl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Bajo licencia </a:t>
            </a:r>
            <a:r>
              <a:rPr lang="es-ES_tradnl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Creative</a:t>
            </a:r>
            <a:r>
              <a:rPr lang="es-ES_tradnl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_tradnl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Commons</a:t>
            </a:r>
            <a:r>
              <a:rPr lang="es-ES_tradnl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: https://creativecommons.org/licenses/by-sa/2.0/</a:t>
            </a:r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F25045-E3AC-4513-A312-90775C59F1F0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Referencias </a:t>
            </a:r>
            <a:r>
              <a:rPr lang="es-ES" altLang="es-ES" dirty="0" smtClean="0">
                <a:ea typeface="ＭＳ Ｐゴシック" pitchFamily="34" charset="-128"/>
              </a:rPr>
              <a:t>herramientas (II)</a:t>
            </a:r>
            <a:endParaRPr lang="es-ES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 </a:t>
            </a:r>
          </a:p>
          <a:p>
            <a:pPr marL="171450" indent="-171450">
              <a:spcBef>
                <a:spcPct val="0"/>
              </a:spcBef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Web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Developer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Toolbar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(para Firefox):</a:t>
            </a:r>
          </a:p>
          <a:p>
            <a:pPr marL="628650" lvl="1" indent="-171450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altLang="es-ES" u="sng" dirty="0" smtClean="0"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https://addons.mozilla.org/es/firefox/addon/web-developer/</a:t>
            </a:r>
            <a:endParaRPr lang="es-ES" altLang="es-ES" u="sng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171450" indent="-171450">
              <a:spcBef>
                <a:spcPct val="0"/>
              </a:spcBef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Web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Developer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Toolbar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(para Chrome):</a:t>
            </a:r>
          </a:p>
          <a:p>
            <a:pPr marL="628650" lvl="1" indent="-171450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altLang="es-ES" u="sng" dirty="0" smtClean="0">
                <a:latin typeface="Arial" charset="0"/>
                <a:ea typeface="ＭＳ Ｐゴシック" pitchFamily="34" charset="-128"/>
                <a:cs typeface="Arial" charset="0"/>
                <a:hlinkClick r:id="rId4"/>
              </a:rPr>
              <a:t>https://chrome.google.com/webstore/detail/web-developer/bfbameneiokkgbdmiekhjnmfkcnldhhm</a:t>
            </a:r>
            <a:endParaRPr lang="es-ES" altLang="es-ES" u="sng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171450" indent="-171450">
              <a:spcBef>
                <a:spcPct val="0"/>
              </a:spcBef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Colur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Contrast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Analyser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:</a:t>
            </a:r>
          </a:p>
          <a:p>
            <a:pPr marL="628650" lvl="1" indent="-171450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altLang="es-ES" u="sng" dirty="0" smtClean="0">
                <a:latin typeface="Arial" charset="0"/>
                <a:ea typeface="ＭＳ Ｐゴシック" pitchFamily="34" charset="-128"/>
                <a:cs typeface="Arial" charset="0"/>
                <a:hlinkClick r:id="rId5"/>
              </a:rPr>
              <a:t>http://www.visionaustralia.org/digital-access-cca</a:t>
            </a:r>
            <a:r>
              <a:rPr lang="es-ES" altLang="es-ES" u="sng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</p:txBody>
      </p:sp>
      <p:sp>
        <p:nvSpPr>
          <p:cNvPr id="501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3570F9-F891-4626-B241-854A109F6A5F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Referencias </a:t>
            </a:r>
            <a:r>
              <a:rPr lang="es-ES" altLang="es-ES" dirty="0" smtClean="0">
                <a:ea typeface="ＭＳ Ｐゴシック" pitchFamily="34" charset="-128"/>
              </a:rPr>
              <a:t>herramientas (III)</a:t>
            </a:r>
            <a:endParaRPr lang="es-ES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 </a:t>
            </a:r>
          </a:p>
          <a:p>
            <a:pPr marL="457200" indent="-457200">
              <a:spcBef>
                <a:spcPct val="0"/>
              </a:spcBef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W3C CSS </a:t>
            </a:r>
            <a:r>
              <a:rPr lang="es-ES" altLang="es-ES" sz="2600" dirty="0" err="1" smtClean="0">
                <a:latin typeface="Arial" charset="0"/>
                <a:ea typeface="ＭＳ Ｐゴシック" pitchFamily="34" charset="-128"/>
                <a:cs typeface="Arial" charset="0"/>
              </a:rPr>
              <a:t>Validation</a:t>
            </a: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600" dirty="0" err="1" smtClean="0">
                <a:latin typeface="Arial" charset="0"/>
                <a:ea typeface="ＭＳ Ｐゴシック" pitchFamily="34" charset="-128"/>
                <a:cs typeface="Arial" charset="0"/>
              </a:rPr>
              <a:t>Service</a:t>
            </a: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: </a:t>
            </a:r>
          </a:p>
          <a:p>
            <a:pPr marL="628650" lvl="1" indent="-171450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altLang="es-ES" u="sng" dirty="0" smtClean="0">
                <a:latin typeface="Arial" charset="0"/>
                <a:ea typeface="ＭＳ Ｐゴシック" pitchFamily="34" charset="-128"/>
                <a:cs typeface="Arial" charset="0"/>
              </a:rPr>
              <a:t>http://jigsaw.w3.org/css-validator/</a:t>
            </a:r>
          </a:p>
          <a:p>
            <a:pPr marL="457200" indent="-457200">
              <a:spcBef>
                <a:spcPct val="0"/>
              </a:spcBef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W3C </a:t>
            </a:r>
            <a:r>
              <a:rPr lang="es-ES" altLang="es-ES" sz="2600" dirty="0" err="1" smtClean="0">
                <a:latin typeface="Arial" charset="0"/>
                <a:ea typeface="ＭＳ Ｐゴシック" pitchFamily="34" charset="-128"/>
                <a:cs typeface="Arial" charset="0"/>
              </a:rPr>
              <a:t>Markup</a:t>
            </a: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600" dirty="0" err="1" smtClean="0">
                <a:latin typeface="Arial" charset="0"/>
                <a:ea typeface="ＭＳ Ｐゴシック" pitchFamily="34" charset="-128"/>
                <a:cs typeface="Arial" charset="0"/>
              </a:rPr>
              <a:t>Validation</a:t>
            </a: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600" dirty="0" err="1" smtClean="0">
                <a:latin typeface="Arial" charset="0"/>
                <a:ea typeface="ＭＳ Ｐゴシック" pitchFamily="34" charset="-128"/>
                <a:cs typeface="Arial" charset="0"/>
              </a:rPr>
              <a:t>Service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: </a:t>
            </a:r>
          </a:p>
          <a:p>
            <a:pPr marL="628650" lvl="1" indent="-171450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altLang="es-ES" u="sng" dirty="0" smtClean="0">
                <a:latin typeface="Arial" charset="0"/>
                <a:ea typeface="ＭＳ Ｐゴシック" pitchFamily="34" charset="-128"/>
                <a:cs typeface="Arial" charset="0"/>
              </a:rPr>
              <a:t>http://validator.w3.org/</a:t>
            </a:r>
          </a:p>
          <a:p>
            <a:pPr marL="457200" indent="-457200">
              <a:spcBef>
                <a:spcPct val="0"/>
              </a:spcBef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JAWS (navegador de voz propietario)</a:t>
            </a:r>
          </a:p>
          <a:p>
            <a:pPr marL="628650" lvl="1" indent="-171450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altLang="es-ES" u="sng" dirty="0" smtClean="0">
                <a:latin typeface="Arial" charset="0"/>
                <a:ea typeface="ＭＳ Ｐゴシック" pitchFamily="34" charset="-128"/>
                <a:cs typeface="Arial" charset="0"/>
              </a:rPr>
              <a:t>http://www.freedomscientific.com/Products/Blindness/Jaws </a:t>
            </a:r>
          </a:p>
          <a:p>
            <a:pPr marL="457200" indent="-457200">
              <a:spcBef>
                <a:spcPct val="0"/>
              </a:spcBef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NVDA (navegador de voz software libre):</a:t>
            </a:r>
          </a:p>
          <a:p>
            <a:pPr marL="628650" lvl="1" indent="-171450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altLang="es-ES" u="sng" dirty="0" smtClean="0">
                <a:latin typeface="Arial" charset="0"/>
                <a:ea typeface="ＭＳ Ｐゴシック" pitchFamily="34" charset="-128"/>
                <a:cs typeface="Arial" charset="0"/>
              </a:rPr>
              <a:t>http://www.nvaccess.org/ </a:t>
            </a:r>
          </a:p>
          <a:p>
            <a:pPr marL="457200" indent="-457200">
              <a:spcBef>
                <a:spcPct val="0"/>
              </a:spcBef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Más herramientas en: </a:t>
            </a:r>
          </a:p>
          <a:p>
            <a:pPr marL="628650" lvl="1" indent="-171450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altLang="es-ES" u="sng" dirty="0" smtClean="0">
                <a:latin typeface="Arial" charset="0"/>
                <a:ea typeface="ＭＳ Ｐゴシック" pitchFamily="34" charset="-128"/>
                <a:cs typeface="Arial" charset="0"/>
              </a:rPr>
              <a:t>http://labda.inf.uc3m.es/awa/es/node/125 </a:t>
            </a:r>
            <a:endParaRPr lang="es-ES" altLang="es-ES" u="sng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E4E215-C6ED-4EEA-B829-28CC8D14086D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89013" eaLnBrk="1" hangingPunct="1">
              <a:spcBef>
                <a:spcPct val="0"/>
              </a:spcBef>
            </a:pPr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Fin de presentación</a:t>
            </a:r>
          </a:p>
          <a:p>
            <a:pPr defTabSz="989013" eaLnBrk="1" hangingPunct="1">
              <a:spcBef>
                <a:spcPct val="0"/>
              </a:spcBef>
            </a:pPr>
            <a:r>
              <a:rPr lang="es-ES_tradnl" altLang="es-ES" smtClean="0">
                <a:latin typeface="Arial" charset="0"/>
                <a:ea typeface="ＭＳ Ｐゴシック" pitchFamily="34" charset="-128"/>
                <a:cs typeface="Arial" charset="0"/>
              </a:rPr>
              <a:t>Tema 3.3: Evaluación de la accesibilidad web</a:t>
            </a:r>
          </a:p>
          <a:p>
            <a:pPr defTabSz="989013" eaLnBrk="1" hangingPunct="1">
              <a:spcBef>
                <a:spcPct val="0"/>
              </a:spcBef>
            </a:pPr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Lourdes Moreno, Paloma Martínez</a:t>
            </a:r>
          </a:p>
          <a:p>
            <a:pPr defTabSz="989013"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Universidad Carlos III de Madrid</a:t>
            </a:r>
          </a:p>
          <a:p>
            <a:pPr defTabSz="989013"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{lmoreno,pmf}@inf.uc3m.es </a:t>
            </a:r>
          </a:p>
          <a:p>
            <a:pPr defTabSz="989013"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Asignatura Humanidades</a:t>
            </a:r>
          </a:p>
          <a:p>
            <a:pPr defTabSz="989013" eaLnBrk="1" hangingPunct="1"/>
            <a:r>
              <a:rPr lang="ja-JP" altLang="es-ES" smtClean="0">
                <a:latin typeface="Arial" charset="0"/>
                <a:ea typeface="ＭＳ Ｐゴシック" pitchFamily="34" charset="-128"/>
                <a:cs typeface="Arial" charset="0"/>
              </a:rPr>
              <a:t>“</a:t>
            </a:r>
            <a:r>
              <a:rPr lang="es-ES" altLang="ja-JP" smtClean="0">
                <a:latin typeface="Arial" charset="0"/>
                <a:ea typeface="ＭＳ Ｐゴシック" pitchFamily="34" charset="-128"/>
                <a:cs typeface="Arial" charset="0"/>
              </a:rPr>
              <a:t>Evitando la barreras de accesibilidad en la Sociedad de la Información</a:t>
            </a:r>
            <a:r>
              <a:rPr lang="ja-JP" altLang="es-ES" smtClean="0">
                <a:latin typeface="Arial" charset="0"/>
                <a:ea typeface="ＭＳ Ｐゴシック" pitchFamily="34" charset="-128"/>
                <a:cs typeface="Arial" charset="0"/>
              </a:rPr>
              <a:t>”</a:t>
            </a:r>
            <a:endParaRPr lang="es-ES_tradnl" altLang="ja-JP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r>
              <a:rPr lang="es-ES_tradnl" altLang="es-ES" smtClean="0">
                <a:latin typeface="Arial" charset="0"/>
                <a:ea typeface="ＭＳ Ｐゴシック" pitchFamily="34" charset="-128"/>
                <a:cs typeface="Arial" charset="0"/>
              </a:rPr>
              <a:t>OpenCourseWare de la Universidad Carlos III de Madrid </a:t>
            </a:r>
          </a:p>
          <a:p>
            <a:pPr defTabSz="989013" eaLnBrk="1" hangingPunct="1"/>
            <a:r>
              <a:rPr lang="es-ES" altLang="es-ES" sz="1000" smtClean="0">
                <a:solidFill>
                  <a:srgbClr val="000090"/>
                </a:solidFill>
                <a:latin typeface="Arial" charset="0"/>
                <a:ea typeface="ＭＳ Ｐゴシック" pitchFamily="34" charset="-128"/>
                <a:cs typeface="Arial" charset="0"/>
              </a:rPr>
              <a:t>Fin de presentación</a:t>
            </a:r>
          </a:p>
          <a:p>
            <a:pPr defTabSz="989013" eaLnBrk="1" hangingPunct="1"/>
            <a:endParaRPr lang="es-ES" altLang="es-ES" sz="1000" smtClean="0">
              <a:solidFill>
                <a:schemeClr val="bg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endParaRPr lang="es-ES" altLang="es-ES" sz="10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>
              <a:spcBef>
                <a:spcPct val="0"/>
              </a:spcBef>
            </a:pPr>
            <a:endParaRPr lang="es-ES_tradnl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55E2F3-8730-4E03-935B-263162BA49E2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Índice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Bases de la evaluación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Evaluación de accesibilidad conforme a las WCAG 2.0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Alcance de la evaluación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Explorar el sitio web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Seleccionar muestra representativa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Auditar la muestra</a:t>
            </a:r>
          </a:p>
          <a:p>
            <a:pPr marL="685800" lvl="1" indent="-228600">
              <a:buFont typeface="+mj-lt"/>
              <a:buAutoNum type="arabicPeriod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Informar de los resultados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Pruebas con usuarios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Recursos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F25045-E3AC-4513-A312-90775C59F1F0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Bases de la evaluación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Es importante comenzar utilizando métodos de validación desde las primeras fases del desarrollo de un sitio web.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Verifique la accesibilidad con herramientas automáticas y revisión humana. Los métodos automáticos son generalmente rápidos y convenientes, pero no pueden identificar todos los problemas de accesibilidad. La revisión humana puede ayudar a garantizar la claridad del lenguaje y la facilidad de navegación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19FDFE-1E03-40DF-8AE1-A3A9B2B17656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Evaluación de accesibilidad conforme a las WCAG 2.0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Metodología de Evaluación de Conformidad con la Accesibilidad en sitios Web (WCAG-EM)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http://www.w3.org/TR/WCAG-EM/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Pasos del proceso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Definir el alcance de la evaluación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Explorar el sitio web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Seleccionar una muestra representativa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Auditar la muestra seleccionada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Informar de los resultados de la evaluación. Plantilla para el informe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Es similar a la de las WCAG 1.0, pero: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sí permite aplicar a ámbitos separables (parte pública y intranet o privada del mismo).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si hay declaración parcial de conformidad . Listado de las tecnologías excluidas de la evaluación</a:t>
            </a:r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C01280-AF14-44F7-BC48-7E83CD9FC51A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1. Alcance de la evaluación</a:t>
            </a:r>
          </a:p>
          <a:p>
            <a:pPr>
              <a:defRPr/>
            </a:pP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El primer paso debe ser definir sobre qué nivel de conformidad se va a realizar la evaluación: A, AA o AAA.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Es importante comprobar si la página debe cumplir legalmente alguno de los niveles, por ejemplo, las páginas de la administración pública.</a:t>
            </a:r>
          </a:p>
        </p:txBody>
      </p:sp>
      <p:sp>
        <p:nvSpPr>
          <p:cNvPr id="358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0A4A4B-E357-4F3E-88F8-4C07619C2876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2. </a:t>
            </a:r>
            <a:r>
              <a:rPr lang="es-ES" altLang="es-ES" dirty="0" smtClean="0">
                <a:ea typeface="ＭＳ Ｐゴシック" pitchFamily="34" charset="-128"/>
              </a:rPr>
              <a:t>Explorar el sitio web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Realizar una navegación por el sitio web completo.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Identificar todas las páginas que tienen elementos específicos: formularios, tablas, elementos multimedia,</a:t>
            </a:r>
            <a:r>
              <a:rPr lang="es-ES" altLang="es-ES" sz="800" baseline="0" dirty="0" smtClean="0">
                <a:latin typeface="Arial" charset="0"/>
                <a:ea typeface="ＭＳ Ｐゴシック" pitchFamily="34" charset="-128"/>
                <a:cs typeface="Arial" charset="0"/>
              </a:rPr>
              <a:t> etc.</a:t>
            </a:r>
            <a:endParaRPr lang="es-ES" altLang="es-ES" sz="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Agrupar las páginas que tienen elementos comunes, por ejemplo, todas las páginas de noticias pueden tener la misma estructura y variar solamente el contenido.</a:t>
            </a:r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A4752FF-1613-4B88-8153-E985FF0A5840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ea typeface="ＭＳ Ｐゴシック" pitchFamily="34" charset="-128"/>
              </a:rPr>
              <a:t>3. Seleccionar muestra representativa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Con la exploración realizada establecer una muestra de páginas representativas del sitio.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En sitios pequeños escoger todas las páginas. En sitios grandes escoger:</a:t>
            </a:r>
          </a:p>
          <a:p>
            <a:pPr marL="628650" lvl="1" indent="-1714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Las páginas diferenciales con distintas estructuras, contenidos específicos, etc., </a:t>
            </a:r>
          </a:p>
          <a:p>
            <a:pPr marL="628650" lvl="1" indent="-1714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La página de inicio.</a:t>
            </a:r>
            <a:endParaRPr lang="es-ES" dirty="0"/>
          </a:p>
        </p:txBody>
      </p:sp>
      <p:sp>
        <p:nvSpPr>
          <p:cNvPr id="378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0FD184-A67A-49EE-8673-9265034282BF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ea typeface="ＭＳ Ｐゴシック" pitchFamily="34" charset="-128"/>
              </a:rPr>
              <a:t>4. Auditar la muestra (1/7)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Evaluación automática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Utilizar las herramientas de validación automática de las WCAG 2.0, por ejemplo, TAW, adaptándola al alcance deseado (A, AA o AAA) y a las tecnologías disponibles (</a:t>
            </a:r>
            <a:r>
              <a:rPr lang="es-E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p.e</a:t>
            </a: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. HTML, </a:t>
            </a:r>
            <a:r>
              <a:rPr lang="es-E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Javascript</a:t>
            </a: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, CSS)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Es aconsejable utilizar al menos dos herramientas y comparar los resultados de ambas.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Utilizar también las herramientas del W3C para la validación de estándares: HTML, CSS…</a:t>
            </a:r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739F28-E4FD-4BA2-B34A-C5844E799D3B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 userDrawn="1"/>
        </p:nvSpPr>
        <p:spPr bwMode="auto">
          <a:xfrm>
            <a:off x="395288" y="1773238"/>
            <a:ext cx="8212137" cy="3035300"/>
          </a:xfrm>
          <a:prstGeom prst="rect">
            <a:avLst/>
          </a:prstGeom>
          <a:solidFill>
            <a:srgbClr val="DEE2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s-ES" i="1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008855"/>
            <a:ext cx="7772400" cy="113211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2485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836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929222"/>
          </a:xfrm>
        </p:spPr>
        <p:txBody>
          <a:bodyPr/>
          <a:lstStyle>
            <a:lvl1pPr>
              <a:buClr>
                <a:schemeClr val="accent5">
                  <a:lumMod val="50000"/>
                </a:schemeClr>
              </a:buClr>
              <a:buSzPct val="110000"/>
              <a:defRPr sz="2800"/>
            </a:lvl1pPr>
            <a:lvl2pPr>
              <a:spcBef>
                <a:spcPts val="1200"/>
              </a:spcBef>
              <a:buClr>
                <a:schemeClr val="accent5">
                  <a:lumMod val="75000"/>
                </a:schemeClr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s-ES"/>
              <a:t>Asignatura OCW-UC3M:  </a:t>
            </a:r>
            <a:r>
              <a:rPr lang="es-ES" altLang="es-ES"/>
              <a:t>“</a:t>
            </a:r>
            <a:r>
              <a:rPr lang="es-ES"/>
              <a:t>Evitando la barreras de accesibilidad en la Sociedad de la Información", </a:t>
            </a:r>
          </a:p>
          <a:p>
            <a:pPr>
              <a:defRPr/>
            </a:pPr>
            <a:r>
              <a:rPr lang="es-ES"/>
              <a:t>Lourdes Moreno y Paloma Martínez, Grupo </a:t>
            </a:r>
            <a:r>
              <a:rPr lang="es-ES" err="1"/>
              <a:t>Labda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747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10"/>
          <p:cNvCxnSpPr/>
          <p:nvPr userDrawn="1"/>
        </p:nvCxnSpPr>
        <p:spPr>
          <a:xfrm>
            <a:off x="0" y="998538"/>
            <a:ext cx="7239000" cy="1587"/>
          </a:xfrm>
          <a:prstGeom prst="line">
            <a:avLst/>
          </a:prstGeom>
          <a:ln>
            <a:solidFill>
              <a:srgbClr val="A9C6D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00034" y="-24"/>
            <a:ext cx="6858000" cy="1000132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>
                <a:solidFill>
                  <a:srgbClr val="0063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_tradnl" dirty="0" smtClean="0"/>
              <a:t>Clic para editar título</a:t>
            </a:r>
            <a:endParaRPr dirty="0"/>
          </a:p>
        </p:txBody>
      </p:sp>
      <p:sp>
        <p:nvSpPr>
          <p:cNvPr id="12" name="9 Marcador de texto"/>
          <p:cNvSpPr>
            <a:spLocks noGrp="1"/>
          </p:cNvSpPr>
          <p:nvPr>
            <p:ph type="body" sz="quarter" idx="10"/>
          </p:nvPr>
        </p:nvSpPr>
        <p:spPr>
          <a:xfrm>
            <a:off x="685800" y="1357313"/>
            <a:ext cx="7696200" cy="4857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03988"/>
            <a:ext cx="7315200" cy="277812"/>
          </a:xfrm>
        </p:spPr>
        <p:txBody>
          <a:bodyPr anchor="ctr"/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s-ES_tradnl"/>
              <a:t>Asignatura OCW-UC3M:  </a:t>
            </a:r>
            <a:r>
              <a:rPr lang="es-ES_tradnl" altLang="es-ES"/>
              <a:t>“</a:t>
            </a:r>
            <a:r>
              <a:rPr lang="es-ES_tradnl"/>
              <a:t>Evitando la barreras de accesibilidad en la Sociedad de la Información", Lourdes Moreno y Paloma Martínez, Grupo </a:t>
            </a:r>
            <a:r>
              <a:rPr lang="es-ES_tradnl" err="1"/>
              <a:t>Labda</a:t>
            </a: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 userDrawn="1">
            <p:ph type="sldNum" sz="quarter" idx="12"/>
          </p:nvPr>
        </p:nvSpPr>
        <p:spPr>
          <a:xfrm>
            <a:off x="0" y="6492875"/>
            <a:ext cx="539750" cy="288925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6762A4B-BB86-44C2-9D0A-31F965B32C4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3"/>
          </p:nvPr>
        </p:nvSpPr>
        <p:spPr>
          <a:xfrm>
            <a:off x="8072438" y="6500813"/>
            <a:ext cx="995362" cy="2778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b="1">
                <a:solidFill>
                  <a:schemeClr val="bg1"/>
                </a:solidFill>
                <a:latin typeface="Calibri" pitchFamily="-105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281429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s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10"/>
          <p:cNvCxnSpPr/>
          <p:nvPr userDrawn="1"/>
        </p:nvCxnSpPr>
        <p:spPr>
          <a:xfrm>
            <a:off x="0" y="998538"/>
            <a:ext cx="7239000" cy="1587"/>
          </a:xfrm>
          <a:prstGeom prst="line">
            <a:avLst/>
          </a:prstGeom>
          <a:ln>
            <a:solidFill>
              <a:srgbClr val="A9C6D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0034" y="-24"/>
            <a:ext cx="6858000" cy="1000132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>
                <a:solidFill>
                  <a:srgbClr val="006390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dirty="0"/>
          </a:p>
        </p:txBody>
      </p:sp>
      <p:sp>
        <p:nvSpPr>
          <p:cNvPr id="14" name="12 Marcador de texto"/>
          <p:cNvSpPr>
            <a:spLocks noGrp="1"/>
          </p:cNvSpPr>
          <p:nvPr>
            <p:ph type="body" sz="quarter" idx="11"/>
          </p:nvPr>
        </p:nvSpPr>
        <p:spPr>
          <a:xfrm>
            <a:off x="609600" y="1357313"/>
            <a:ext cx="3732213" cy="4857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7" name="12 Marcador de texto"/>
          <p:cNvSpPr>
            <a:spLocks noGrp="1"/>
          </p:cNvSpPr>
          <p:nvPr>
            <p:ph type="body" sz="quarter" idx="12"/>
          </p:nvPr>
        </p:nvSpPr>
        <p:spPr>
          <a:xfrm>
            <a:off x="4768877" y="1142984"/>
            <a:ext cx="3732213" cy="4857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 userDrawn="1">
            <p:ph type="sldNum" sz="quarter" idx="13"/>
          </p:nvPr>
        </p:nvSpPr>
        <p:spPr>
          <a:xfrm>
            <a:off x="0" y="6492875"/>
            <a:ext cx="539750" cy="288925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DBDD070-A1C4-4455-8637-1AD0868F5D1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8072438" y="6500813"/>
            <a:ext cx="995362" cy="2778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b="1">
                <a:solidFill>
                  <a:schemeClr val="bg1"/>
                </a:solidFill>
                <a:latin typeface="Calibri" pitchFamily="-105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09600" y="6503988"/>
            <a:ext cx="7315200" cy="277812"/>
          </a:xfrm>
        </p:spPr>
        <p:txBody>
          <a:bodyPr anchor="ctr"/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s-ES_tradnl"/>
              <a:t>Asignatura OCW-UC3M:  </a:t>
            </a:r>
            <a:r>
              <a:rPr lang="es-ES_tradnl" altLang="es-ES"/>
              <a:t>“</a:t>
            </a:r>
            <a:r>
              <a:rPr lang="es-ES_tradnl"/>
              <a:t>Evitando la barreras de accesibilidad en la Sociedad de la Información", Lourdes Moreno y Paloma Martínez, Grupo Labda</a:t>
            </a:r>
          </a:p>
        </p:txBody>
      </p:sp>
    </p:spTree>
    <p:extLst>
      <p:ext uri="{BB962C8B-B14F-4D97-AF65-F5344CB8AC3E}">
        <p14:creationId xmlns:p14="http://schemas.microsoft.com/office/powerpoint/2010/main" val="225688119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 userDrawn="1">
            <p:ph type="sldNum" sz="quarter" idx="10"/>
          </p:nvPr>
        </p:nvSpPr>
        <p:spPr>
          <a:xfrm>
            <a:off x="0" y="6492875"/>
            <a:ext cx="539750" cy="288925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EF5C823-8110-4755-B861-32EEC85B170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>
          <a:xfrm>
            <a:off x="8072438" y="6500813"/>
            <a:ext cx="995362" cy="2778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b="1">
                <a:solidFill>
                  <a:schemeClr val="bg1"/>
                </a:solidFill>
                <a:latin typeface="Calibri" pitchFamily="-105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09600" y="6503988"/>
            <a:ext cx="7315200" cy="277812"/>
          </a:xfrm>
        </p:spPr>
        <p:txBody>
          <a:bodyPr anchor="ctr"/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s-ES_tradnl"/>
              <a:t>Asignatura OCW-UC3M:  </a:t>
            </a:r>
            <a:r>
              <a:rPr lang="es-ES_tradnl" altLang="es-ES"/>
              <a:t>“</a:t>
            </a:r>
            <a:r>
              <a:rPr lang="es-ES_tradnl"/>
              <a:t>Evitando la barreras de accesibilidad en la Sociedad de la Información", Lourdes Moreno y Paloma Martínez, Grupo </a:t>
            </a:r>
            <a:r>
              <a:rPr lang="es-ES_tradnl" err="1"/>
              <a:t>Labda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4716837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5288" y="6356350"/>
            <a:ext cx="8280400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/>
              <a:t>Asignatura OCW-UC3M:  </a:t>
            </a:r>
            <a:r>
              <a:rPr lang="es-ES" altLang="es-ES"/>
              <a:t>“</a:t>
            </a:r>
            <a:r>
              <a:rPr lang="es-ES"/>
              <a:t>Evitando la barreras de accesibilidad en la Sociedad de la Información", Lourdes Moreno y Paloma Martínez, Grupo Labda</a:t>
            </a:r>
          </a:p>
        </p:txBody>
      </p:sp>
      <p:sp>
        <p:nvSpPr>
          <p:cNvPr id="5" name="4 Rectángulo"/>
          <p:cNvSpPr/>
          <p:nvPr userDrawn="1"/>
        </p:nvSpPr>
        <p:spPr>
          <a:xfrm>
            <a:off x="0" y="92075"/>
            <a:ext cx="9144000" cy="1169988"/>
          </a:xfrm>
          <a:prstGeom prst="rect">
            <a:avLst/>
          </a:prstGeom>
          <a:solidFill>
            <a:srgbClr val="000E77"/>
          </a:solidFill>
          <a:ln>
            <a:solidFill>
              <a:srgbClr val="000E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244583"/>
              </a:solidFill>
              <a:ea typeface="ＭＳ Ｐゴシック" pitchFamily="-105" charset="-128"/>
            </a:endParaRPr>
          </a:p>
        </p:txBody>
      </p:sp>
      <p:pic>
        <p:nvPicPr>
          <p:cNvPr id="1030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663" y="155575"/>
            <a:ext cx="104457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44583"/>
        </a:buClr>
        <a:buSzPct val="130000"/>
        <a:buFont typeface="Wingdings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ＭＳ Ｐゴシック" pitchFamily="-105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ＭＳ Ｐゴシック" pitchFamily="-105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pitchFamily="-105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pitchFamily="-105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pitchFamily="-105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es/deed.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jigsaw.w3.org/css-validator/" TargetMode="External"/><Relationship Id="rId3" Type="http://schemas.openxmlformats.org/officeDocument/2006/relationships/hyperlink" Target="http://www.tawdis.net/" TargetMode="External"/><Relationship Id="rId7" Type="http://schemas.openxmlformats.org/officeDocument/2006/relationships/hyperlink" Target="http://validator.w3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checker.ca/checker/" TargetMode="External"/><Relationship Id="rId5" Type="http://schemas.openxmlformats.org/officeDocument/2006/relationships/hyperlink" Target="http://wave.webaim.org/" TargetMode="External"/><Relationship Id="rId4" Type="http://schemas.openxmlformats.org/officeDocument/2006/relationships/hyperlink" Target="http://examinator.ws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WAI/eval/template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labda.inf.uc3m.es/awa/es/node/125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wdis.net/" TargetMode="External"/><Relationship Id="rId7" Type="http://schemas.openxmlformats.org/officeDocument/2006/relationships/hyperlink" Target="http://www.paciellogroup.com/resources/wat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otalvalidator.com/" TargetMode="External"/><Relationship Id="rId5" Type="http://schemas.openxmlformats.org/officeDocument/2006/relationships/hyperlink" Target="http://achecker.ca/checker/index.php" TargetMode="External"/><Relationship Id="rId4" Type="http://schemas.openxmlformats.org/officeDocument/2006/relationships/hyperlink" Target="http://wave.webaim.org/?lang=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axbom/8491901078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addons.mozilla.org/es/firefox/addon/web-developer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isionaustralia.org/digital-access-cca" TargetMode="External"/><Relationship Id="rId4" Type="http://schemas.openxmlformats.org/officeDocument/2006/relationships/hyperlink" Target="https://chrome.google.com/webstore/detail/web-developer/bfbameneiokkgbdmiekhjnmfkcnldhhm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CAG-E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ctrTitle"/>
          </p:nvPr>
        </p:nvSpPr>
        <p:spPr>
          <a:xfrm>
            <a:off x="608013" y="1295400"/>
            <a:ext cx="7924800" cy="2112963"/>
          </a:xfrm>
        </p:spPr>
        <p:txBody>
          <a:bodyPr/>
          <a:lstStyle/>
          <a:p>
            <a:r>
              <a:rPr lang="es-ES" altLang="es-ES" sz="2300" smtClean="0">
                <a:ea typeface="ＭＳ Ｐゴシック" pitchFamily="34" charset="-128"/>
              </a:rPr>
              <a:t/>
            </a:r>
            <a:br>
              <a:rPr lang="es-ES" altLang="es-ES" sz="2300" smtClean="0">
                <a:ea typeface="ＭＳ Ｐゴシック" pitchFamily="34" charset="-128"/>
              </a:rPr>
            </a:br>
            <a:r>
              <a:rPr lang="es-ES_tradnl" altLang="es-ES" sz="3200" smtClean="0">
                <a:ea typeface="ＭＳ Ｐゴシック" pitchFamily="34" charset="-128"/>
              </a:rPr>
              <a:t/>
            </a:r>
            <a:br>
              <a:rPr lang="es-ES_tradnl" altLang="es-ES" sz="3200" smtClean="0">
                <a:ea typeface="ＭＳ Ｐゴシック" pitchFamily="34" charset="-128"/>
              </a:rPr>
            </a:br>
            <a:r>
              <a:rPr lang="es-ES_tradnl" altLang="es-ES" sz="3200" smtClean="0">
                <a:ea typeface="ＭＳ Ｐゴシック" pitchFamily="34" charset="-128"/>
              </a:rPr>
              <a:t> </a:t>
            </a:r>
            <a:r>
              <a:rPr lang="es-ES_tradnl" altLang="es-ES" sz="32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Tema 3.3: Evaluación de la accesibilidad web</a:t>
            </a:r>
            <a:endParaRPr lang="es-ES" altLang="es-ES" sz="3200" smtClean="0">
              <a:ea typeface="ＭＳ Ｐゴシック" pitchFamily="34" charset="-128"/>
            </a:endParaRPr>
          </a:p>
        </p:txBody>
      </p:sp>
      <p:sp>
        <p:nvSpPr>
          <p:cNvPr id="7171" name="2 Subtítulo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584950" cy="1223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altLang="es-ES" sz="26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Lourdes Moreno, Paloma Martínez 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6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Universidad Carlos III de Madrid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6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{lmoreno,pmf}@inf.uc3m.es</a:t>
            </a:r>
            <a:endParaRPr lang="es-ES" altLang="es-ES" sz="26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172" name="3 Subítulo"/>
          <p:cNvSpPr txBox="1">
            <a:spLocks/>
          </p:cNvSpPr>
          <p:nvPr/>
        </p:nvSpPr>
        <p:spPr bwMode="auto">
          <a:xfrm>
            <a:off x="323850" y="5157788"/>
            <a:ext cx="864076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800" dirty="0"/>
              <a:t>Asignatura Humanidades:</a:t>
            </a:r>
            <a:endParaRPr lang="es-ES_tradnl" altLang="ja-JP" sz="1800" dirty="0">
              <a:solidFill>
                <a:srgbClr val="00009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s-ES" sz="1800" dirty="0"/>
              <a:t>“</a:t>
            </a:r>
            <a:r>
              <a:rPr lang="es-ES" altLang="ja-JP" sz="1800" dirty="0"/>
              <a:t>Evitando </a:t>
            </a:r>
            <a:r>
              <a:rPr lang="es-ES" altLang="ja-JP" sz="1800" dirty="0" smtClean="0"/>
              <a:t>las </a:t>
            </a:r>
            <a:r>
              <a:rPr lang="es-ES" altLang="ja-JP" sz="1800" dirty="0"/>
              <a:t>barreras de accesibilidad en la Sociedad de la Información</a:t>
            </a:r>
            <a:r>
              <a:rPr lang="ja-JP" altLang="es-ES" sz="1800" dirty="0"/>
              <a:t>”</a:t>
            </a:r>
            <a:endParaRPr lang="es-ES_tradnl" altLang="ja-JP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_tradnl" altLang="ja-JP" sz="1800" dirty="0">
              <a:solidFill>
                <a:srgbClr val="000090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</a:pPr>
            <a:r>
              <a:rPr lang="es-ES_tradnl" altLang="es-ES" sz="1200" dirty="0" err="1"/>
              <a:t>OpenCourseWare</a:t>
            </a:r>
            <a:r>
              <a:rPr lang="es-ES_tradnl" altLang="es-ES" sz="1200" dirty="0"/>
              <a:t> de la Universidad Carlos III de Madrid</a:t>
            </a:r>
          </a:p>
          <a:p>
            <a:pPr marL="982663" eaLnBrk="1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s-ES_tradnl" altLang="es-ES" sz="1200" dirty="0"/>
              <a:t>Esta obra está bajo una </a:t>
            </a:r>
            <a:r>
              <a:rPr lang="es-ES_tradnl" altLang="es-ES" sz="1200" dirty="0">
                <a:hlinkClick r:id="rId3"/>
              </a:rPr>
              <a:t>licencia de </a:t>
            </a:r>
            <a:r>
              <a:rPr lang="es-ES_tradnl" altLang="es-ES" sz="1200" dirty="0" err="1">
                <a:hlinkClick r:id="rId3"/>
              </a:rPr>
              <a:t>Creative</a:t>
            </a:r>
            <a:r>
              <a:rPr lang="es-ES_tradnl" altLang="es-ES" sz="1200" dirty="0">
                <a:hlinkClick r:id="rId3"/>
              </a:rPr>
              <a:t> </a:t>
            </a:r>
            <a:r>
              <a:rPr lang="es-ES_tradnl" altLang="es-ES" sz="1200" dirty="0" err="1">
                <a:hlinkClick r:id="rId3"/>
              </a:rPr>
              <a:t>Commons</a:t>
            </a:r>
            <a:r>
              <a:rPr lang="es-ES_tradnl" altLang="es-ES" sz="1200" dirty="0">
                <a:hlinkClick r:id="rId3"/>
              </a:rPr>
              <a:t> Reconocimiento-</a:t>
            </a:r>
            <a:r>
              <a:rPr lang="es-ES_tradnl" altLang="es-ES" sz="1200" dirty="0" err="1">
                <a:hlinkClick r:id="rId3"/>
              </a:rPr>
              <a:t>NoComercial</a:t>
            </a:r>
            <a:r>
              <a:rPr lang="es-ES_tradnl" altLang="es-ES" sz="1200" dirty="0">
                <a:hlinkClick r:id="rId3"/>
              </a:rPr>
              <a:t>-</a:t>
            </a:r>
            <a:r>
              <a:rPr lang="es-ES_tradnl" altLang="es-ES" sz="1200" dirty="0" err="1">
                <a:hlinkClick r:id="rId3"/>
              </a:rPr>
              <a:t>Compartirigual</a:t>
            </a:r>
            <a:r>
              <a:rPr lang="es-ES_tradnl" altLang="es-ES" sz="1200" dirty="0">
                <a:hlinkClick r:id="rId3"/>
              </a:rPr>
              <a:t> 3.0 España</a:t>
            </a:r>
            <a:endParaRPr lang="es-ES_tradnl" altLang="es-ES" sz="1200" dirty="0"/>
          </a:p>
        </p:txBody>
      </p:sp>
      <p:pic>
        <p:nvPicPr>
          <p:cNvPr id="5" name="4 Imagen" descr="Logo licencia Creative Commons Reconocimiento-NoComercial-Compartirigual 3.0 Españ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09320"/>
            <a:ext cx="774151" cy="268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4. Auditar la muestra (2/7)</a:t>
            </a:r>
            <a:endParaRPr lang="es-ES_tradnl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195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defRPr/>
            </a:pPr>
            <a:r>
              <a:rPr lang="es-ES" b="1" dirty="0" smtClean="0"/>
              <a:t>TAW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s-ES" b="1" dirty="0"/>
          </a:p>
        </p:txBody>
      </p:sp>
      <p:pic>
        <p:nvPicPr>
          <p:cNvPr id="16389" name="Picture 2" descr="Imagen del analizador de las WCAG 2.0 TAW, marcando donde se puede incluir el nivel de análisis y las tecnologías soportadas.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1963738"/>
            <a:ext cx="7532687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 descr="Rectángulo remarcando las opciones del nivel de análise que se pueden seleccionar: A, AA y AAA."/>
          <p:cNvSpPr/>
          <p:nvPr/>
        </p:nvSpPr>
        <p:spPr>
          <a:xfrm>
            <a:off x="1619250" y="3573463"/>
            <a:ext cx="1728788" cy="1079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" name="7 Rectángulo" descr="Rectángulo remarcando las opciones de las tecnologías que soporta el ánalisis de accesibilidad: HTML, CSS y Javascript. "/>
          <p:cNvSpPr/>
          <p:nvPr/>
        </p:nvSpPr>
        <p:spPr>
          <a:xfrm>
            <a:off x="4716463" y="3573463"/>
            <a:ext cx="1727200" cy="1079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6388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dirty="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dirty="0" smtClean="0">
                <a:solidFill>
                  <a:srgbClr val="595959"/>
                </a:solidFill>
              </a:rPr>
              <a:t>Lourdes Moreno y Paloma Martínez, Grupo </a:t>
            </a:r>
            <a:r>
              <a:rPr lang="es-ES" altLang="es-ES" sz="1100" dirty="0" err="1" smtClean="0">
                <a:solidFill>
                  <a:srgbClr val="595959"/>
                </a:solidFill>
              </a:rPr>
              <a:t>Labda</a:t>
            </a:r>
            <a:endParaRPr lang="es-ES" altLang="es-ES" sz="1100" dirty="0" smtClean="0"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4. Auditar la muestra (3/7)</a:t>
            </a:r>
            <a:endParaRPr lang="es-ES_tradnl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195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Herramientas de validación automática:</a:t>
            </a:r>
            <a:endParaRPr lang="es-ES" dirty="0"/>
          </a:p>
          <a:p>
            <a:pPr lvl="1">
              <a:defRPr/>
            </a:pPr>
            <a:r>
              <a:rPr lang="es-ES" dirty="0" smtClean="0">
                <a:ea typeface="Calibri" charset="0"/>
              </a:rPr>
              <a:t>TAW: </a:t>
            </a:r>
            <a:r>
              <a:rPr lang="es-ES" dirty="0" smtClean="0">
                <a:ea typeface="Calibri" charset="0"/>
                <a:hlinkClick r:id="rId3"/>
              </a:rPr>
              <a:t>www.tawdis.net</a:t>
            </a:r>
            <a:endParaRPr lang="es-ES" dirty="0" smtClean="0">
              <a:ea typeface="Calibri" charset="0"/>
            </a:endParaRPr>
          </a:p>
          <a:p>
            <a:pPr lvl="1">
              <a:defRPr/>
            </a:pPr>
            <a:r>
              <a:rPr lang="es-ES" dirty="0" err="1" smtClean="0">
                <a:ea typeface="Calibri" charset="0"/>
              </a:rPr>
              <a:t>Examinator</a:t>
            </a:r>
            <a:r>
              <a:rPr lang="es-ES" dirty="0">
                <a:ea typeface="Calibri" charset="0"/>
              </a:rPr>
              <a:t>: </a:t>
            </a:r>
            <a:r>
              <a:rPr lang="es-ES" dirty="0">
                <a:ea typeface="Calibri" charset="0"/>
                <a:hlinkClick r:id="rId4"/>
              </a:rPr>
              <a:t>http://examinator.ws</a:t>
            </a:r>
            <a:r>
              <a:rPr lang="es-ES" dirty="0" smtClean="0">
                <a:ea typeface="Calibri" charset="0"/>
                <a:hlinkClick r:id="rId4"/>
              </a:rPr>
              <a:t>/</a:t>
            </a:r>
            <a:r>
              <a:rPr lang="es-ES" dirty="0" smtClean="0">
                <a:ea typeface="Calibri" charset="0"/>
              </a:rPr>
              <a:t> </a:t>
            </a:r>
          </a:p>
          <a:p>
            <a:pPr lvl="1">
              <a:defRPr/>
            </a:pPr>
            <a:r>
              <a:rPr lang="es-ES" dirty="0" smtClean="0">
                <a:ea typeface="Calibri" charset="0"/>
              </a:rPr>
              <a:t>WAVE (Web </a:t>
            </a:r>
            <a:r>
              <a:rPr lang="es-ES" dirty="0" err="1" smtClean="0">
                <a:ea typeface="Calibri" charset="0"/>
              </a:rPr>
              <a:t>Accessibility</a:t>
            </a:r>
            <a:r>
              <a:rPr lang="es-ES" dirty="0" smtClean="0">
                <a:ea typeface="Calibri" charset="0"/>
              </a:rPr>
              <a:t> </a:t>
            </a:r>
            <a:r>
              <a:rPr lang="es-ES" dirty="0" err="1" smtClean="0">
                <a:ea typeface="Calibri" charset="0"/>
              </a:rPr>
              <a:t>Evaluation</a:t>
            </a:r>
            <a:r>
              <a:rPr lang="es-ES" dirty="0">
                <a:ea typeface="Calibri" charset="0"/>
              </a:rPr>
              <a:t> </a:t>
            </a:r>
            <a:r>
              <a:rPr lang="es-ES" dirty="0" err="1" smtClean="0">
                <a:ea typeface="Calibri" charset="0"/>
              </a:rPr>
              <a:t>Tool</a:t>
            </a:r>
            <a:r>
              <a:rPr lang="es-ES" dirty="0">
                <a:ea typeface="Calibri" charset="0"/>
              </a:rPr>
              <a:t>): </a:t>
            </a:r>
            <a:r>
              <a:rPr lang="es-ES" dirty="0">
                <a:ea typeface="Calibri" charset="0"/>
                <a:hlinkClick r:id="rId5"/>
              </a:rPr>
              <a:t>http://wave.webaim.org</a:t>
            </a:r>
            <a:r>
              <a:rPr lang="es-ES" dirty="0" smtClean="0">
                <a:ea typeface="Calibri" charset="0"/>
                <a:hlinkClick r:id="rId5"/>
              </a:rPr>
              <a:t>/</a:t>
            </a:r>
            <a:r>
              <a:rPr lang="es-ES" dirty="0" smtClean="0">
                <a:ea typeface="Calibri" charset="0"/>
              </a:rPr>
              <a:t> </a:t>
            </a:r>
          </a:p>
          <a:p>
            <a:pPr lvl="1">
              <a:defRPr/>
            </a:pPr>
            <a:r>
              <a:rPr lang="es-ES" dirty="0" err="1" smtClean="0">
                <a:ea typeface="Calibri" charset="0"/>
              </a:rPr>
              <a:t>Accessibility</a:t>
            </a:r>
            <a:r>
              <a:rPr lang="es-ES" dirty="0" smtClean="0">
                <a:ea typeface="Calibri" charset="0"/>
              </a:rPr>
              <a:t> </a:t>
            </a:r>
            <a:r>
              <a:rPr lang="es-ES" dirty="0" err="1" smtClean="0">
                <a:ea typeface="Calibri" charset="0"/>
              </a:rPr>
              <a:t>Checker</a:t>
            </a:r>
            <a:r>
              <a:rPr lang="es-ES" dirty="0">
                <a:ea typeface="Calibri" charset="0"/>
              </a:rPr>
              <a:t>: </a:t>
            </a:r>
            <a:r>
              <a:rPr lang="es-ES" dirty="0">
                <a:ea typeface="Calibri" charset="0"/>
                <a:hlinkClick r:id="rId6"/>
              </a:rPr>
              <a:t>http://achecker.ca/checker</a:t>
            </a:r>
            <a:r>
              <a:rPr lang="es-ES" dirty="0" smtClean="0">
                <a:ea typeface="Calibri" charset="0"/>
                <a:hlinkClick r:id="rId6"/>
              </a:rPr>
              <a:t>/</a:t>
            </a:r>
            <a:r>
              <a:rPr lang="es-ES" dirty="0" smtClean="0">
                <a:ea typeface="Calibri" charset="0"/>
              </a:rPr>
              <a:t> </a:t>
            </a:r>
          </a:p>
          <a:p>
            <a:pPr lvl="1">
              <a:defRPr/>
            </a:pPr>
            <a:r>
              <a:rPr lang="es-ES" dirty="0" smtClean="0">
                <a:ea typeface="Calibri" charset="0"/>
              </a:rPr>
              <a:t>HTML </a:t>
            </a:r>
            <a:r>
              <a:rPr lang="es-ES" dirty="0" err="1" smtClean="0">
                <a:ea typeface="Calibri" charset="0"/>
              </a:rPr>
              <a:t>validator</a:t>
            </a:r>
            <a:r>
              <a:rPr lang="es-ES" dirty="0" smtClean="0">
                <a:ea typeface="Calibri" charset="0"/>
              </a:rPr>
              <a:t> </a:t>
            </a:r>
            <a:r>
              <a:rPr lang="es-ES" dirty="0">
                <a:ea typeface="Calibri" charset="0"/>
              </a:rPr>
              <a:t>(W3C): </a:t>
            </a:r>
            <a:r>
              <a:rPr lang="es-ES" dirty="0">
                <a:ea typeface="Calibri" charset="0"/>
                <a:hlinkClick r:id="rId7"/>
              </a:rPr>
              <a:t>http://validator.w3.org</a:t>
            </a:r>
            <a:r>
              <a:rPr lang="es-ES" dirty="0" smtClean="0">
                <a:ea typeface="Calibri" charset="0"/>
                <a:hlinkClick r:id="rId7"/>
              </a:rPr>
              <a:t>/</a:t>
            </a:r>
            <a:endParaRPr lang="es-ES" dirty="0" smtClean="0">
              <a:ea typeface="Calibri" charset="0"/>
            </a:endParaRPr>
          </a:p>
          <a:p>
            <a:pPr lvl="1">
              <a:defRPr/>
            </a:pPr>
            <a:r>
              <a:rPr lang="es-ES" dirty="0" smtClean="0">
                <a:ea typeface="Calibri" charset="0"/>
              </a:rPr>
              <a:t>CSS </a:t>
            </a:r>
            <a:r>
              <a:rPr lang="es-ES" dirty="0" err="1" smtClean="0">
                <a:ea typeface="Calibri" charset="0"/>
              </a:rPr>
              <a:t>validator</a:t>
            </a:r>
            <a:r>
              <a:rPr lang="es-ES" dirty="0">
                <a:ea typeface="Calibri" charset="0"/>
              </a:rPr>
              <a:t> (W3C): </a:t>
            </a:r>
            <a:r>
              <a:rPr lang="es-ES" dirty="0">
                <a:ea typeface="Calibri" charset="0"/>
                <a:hlinkClick r:id="rId8"/>
              </a:rPr>
              <a:t>http://jigsaw.w3.org/css-validator</a:t>
            </a:r>
            <a:r>
              <a:rPr lang="es-ES" dirty="0" smtClean="0">
                <a:ea typeface="Calibri" charset="0"/>
                <a:hlinkClick r:id="rId8"/>
              </a:rPr>
              <a:t>/</a:t>
            </a:r>
            <a:r>
              <a:rPr lang="es-ES" dirty="0" smtClean="0">
                <a:ea typeface="Calibri" charset="0"/>
              </a:rPr>
              <a:t> </a:t>
            </a:r>
            <a:endParaRPr lang="es-ES" dirty="0">
              <a:ea typeface="Calibri" charset="0"/>
            </a:endParaRPr>
          </a:p>
        </p:txBody>
      </p:sp>
      <p:sp>
        <p:nvSpPr>
          <p:cNvPr id="17412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4. Auditar la muestra (4/7)</a:t>
            </a:r>
            <a:endParaRPr lang="es-ES_tradnl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195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600" dirty="0">
                <a:ea typeface="MS PGothic" charset="0"/>
              </a:rPr>
              <a:t>Ventajas:</a:t>
            </a:r>
          </a:p>
          <a:p>
            <a:pPr lvl="1">
              <a:lnSpc>
                <a:spcPct val="80000"/>
              </a:lnSpc>
              <a:defRPr/>
            </a:pPr>
            <a:r>
              <a:rPr lang="es-ES" sz="2200" dirty="0">
                <a:ea typeface="Calibri" charset="0"/>
              </a:rPr>
              <a:t>Permite un funcionamiento rápido y sistemático. </a:t>
            </a:r>
          </a:p>
          <a:p>
            <a:pPr lvl="1">
              <a:lnSpc>
                <a:spcPct val="80000"/>
              </a:lnSpc>
              <a:defRPr/>
            </a:pPr>
            <a:r>
              <a:rPr lang="es-ES" sz="2200" dirty="0">
                <a:ea typeface="Calibri" charset="0"/>
              </a:rPr>
              <a:t>Se revisan muchos aspectos simultáneamente.</a:t>
            </a:r>
          </a:p>
          <a:p>
            <a:pPr lvl="1">
              <a:lnSpc>
                <a:spcPct val="80000"/>
              </a:lnSpc>
              <a:defRPr/>
            </a:pPr>
            <a:r>
              <a:rPr lang="es-ES" sz="2200" dirty="0">
                <a:ea typeface="Calibri" charset="0"/>
              </a:rPr>
              <a:t>Ofrece una calificación global de la accesibilidad de la página.</a:t>
            </a:r>
          </a:p>
          <a:p>
            <a:pPr lvl="1">
              <a:lnSpc>
                <a:spcPct val="80000"/>
              </a:lnSpc>
              <a:defRPr/>
            </a:pPr>
            <a:r>
              <a:rPr lang="es-ES" sz="2200" dirty="0">
                <a:ea typeface="Calibri" charset="0"/>
              </a:rPr>
              <a:t>Se puede certificar que no se cumple.</a:t>
            </a:r>
          </a:p>
          <a:p>
            <a:pPr eaLnBrk="1" hangingPunct="1">
              <a:lnSpc>
                <a:spcPct val="80000"/>
              </a:lnSpc>
              <a:spcBef>
                <a:spcPts val="1600"/>
              </a:spcBef>
              <a:defRPr/>
            </a:pPr>
            <a:r>
              <a:rPr lang="es-ES" sz="2600" dirty="0">
                <a:ea typeface="MS PGothic" charset="0"/>
              </a:rPr>
              <a:t>Desventajas:</a:t>
            </a:r>
          </a:p>
          <a:p>
            <a:pPr lvl="1">
              <a:lnSpc>
                <a:spcPct val="80000"/>
              </a:lnSpc>
              <a:defRPr/>
            </a:pPr>
            <a:r>
              <a:rPr lang="es-ES" sz="2200" dirty="0">
                <a:ea typeface="Calibri" charset="0"/>
              </a:rPr>
              <a:t>La interpretación de los resultados del análisis es compleja y exige conocer los principios básicos de accesibilidad.</a:t>
            </a:r>
          </a:p>
          <a:p>
            <a:pPr lvl="1">
              <a:lnSpc>
                <a:spcPct val="80000"/>
              </a:lnSpc>
              <a:defRPr/>
            </a:pPr>
            <a:r>
              <a:rPr lang="es-ES" sz="2200" dirty="0">
                <a:ea typeface="Calibri" charset="0"/>
              </a:rPr>
              <a:t>Muchos aspectos de la accesibilidad sólo pueden verificarse mediante una revisión manual complementaria. </a:t>
            </a:r>
          </a:p>
          <a:p>
            <a:pPr lvl="1">
              <a:lnSpc>
                <a:spcPct val="80000"/>
              </a:lnSpc>
              <a:defRPr/>
            </a:pPr>
            <a:r>
              <a:rPr lang="es-ES" sz="2200" dirty="0">
                <a:ea typeface="Calibri" charset="0"/>
              </a:rPr>
              <a:t>No pueden certificar que sí se cumple.</a:t>
            </a:r>
          </a:p>
        </p:txBody>
      </p:sp>
      <p:sp>
        <p:nvSpPr>
          <p:cNvPr id="18436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4. Auditar la muestra (5/7)</a:t>
            </a:r>
            <a:endParaRPr lang="es-ES_tradnl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195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defRPr/>
            </a:pPr>
            <a:r>
              <a:rPr lang="es-ES" sz="3000" dirty="0"/>
              <a:t>Evaluación manual (</a:t>
            </a:r>
            <a:r>
              <a:rPr lang="es-ES" sz="3000" dirty="0" smtClean="0"/>
              <a:t>complementaria a la </a:t>
            </a:r>
            <a:r>
              <a:rPr lang="es-ES" sz="3000" dirty="0"/>
              <a:t>automática)</a:t>
            </a:r>
          </a:p>
          <a:p>
            <a:pPr lvl="1">
              <a:defRPr/>
            </a:pPr>
            <a:r>
              <a:rPr lang="es-ES" dirty="0">
                <a:ea typeface="Calibri" charset="0"/>
              </a:rPr>
              <a:t>Debe ser siempre complementaria a la automática.</a:t>
            </a:r>
          </a:p>
          <a:p>
            <a:pPr lvl="1">
              <a:defRPr/>
            </a:pPr>
            <a:r>
              <a:rPr lang="es-ES" dirty="0">
                <a:ea typeface="Calibri" charset="0"/>
              </a:rPr>
              <a:t>Utilizar un listado de la totalidad de los criterios de verificación y completar los analizados mediante la evaluación automática.</a:t>
            </a:r>
          </a:p>
          <a:p>
            <a:pPr lvl="1">
              <a:defRPr/>
            </a:pPr>
            <a:r>
              <a:rPr lang="es-ES" dirty="0">
                <a:ea typeface="Calibri" charset="0"/>
              </a:rPr>
              <a:t>Para la evaluación manual utilizar aplicaciones que sirvan de ayuda para la evaluación, como las barras de herramientas de los navegadores, herramientas de contraste, etc.</a:t>
            </a:r>
          </a:p>
        </p:txBody>
      </p:sp>
      <p:sp>
        <p:nvSpPr>
          <p:cNvPr id="1946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4. Auditar la muestra (6/7)</a:t>
            </a:r>
            <a:endParaRPr lang="es-ES_tradnl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0483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buClr>
                <a:srgbClr val="42557F"/>
              </a:buClr>
            </a:pPr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Evaluación manual</a:t>
            </a:r>
          </a:p>
          <a:p>
            <a:pPr lvl="1">
              <a:buClr>
                <a:srgbClr val="6E84B4"/>
              </a:buClr>
            </a:pPr>
            <a:r>
              <a:rPr lang="es-ES" altLang="es-ES" sz="2000" smtClean="0">
                <a:latin typeface="Arial" charset="0"/>
                <a:ea typeface="ＭＳ Ｐゴシック" pitchFamily="34" charset="-128"/>
                <a:cs typeface="Arial" charset="0"/>
              </a:rPr>
              <a:t>Realizar la evaluación manual utilizando distintos agentes de usuario, dispositivos, condiciones de uso, etc. Por ejemplo, utilizar distintos navegadores, navegadores sólo texto, lectores de pantalla, dispositivos móviles, navegación por teclado…</a:t>
            </a:r>
          </a:p>
          <a:p>
            <a:pPr marL="1257300" lvl="2" indent="-457200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Probar configuraciones de distintos navegadores existentes.</a:t>
            </a:r>
          </a:p>
          <a:p>
            <a:pPr marL="1257300" lvl="2" indent="-457200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Comprobar que no es necesario el desplazamiento horizontal con diferentes resoluciones de pantalla</a:t>
            </a:r>
          </a:p>
          <a:p>
            <a:pPr marL="1257300" lvl="2" indent="-457200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Acceder con un lector de pantalla y navegadores especiales como sólo texto </a:t>
            </a:r>
          </a:p>
          <a:p>
            <a:pPr lvl="1">
              <a:buClr>
                <a:srgbClr val="6E84B4"/>
              </a:buClr>
            </a:pPr>
            <a:r>
              <a:rPr lang="es-ES" altLang="es-ES" sz="2000" smtClean="0">
                <a:latin typeface="Arial" charset="0"/>
                <a:ea typeface="ＭＳ Ｐゴシック" pitchFamily="34" charset="-128"/>
                <a:cs typeface="Arial" charset="0"/>
              </a:rPr>
              <a:t>Para la evaluación manual utilizar aplicaciones que sirvan de ayuda para la evaluación, como las barras de herramientas de los navegadores, herramientas de contraste, etc.</a:t>
            </a:r>
          </a:p>
        </p:txBody>
      </p:sp>
      <p:sp>
        <p:nvSpPr>
          <p:cNvPr id="20484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4. Auditar la muestra (7/7)</a:t>
            </a:r>
            <a:endParaRPr lang="es-ES_tradnl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195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 eaLnBrk="1" hangingPunct="1">
              <a:lnSpc>
                <a:spcPct val="70000"/>
              </a:lnSpc>
              <a:defRPr/>
            </a:pPr>
            <a:r>
              <a:rPr lang="es-ES" sz="2400" dirty="0">
                <a:ea typeface="MS PGothic" charset="0"/>
              </a:rPr>
              <a:t>Ventajas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s-ES" sz="1900" dirty="0">
                <a:ea typeface="MS PGothic" charset="0"/>
              </a:rPr>
              <a:t>Se entienden mejor los problemas de la página. 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s-ES" sz="1900" dirty="0">
                <a:ea typeface="MS PGothic" charset="0"/>
              </a:rPr>
              <a:t>Se puede comparar la validez de distintas soluciones.</a:t>
            </a:r>
          </a:p>
          <a:p>
            <a:pPr lvl="1" eaLnBrk="1" hangingPunct="1">
              <a:defRPr/>
            </a:pPr>
            <a:r>
              <a:rPr lang="es-ES" sz="1900" dirty="0">
                <a:ea typeface="MS PGothic" charset="0"/>
              </a:rPr>
              <a:t>Es el único medio posible para revisar algunos aspectos: adecuación texto alternativo, títulos de marcos, lectura fácil, etc.</a:t>
            </a: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defRPr/>
            </a:pPr>
            <a:r>
              <a:rPr lang="es-ES" sz="2400" dirty="0">
                <a:ea typeface="MS PGothic" charset="0"/>
              </a:rPr>
              <a:t>Desventajas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s-ES" sz="1900" dirty="0">
                <a:ea typeface="MS PGothic" charset="0"/>
              </a:rPr>
              <a:t>Proceso mucho más costoso en tiempo.</a:t>
            </a:r>
          </a:p>
          <a:p>
            <a:pPr lvl="1" eaLnBrk="1" hangingPunct="1">
              <a:defRPr/>
            </a:pPr>
            <a:r>
              <a:rPr lang="es-ES" sz="1900" dirty="0">
                <a:ea typeface="MS PGothic" charset="0"/>
              </a:rPr>
              <a:t>Hacen falta más navegadores alternativos, simuladores de navegadores o configuraciones distintas del mismo navegador entre otras herramientas.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s-ES" sz="1900" dirty="0">
                <a:ea typeface="MS PGothic" charset="0"/>
              </a:rPr>
              <a:t>Exige el juicio personal del revisor. 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s-ES" sz="1900" dirty="0">
                <a:ea typeface="MS PGothic" charset="0"/>
              </a:rPr>
              <a:t>Hay que conocer mejor los problemas para detectarlos. 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s-ES" sz="1900" dirty="0">
                <a:ea typeface="MS PGothic" charset="0"/>
              </a:rPr>
              <a:t>Algunas cosas son difíciles de simular.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s-ES" sz="1900" dirty="0">
                <a:ea typeface="MS PGothic" charset="0"/>
              </a:rPr>
              <a:t>Puede no detectar algunos fallos de accesibilidad.</a:t>
            </a:r>
          </a:p>
        </p:txBody>
      </p:sp>
      <p:sp>
        <p:nvSpPr>
          <p:cNvPr id="21508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5. Informar de los resultados</a:t>
            </a:r>
            <a:endParaRPr lang="es-ES_tradnl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195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 marL="342900" lvl="1" indent="-342900" eaLnBrk="1" hangingPunct="1">
              <a:lnSpc>
                <a:spcPct val="70000"/>
              </a:lnSpc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110000"/>
              <a:defRPr/>
            </a:pPr>
            <a:r>
              <a:rPr lang="es-ES" dirty="0">
                <a:ea typeface="MS PGothic" charset="0"/>
              </a:rPr>
              <a:t>Realizar un informe incluyendo:</a:t>
            </a:r>
          </a:p>
          <a:p>
            <a:pPr lvl="1">
              <a:defRPr/>
            </a:pPr>
            <a:r>
              <a:rPr lang="es-ES" sz="2000" dirty="0">
                <a:ea typeface="Calibri" charset="0"/>
              </a:rPr>
              <a:t>Problemas y elementos mejorables identificados para cada tipo de página, junto con la URL de la misma y el método y condiciones en que han sido detectados.</a:t>
            </a:r>
          </a:p>
          <a:p>
            <a:pPr lvl="1">
              <a:defRPr/>
            </a:pPr>
            <a:r>
              <a:rPr lang="es-ES" sz="2000" dirty="0">
                <a:ea typeface="Calibri" charset="0"/>
              </a:rPr>
              <a:t>Pautas para los desarrolladores para resolver los problemas y para facilitar el mantenimiento accesible del sitio.</a:t>
            </a:r>
          </a:p>
          <a:p>
            <a:pPr lvl="1">
              <a:defRPr/>
            </a:pPr>
            <a:r>
              <a:rPr lang="es-ES" sz="2000" dirty="0">
                <a:ea typeface="Calibri" charset="0"/>
              </a:rPr>
              <a:t>Informes automáticos obtenidos junto con los criterios de verificación analizados manualmente.</a:t>
            </a:r>
          </a:p>
          <a:p>
            <a:pPr lvl="1">
              <a:defRPr/>
            </a:pPr>
            <a:r>
              <a:rPr lang="es-ES" sz="2000" dirty="0">
                <a:ea typeface="Calibri" charset="0"/>
              </a:rPr>
              <a:t>Señalar si las páginas tienen distintos ámbitos en el sitio web (parte pública y privada del mismo)</a:t>
            </a:r>
          </a:p>
          <a:p>
            <a:pPr lvl="1">
              <a:defRPr/>
            </a:pPr>
            <a:r>
              <a:rPr lang="es-ES" sz="2000" dirty="0">
                <a:ea typeface="Calibri" charset="0"/>
              </a:rPr>
              <a:t>Si hay declaración parcial de conformidad, indicar el listado de las tecnologías excluidas de la evaluación.</a:t>
            </a:r>
          </a:p>
          <a:p>
            <a:pPr lvl="1">
              <a:defRPr/>
            </a:pPr>
            <a:r>
              <a:rPr lang="es-ES" sz="2000" dirty="0" err="1" smtClean="0">
                <a:ea typeface="Calibri" charset="0"/>
                <a:hlinkClick r:id="rId3"/>
              </a:rPr>
              <a:t>Template</a:t>
            </a:r>
            <a:r>
              <a:rPr lang="es-ES" sz="2000" dirty="0" smtClean="0">
                <a:ea typeface="Calibri" charset="0"/>
                <a:hlinkClick r:id="rId3"/>
              </a:rPr>
              <a:t>: http</a:t>
            </a:r>
            <a:r>
              <a:rPr lang="es-ES" sz="2000" dirty="0">
                <a:ea typeface="Calibri" charset="0"/>
                <a:hlinkClick r:id="rId3"/>
              </a:rPr>
              <a:t>://www.w3.org/WAI/eval/template.html</a:t>
            </a:r>
            <a:r>
              <a:rPr lang="es-ES" sz="2000" dirty="0">
                <a:ea typeface="Calibri" charset="0"/>
              </a:rPr>
              <a:t> </a:t>
            </a:r>
          </a:p>
          <a:p>
            <a:pPr>
              <a:defRPr/>
            </a:pPr>
            <a:endParaRPr lang="es-ES" dirty="0">
              <a:ea typeface="Calibri" charset="0"/>
            </a:endParaRPr>
          </a:p>
        </p:txBody>
      </p:sp>
      <p:sp>
        <p:nvSpPr>
          <p:cNvPr id="22532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Pruebas con usuarios</a:t>
            </a:r>
            <a:endParaRPr lang="es-ES_tradnl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195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defRPr/>
            </a:pPr>
            <a:r>
              <a:rPr lang="es-ES" sz="2600" dirty="0"/>
              <a:t>Además de las revisiones automáticas y manual, se recomienda realizar pruebas con usuarios.</a:t>
            </a:r>
          </a:p>
          <a:p>
            <a:pPr>
              <a:defRPr/>
            </a:pPr>
            <a:r>
              <a:rPr lang="es-ES" sz="2600" dirty="0"/>
              <a:t>Se pueden realizar en su propio entorno, o en un entorno controlado.</a:t>
            </a:r>
          </a:p>
          <a:p>
            <a:pPr>
              <a:defRPr/>
            </a:pPr>
            <a:r>
              <a:rPr lang="es-ES" sz="2600" dirty="0"/>
              <a:t>Buscar usuarios con y sin discapacidad, con distintos tipos de discapacidad, distintos contextos de uso, etc.</a:t>
            </a:r>
          </a:p>
          <a:p>
            <a:pPr>
              <a:defRPr/>
            </a:pPr>
            <a:r>
              <a:rPr lang="es-ES" sz="2600" dirty="0"/>
              <a:t>Interpretar los resultados y los problemas encontrados y aplicar soluciones.</a:t>
            </a:r>
          </a:p>
          <a:p>
            <a:pPr lvl="1">
              <a:defRPr/>
            </a:pPr>
            <a:endParaRPr lang="es-E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556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Recursos</a:t>
            </a:r>
            <a:endParaRPr lang="es-ES_tradnl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195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000"/>
              </a:spcBef>
              <a:spcAft>
                <a:spcPts val="700"/>
              </a:spcAft>
              <a:buClr>
                <a:srgbClr val="42557F"/>
              </a:buClr>
              <a:defRPr/>
            </a:pPr>
            <a:r>
              <a:rPr lang="es-ES_tradnl" altLang="es-ES" dirty="0">
                <a:ea typeface="ＭＳ Ｐゴシック" pitchFamily="34" charset="-128"/>
              </a:rPr>
              <a:t>Herramientas automáticas de validación </a:t>
            </a:r>
          </a:p>
          <a:p>
            <a:pPr>
              <a:lnSpc>
                <a:spcPct val="80000"/>
              </a:lnSpc>
              <a:spcBef>
                <a:spcPts val="1000"/>
              </a:spcBef>
              <a:spcAft>
                <a:spcPts val="700"/>
              </a:spcAft>
              <a:buClr>
                <a:srgbClr val="42557F"/>
              </a:buClr>
              <a:defRPr/>
            </a:pPr>
            <a:r>
              <a:rPr lang="es-ES_tradnl" altLang="es-ES" dirty="0">
                <a:ea typeface="ＭＳ Ｐゴシック" pitchFamily="34" charset="-128"/>
              </a:rPr>
              <a:t>Barras de desarrollo</a:t>
            </a:r>
          </a:p>
          <a:p>
            <a:pPr>
              <a:lnSpc>
                <a:spcPct val="80000"/>
              </a:lnSpc>
              <a:spcBef>
                <a:spcPts val="1000"/>
              </a:spcBef>
              <a:spcAft>
                <a:spcPts val="700"/>
              </a:spcAft>
              <a:buClr>
                <a:srgbClr val="42557F"/>
              </a:buClr>
              <a:defRPr/>
            </a:pPr>
            <a:r>
              <a:rPr lang="es-ES_tradnl" altLang="es-ES" dirty="0">
                <a:ea typeface="ＭＳ Ｐゴシック" pitchFamily="34" charset="-128"/>
              </a:rPr>
              <a:t>Herramientas reparadoras</a:t>
            </a:r>
          </a:p>
          <a:p>
            <a:pPr>
              <a:lnSpc>
                <a:spcPct val="80000"/>
              </a:lnSpc>
              <a:spcBef>
                <a:spcPts val="1000"/>
              </a:spcBef>
              <a:spcAft>
                <a:spcPts val="700"/>
              </a:spcAft>
              <a:buClr>
                <a:srgbClr val="42557F"/>
              </a:buClr>
              <a:defRPr/>
            </a:pPr>
            <a:r>
              <a:rPr lang="es-ES_tradnl" altLang="es-ES" dirty="0">
                <a:ea typeface="ＭＳ Ｐゴシック" pitchFamily="34" charset="-128"/>
              </a:rPr>
              <a:t>Otros navegadores, sólo texto, etc.</a:t>
            </a:r>
          </a:p>
          <a:p>
            <a:pPr>
              <a:lnSpc>
                <a:spcPct val="80000"/>
              </a:lnSpc>
              <a:spcBef>
                <a:spcPts val="1000"/>
              </a:spcBef>
              <a:spcAft>
                <a:spcPts val="700"/>
              </a:spcAft>
              <a:buClr>
                <a:srgbClr val="42557F"/>
              </a:buClr>
              <a:defRPr/>
            </a:pPr>
            <a:r>
              <a:rPr lang="es-ES_tradnl" altLang="es-ES" dirty="0">
                <a:ea typeface="ＭＳ Ｐゴシック" pitchFamily="34" charset="-128"/>
              </a:rPr>
              <a:t>Analizadores de contraste, y del color</a:t>
            </a:r>
          </a:p>
          <a:p>
            <a:pPr>
              <a:lnSpc>
                <a:spcPct val="80000"/>
              </a:lnSpc>
              <a:spcBef>
                <a:spcPts val="1000"/>
              </a:spcBef>
              <a:spcAft>
                <a:spcPts val="700"/>
              </a:spcAft>
              <a:buClr>
                <a:srgbClr val="42557F"/>
              </a:buClr>
              <a:defRPr/>
            </a:pPr>
            <a:r>
              <a:rPr lang="es-ES_tradnl" altLang="es-ES" dirty="0">
                <a:ea typeface="ＭＳ Ｐゴシック" pitchFamily="34" charset="-128"/>
              </a:rPr>
              <a:t>Lectores de pantalla, magnificadores, …</a:t>
            </a:r>
          </a:p>
          <a:p>
            <a:pPr>
              <a:lnSpc>
                <a:spcPct val="80000"/>
              </a:lnSpc>
              <a:spcBef>
                <a:spcPts val="1000"/>
              </a:spcBef>
              <a:spcAft>
                <a:spcPts val="700"/>
              </a:spcAft>
              <a:buClr>
                <a:srgbClr val="42557F"/>
              </a:buClr>
              <a:defRPr/>
            </a:pPr>
            <a:r>
              <a:rPr lang="es-ES_tradnl" altLang="es-ES" dirty="0">
                <a:ea typeface="ＭＳ Ｐゴシック" pitchFamily="34" charset="-128"/>
              </a:rPr>
              <a:t>Simuladores de tipos de pantalla, resolución</a:t>
            </a:r>
            <a:r>
              <a:rPr lang="es-ES_tradnl" altLang="es-ES" dirty="0" smtClean="0">
                <a:ea typeface="ＭＳ Ｐゴシック" pitchFamily="34" charset="-128"/>
              </a:rPr>
              <a:t>, etc.</a:t>
            </a:r>
          </a:p>
          <a:p>
            <a:pPr>
              <a:lnSpc>
                <a:spcPct val="80000"/>
              </a:lnSpc>
              <a:spcBef>
                <a:spcPts val="1000"/>
              </a:spcBef>
              <a:spcAft>
                <a:spcPts val="700"/>
              </a:spcAft>
              <a:buClr>
                <a:srgbClr val="42557F"/>
              </a:buClr>
              <a:defRPr/>
            </a:pPr>
            <a:r>
              <a:rPr lang="es-ES_tradnl" altLang="es-ES" dirty="0" smtClean="0">
                <a:ea typeface="ＭＳ Ｐゴシック" pitchFamily="34" charset="-128"/>
              </a:rPr>
              <a:t>Herramientas de utilidad en accesibilidad web: </a:t>
            </a:r>
            <a:r>
              <a:rPr lang="es-ES_tradnl" altLang="es-ES" u="sng" dirty="0" smtClean="0">
                <a:ea typeface="ＭＳ Ｐゴシック" pitchFamily="34" charset="-128"/>
                <a:hlinkClick r:id="rId3"/>
              </a:rPr>
              <a:t>http</a:t>
            </a:r>
            <a:r>
              <a:rPr lang="es-ES_tradnl" altLang="es-ES" u="sng" dirty="0">
                <a:ea typeface="ＭＳ Ｐゴシック" pitchFamily="34" charset="-128"/>
                <a:hlinkClick r:id="rId3"/>
              </a:rPr>
              <a:t>://labda.inf.uc3m.es/awa/es/node/125</a:t>
            </a:r>
            <a:r>
              <a:rPr lang="es-ES_tradnl" altLang="es-ES" u="sng" dirty="0">
                <a:ea typeface="ＭＳ Ｐゴシック" pitchFamily="34" charset="-128"/>
              </a:rPr>
              <a:t> </a:t>
            </a:r>
            <a:endParaRPr lang="es-ES_tradnl" altLang="es-ES" dirty="0">
              <a:ea typeface="ＭＳ Ｐゴシック" pitchFamily="34" charset="-128"/>
            </a:endParaRPr>
          </a:p>
          <a:p>
            <a:pPr marL="457200" lvl="1" indent="0">
              <a:spcAft>
                <a:spcPts val="700"/>
              </a:spcAft>
              <a:buFont typeface="Wingdings" pitchFamily="2" charset="2"/>
              <a:buNone/>
              <a:defRPr/>
            </a:pPr>
            <a:endParaRPr lang="es-ES" sz="28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857250"/>
          </a:xfrm>
        </p:spPr>
        <p:txBody>
          <a:bodyPr/>
          <a:lstStyle/>
          <a:p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Referencias herramientas (I)</a:t>
            </a:r>
            <a:b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es-ES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8675" name="2 Marcador de contenid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42557F"/>
              </a:buCl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TAW: 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defRPr/>
            </a:pPr>
            <a:r>
              <a:rPr lang="es-ES" altLang="es-ES" u="sng" dirty="0" smtClean="0"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http://www.tawdis.net</a:t>
            </a:r>
            <a:endParaRPr lang="es-ES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spcBef>
                <a:spcPct val="0"/>
              </a:spcBef>
              <a:buClr>
                <a:srgbClr val="42557F"/>
              </a:buCl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WAVE</a:t>
            </a:r>
            <a:r>
              <a:rPr lang="es-ES" altLang="es-ES" u="sng" dirty="0" smtClean="0">
                <a:latin typeface="Arial" charset="0"/>
                <a:ea typeface="ＭＳ Ｐゴシック" pitchFamily="34" charset="-128"/>
                <a:cs typeface="Arial" charset="0"/>
              </a:rPr>
              <a:t>: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defRPr/>
            </a:pPr>
            <a:r>
              <a:rPr lang="es-ES" altLang="es-ES" u="sng" dirty="0">
                <a:latin typeface="Arial" charset="0"/>
                <a:ea typeface="ＭＳ Ｐゴシック" pitchFamily="34" charset="-128"/>
                <a:cs typeface="Arial" charset="0"/>
                <a:hlinkClick r:id="rId4"/>
              </a:rPr>
              <a:t>http://wave.webaim.org/?lang=es</a:t>
            </a:r>
            <a:endParaRPr lang="es-ES" altLang="es-ES" u="sng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2900" lvl="1" indent="-342900">
              <a:spcBef>
                <a:spcPct val="0"/>
              </a:spcBef>
              <a:buClr>
                <a:srgbClr val="42557F"/>
              </a:buClr>
              <a:buSzPct val="110000"/>
              <a:defRPr/>
            </a:pPr>
            <a:r>
              <a:rPr lang="es-ES" sz="2800" dirty="0" err="1"/>
              <a:t>Achecker</a:t>
            </a:r>
            <a:r>
              <a:rPr lang="es-ES" sz="2800" dirty="0"/>
              <a:t>: </a:t>
            </a:r>
            <a:endParaRPr lang="es-ES" sz="2800" dirty="0" smtClean="0"/>
          </a:p>
          <a:p>
            <a:pPr lvl="1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defRPr/>
            </a:pPr>
            <a:r>
              <a:rPr lang="es-ES" u="sng" dirty="0">
                <a:latin typeface="Arial" charset="0"/>
                <a:ea typeface="ＭＳ Ｐゴシック" pitchFamily="34" charset="-128"/>
                <a:cs typeface="Arial" charset="0"/>
                <a:hlinkClick r:id="rId5"/>
              </a:rPr>
              <a:t>http://achecker.ca/checker/index.php</a:t>
            </a:r>
            <a:endParaRPr lang="es-ES" u="sng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2900" lvl="1" indent="-342900">
              <a:spcBef>
                <a:spcPct val="0"/>
              </a:spcBef>
              <a:buClr>
                <a:srgbClr val="42557F"/>
              </a:buClr>
              <a:buSzPct val="110000"/>
              <a:defRPr/>
            </a:pPr>
            <a:r>
              <a:rPr lang="es-ES" sz="2800" dirty="0" smtClean="0"/>
              <a:t>Total </a:t>
            </a:r>
            <a:r>
              <a:rPr lang="es-ES" sz="2800" dirty="0" err="1"/>
              <a:t>Validator</a:t>
            </a:r>
            <a:r>
              <a:rPr lang="es-ES" sz="2800" dirty="0"/>
              <a:t>: 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defRPr/>
            </a:pPr>
            <a:r>
              <a:rPr lang="es-ES" u="sng" dirty="0">
                <a:latin typeface="Arial" charset="0"/>
                <a:ea typeface="ＭＳ Ｐゴシック" pitchFamily="34" charset="-128"/>
                <a:cs typeface="Arial" charset="0"/>
                <a:hlinkClick r:id="rId6"/>
              </a:rPr>
              <a:t>http://www.totalvalidator.com/</a:t>
            </a:r>
            <a:r>
              <a:rPr lang="es-ES" u="sng" dirty="0">
                <a:latin typeface="Arial" charset="0"/>
                <a:ea typeface="ＭＳ Ｐゴシック" pitchFamily="34" charset="-128"/>
                <a:cs typeface="Arial" charset="0"/>
              </a:rPr>
              <a:t>  </a:t>
            </a:r>
          </a:p>
          <a:p>
            <a:pPr>
              <a:spcBef>
                <a:spcPct val="0"/>
              </a:spcBef>
              <a:buClr>
                <a:srgbClr val="42557F"/>
              </a:buCl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AIS Web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Accessibility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Toolbar</a:t>
            </a: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(para Explorer):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defRPr/>
            </a:pPr>
            <a:r>
              <a:rPr lang="es-ES" altLang="es-ES" u="sng" dirty="0" smtClean="0">
                <a:latin typeface="Arial" charset="0"/>
                <a:ea typeface="ＭＳ Ｐゴシック" pitchFamily="34" charset="-128"/>
                <a:cs typeface="Arial" charset="0"/>
                <a:hlinkClick r:id="rId7"/>
              </a:rPr>
              <a:t>http</a:t>
            </a:r>
            <a:r>
              <a:rPr lang="es-ES" altLang="es-ES" u="sng" dirty="0">
                <a:latin typeface="Arial" charset="0"/>
                <a:ea typeface="ＭＳ Ｐゴシック" pitchFamily="34" charset="-128"/>
                <a:cs typeface="Arial" charset="0"/>
                <a:hlinkClick r:id="rId7"/>
              </a:rPr>
              <a:t>://www.paciellogroup.com/resources/wat/</a:t>
            </a:r>
            <a:endParaRPr lang="es-ES" altLang="es-ES" u="sng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defRPr/>
            </a:pPr>
            <a:endParaRPr lang="es-ES" altLang="es-ES" u="sng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Clr>
                <a:srgbClr val="42557F"/>
              </a:buClr>
              <a:defRPr/>
            </a:pPr>
            <a:endParaRPr lang="es-ES" altLang="es-ES" sz="24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5604" name="3 Marcador de pie de página"/>
          <p:cNvSpPr>
            <a:spLocks noGrp="1"/>
          </p:cNvSpPr>
          <p:nvPr>
            <p:ph type="ftr" sz="quarter" idx="10"/>
          </p:nvPr>
        </p:nvSpPr>
        <p:spPr bwMode="auto">
          <a:xfrm>
            <a:off x="395288" y="6456363"/>
            <a:ext cx="8280400" cy="50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 hidden="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Diapositiva con ilustración</a:t>
            </a:r>
          </a:p>
        </p:txBody>
      </p:sp>
      <p:pic>
        <p:nvPicPr>
          <p:cNvPr id="7" name="2 Marcador de contenido" descr="Ilustraciones que hacen referencia a la discapacidad visual, auditiva, motórica e intelectual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412776"/>
            <a:ext cx="5545137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3851920" y="6021288"/>
            <a:ext cx="36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Ilustración de </a:t>
            </a:r>
            <a:r>
              <a:rPr lang="es-ES" sz="1000" dirty="0" smtClean="0">
                <a:hlinkClick r:id="rId4" tooltip="Enlace a la página de flickr en la que está ubicada la foto"/>
              </a:rPr>
              <a:t>Per </a:t>
            </a:r>
            <a:r>
              <a:rPr lang="es-ES" sz="1000" dirty="0" err="1" smtClean="0">
                <a:hlinkClick r:id="rId4" tooltip="Enlace a la página de flickr en la que está ubicada la foto"/>
              </a:rPr>
              <a:t>Axbom</a:t>
            </a:r>
            <a:r>
              <a:rPr lang="es-ES" sz="1000" dirty="0" smtClean="0">
                <a:hlinkClick r:id="rId4" tooltip="Enlace a la página de flickr en la que está ubicada la foto"/>
              </a:rPr>
              <a:t> </a:t>
            </a:r>
            <a:r>
              <a:rPr lang="es-ES" sz="1000" dirty="0" smtClean="0"/>
              <a:t>bajo licencia </a:t>
            </a:r>
            <a:r>
              <a:rPr lang="es-ES" sz="1000" dirty="0" err="1" smtClean="0"/>
              <a:t>Creative</a:t>
            </a:r>
            <a:r>
              <a:rPr lang="es-ES" sz="1000" dirty="0" smtClean="0"/>
              <a:t> </a:t>
            </a:r>
            <a:r>
              <a:rPr lang="es-ES" sz="1000" dirty="0" err="1" smtClean="0"/>
              <a:t>Commons</a:t>
            </a:r>
            <a:endParaRPr lang="es-ES" sz="1000" dirty="0"/>
          </a:p>
        </p:txBody>
      </p:sp>
      <p:sp>
        <p:nvSpPr>
          <p:cNvPr id="922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>
          <a:xfrm>
            <a:off x="457200" y="339725"/>
            <a:ext cx="8229600" cy="857250"/>
          </a:xfrm>
        </p:spPr>
        <p:txBody>
          <a:bodyPr/>
          <a:lstStyle/>
          <a:p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Referencias herramientas (II)</a:t>
            </a:r>
            <a:b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es-ES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6627" name="2 Marcador de contenid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42557F"/>
              </a:buClr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Web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Developer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Toolbar</a:t>
            </a: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(para Firefox):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</a:pPr>
            <a:r>
              <a:rPr lang="es-ES" altLang="es-ES" u="sng" dirty="0" smtClean="0"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https://addons.mozilla.org/es/firefox/addon/web-developer/</a:t>
            </a:r>
            <a:endParaRPr lang="es-ES" altLang="es-ES" u="sng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spcBef>
                <a:spcPct val="0"/>
              </a:spcBef>
              <a:buClr>
                <a:srgbClr val="42557F"/>
              </a:buClr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Web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Developer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Toolbar</a:t>
            </a: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(para Chrome):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</a:pPr>
            <a:r>
              <a:rPr lang="es-ES" altLang="es-ES" u="sng" dirty="0" smtClean="0">
                <a:latin typeface="Arial" charset="0"/>
                <a:ea typeface="ＭＳ Ｐゴシック" pitchFamily="34" charset="-128"/>
                <a:cs typeface="Arial" charset="0"/>
                <a:hlinkClick r:id="rId4"/>
              </a:rPr>
              <a:t>https://chrome.google.com/webstore/detail/web-developer/bfbameneiokkgbdmiekhjnmfkcnldhhm</a:t>
            </a:r>
            <a:endParaRPr lang="es-ES" altLang="es-ES" u="sng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spcBef>
                <a:spcPct val="0"/>
              </a:spcBef>
              <a:buClr>
                <a:srgbClr val="42557F"/>
              </a:buClr>
            </a:pP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Colur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Contrast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Analyser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: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</a:pPr>
            <a:r>
              <a:rPr lang="es-ES" altLang="es-ES" u="sng" dirty="0" smtClean="0">
                <a:latin typeface="Arial" charset="0"/>
                <a:ea typeface="ＭＳ Ｐゴシック" pitchFamily="34" charset="-128"/>
                <a:cs typeface="Arial" charset="0"/>
                <a:hlinkClick r:id="rId5"/>
              </a:rPr>
              <a:t>http://www.visionaustralia.org/digital-access-cca</a:t>
            </a:r>
            <a:r>
              <a:rPr lang="es-ES" altLang="es-ES" u="sng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</p:txBody>
      </p:sp>
      <p:sp>
        <p:nvSpPr>
          <p:cNvPr id="26628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>
          <a:xfrm>
            <a:off x="457200" y="339725"/>
            <a:ext cx="8229600" cy="857250"/>
          </a:xfrm>
        </p:spPr>
        <p:txBody>
          <a:bodyPr/>
          <a:lstStyle/>
          <a:p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Referencias herramientas (III)</a:t>
            </a:r>
            <a:b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es-ES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7651" name="2 Marcador de contenid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42557F"/>
              </a:buClr>
            </a:pP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W3C CSS </a:t>
            </a:r>
            <a:r>
              <a:rPr lang="es-ES" altLang="es-ES" sz="2600" dirty="0" err="1" smtClean="0">
                <a:latin typeface="Arial" charset="0"/>
                <a:ea typeface="ＭＳ Ｐゴシック" pitchFamily="34" charset="-128"/>
                <a:cs typeface="Arial" charset="0"/>
              </a:rPr>
              <a:t>Validation</a:t>
            </a: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600" dirty="0" err="1" smtClean="0">
                <a:latin typeface="Arial" charset="0"/>
                <a:ea typeface="ＭＳ Ｐゴシック" pitchFamily="34" charset="-128"/>
                <a:cs typeface="Arial" charset="0"/>
              </a:rPr>
              <a:t>Service</a:t>
            </a: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: 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</a:pPr>
            <a:r>
              <a:rPr lang="es-ES" altLang="es-ES" u="sng" dirty="0">
                <a:latin typeface="Arial" charset="0"/>
                <a:ea typeface="ＭＳ Ｐゴシック" pitchFamily="34" charset="-128"/>
                <a:cs typeface="Arial" charset="0"/>
              </a:rPr>
              <a:t>http://jigsaw.w3.org/css-validator/</a:t>
            </a:r>
          </a:p>
          <a:p>
            <a:pPr>
              <a:spcBef>
                <a:spcPct val="0"/>
              </a:spcBef>
              <a:buClr>
                <a:srgbClr val="42557F"/>
              </a:buClr>
            </a:pP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W3C </a:t>
            </a:r>
            <a:r>
              <a:rPr lang="es-ES" altLang="es-ES" sz="2600" dirty="0" err="1" smtClean="0">
                <a:latin typeface="Arial" charset="0"/>
                <a:ea typeface="ＭＳ Ｐゴシック" pitchFamily="34" charset="-128"/>
                <a:cs typeface="Arial" charset="0"/>
              </a:rPr>
              <a:t>Markup</a:t>
            </a: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600" dirty="0" err="1" smtClean="0">
                <a:latin typeface="Arial" charset="0"/>
                <a:ea typeface="ＭＳ Ｐゴシック" pitchFamily="34" charset="-128"/>
                <a:cs typeface="Arial" charset="0"/>
              </a:rPr>
              <a:t>Validation</a:t>
            </a: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600" dirty="0" err="1" smtClean="0">
                <a:latin typeface="Arial" charset="0"/>
                <a:ea typeface="ＭＳ Ｐゴシック" pitchFamily="34" charset="-128"/>
                <a:cs typeface="Arial" charset="0"/>
              </a:rPr>
              <a:t>Service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: 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</a:pPr>
            <a:r>
              <a:rPr lang="es-ES" altLang="es-ES" u="sng" dirty="0">
                <a:latin typeface="Arial" charset="0"/>
                <a:ea typeface="ＭＳ Ｐゴシック" pitchFamily="34" charset="-128"/>
                <a:cs typeface="Arial" charset="0"/>
              </a:rPr>
              <a:t>http://validator.w3.org/</a:t>
            </a:r>
          </a:p>
          <a:p>
            <a:pPr>
              <a:spcBef>
                <a:spcPct val="0"/>
              </a:spcBef>
              <a:buClr>
                <a:srgbClr val="42557F"/>
              </a:buClr>
            </a:pP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JAWS</a:t>
            </a:r>
            <a:r>
              <a:rPr lang="es-ES" altLang="es-ES" sz="26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(navegador de voz propietario)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</a:pPr>
            <a:r>
              <a:rPr lang="es-ES" altLang="es-ES" u="sng" dirty="0">
                <a:latin typeface="Arial" charset="0"/>
                <a:ea typeface="ＭＳ Ｐゴシック" pitchFamily="34" charset="-128"/>
                <a:cs typeface="Arial" charset="0"/>
              </a:rPr>
              <a:t>http://www.freedomscientific.com/Products/Blindness/Jaws </a:t>
            </a:r>
          </a:p>
          <a:p>
            <a:pPr>
              <a:spcBef>
                <a:spcPct val="0"/>
              </a:spcBef>
              <a:buClr>
                <a:srgbClr val="42557F"/>
              </a:buClr>
            </a:pP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NVDA</a:t>
            </a:r>
            <a:r>
              <a:rPr lang="es-ES" altLang="es-ES" sz="26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(navegador de voz software libre):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</a:pPr>
            <a:r>
              <a:rPr lang="es-ES" altLang="es-ES" u="sng" dirty="0">
                <a:latin typeface="Arial" charset="0"/>
                <a:ea typeface="ＭＳ Ｐゴシック" pitchFamily="34" charset="-128"/>
                <a:cs typeface="Arial" charset="0"/>
              </a:rPr>
              <a:t>http://www.nvaccess.org/ </a:t>
            </a:r>
          </a:p>
          <a:p>
            <a:pPr>
              <a:spcBef>
                <a:spcPct val="0"/>
              </a:spcBef>
              <a:buClr>
                <a:srgbClr val="42557F"/>
              </a:buClr>
            </a:pPr>
            <a:r>
              <a:rPr lang="es-ES" altLang="es-ES" sz="2600" dirty="0" smtClean="0">
                <a:latin typeface="Arial" charset="0"/>
                <a:ea typeface="ＭＳ Ｐゴシック" pitchFamily="34" charset="-128"/>
                <a:cs typeface="Arial" charset="0"/>
              </a:rPr>
              <a:t>Más herramientas en: </a:t>
            </a:r>
          </a:p>
          <a:p>
            <a:pPr lvl="1"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</a:pPr>
            <a:r>
              <a:rPr lang="es-ES" altLang="es-ES" u="sng" dirty="0">
                <a:latin typeface="Arial" charset="0"/>
                <a:ea typeface="ＭＳ Ｐゴシック" pitchFamily="34" charset="-128"/>
                <a:cs typeface="Arial" charset="0"/>
              </a:rPr>
              <a:t>http://labda.inf.uc3m.es/awa/es/node/125 </a:t>
            </a:r>
          </a:p>
        </p:txBody>
      </p:sp>
      <p:sp>
        <p:nvSpPr>
          <p:cNvPr id="27652" name="3 Marcador de pie de página"/>
          <p:cNvSpPr>
            <a:spLocks noGrp="1"/>
          </p:cNvSpPr>
          <p:nvPr>
            <p:ph type="ftr" sz="quarter" idx="10"/>
          </p:nvPr>
        </p:nvSpPr>
        <p:spPr bwMode="auto">
          <a:xfrm>
            <a:off x="395288" y="6456363"/>
            <a:ext cx="8280400" cy="50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Título"/>
          <p:cNvSpPr>
            <a:spLocks noGrp="1"/>
          </p:cNvSpPr>
          <p:nvPr>
            <p:ph type="ctrTitle"/>
          </p:nvPr>
        </p:nvSpPr>
        <p:spPr>
          <a:xfrm>
            <a:off x="608013" y="1295400"/>
            <a:ext cx="7924800" cy="2112963"/>
          </a:xfrm>
        </p:spPr>
        <p:txBody>
          <a:bodyPr/>
          <a:lstStyle/>
          <a:p>
            <a:r>
              <a:rPr lang="es-ES" altLang="es-ES" sz="2300" smtClean="0">
                <a:ea typeface="ＭＳ Ｐゴシック" pitchFamily="34" charset="-128"/>
              </a:rPr>
              <a:t/>
            </a:r>
            <a:br>
              <a:rPr lang="es-ES" altLang="es-ES" sz="2300" smtClean="0">
                <a:ea typeface="ＭＳ Ｐゴシック" pitchFamily="34" charset="-128"/>
              </a:rPr>
            </a:br>
            <a:r>
              <a:rPr lang="es-ES_tradnl" altLang="es-ES" sz="3200" smtClean="0">
                <a:ea typeface="ＭＳ Ｐゴシック" pitchFamily="34" charset="-128"/>
              </a:rPr>
              <a:t/>
            </a:r>
            <a:br>
              <a:rPr lang="es-ES_tradnl" altLang="es-ES" sz="3200" smtClean="0">
                <a:ea typeface="ＭＳ Ｐゴシック" pitchFamily="34" charset="-128"/>
              </a:rPr>
            </a:br>
            <a:r>
              <a:rPr lang="es-ES_tradnl" altLang="es-ES" sz="3200" smtClean="0">
                <a:ea typeface="ＭＳ Ｐゴシック" pitchFamily="34" charset="-128"/>
              </a:rPr>
              <a:t> </a:t>
            </a:r>
            <a:r>
              <a:rPr lang="es-ES_tradnl" altLang="es-ES" sz="32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Tema 3.3: Evaluación de la accesibilidad web</a:t>
            </a:r>
            <a:endParaRPr lang="es-ES" altLang="es-ES" sz="3200" smtClean="0">
              <a:ea typeface="ＭＳ Ｐゴシック" pitchFamily="34" charset="-128"/>
            </a:endParaRPr>
          </a:p>
        </p:txBody>
      </p:sp>
      <p:sp>
        <p:nvSpPr>
          <p:cNvPr id="28675" name="2 Subtítulo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584950" cy="1223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altLang="es-ES" sz="26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Lourdes Moreno, Paloma Martínez 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6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Universidad Carlos III de Madrid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6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{lmoreno,pmf}@inf.uc3m.es</a:t>
            </a:r>
            <a:endParaRPr lang="es-ES" altLang="es-ES" sz="26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8676" name="3 Subtítulo"/>
          <p:cNvSpPr txBox="1">
            <a:spLocks/>
          </p:cNvSpPr>
          <p:nvPr/>
        </p:nvSpPr>
        <p:spPr bwMode="auto">
          <a:xfrm>
            <a:off x="323850" y="5157788"/>
            <a:ext cx="864076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800"/>
              <a:t>Asignatura Humanidades:</a:t>
            </a:r>
            <a:endParaRPr lang="es-ES_tradnl" altLang="ja-JP" sz="1800">
              <a:solidFill>
                <a:srgbClr val="00009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s-ES" sz="1800"/>
              <a:t>“</a:t>
            </a:r>
            <a:r>
              <a:rPr lang="es-ES" altLang="ja-JP" sz="1800"/>
              <a:t>Evitando la barreras de accesibilidad en la Sociedad de la Información</a:t>
            </a:r>
            <a:r>
              <a:rPr lang="ja-JP" altLang="es-ES" sz="1800"/>
              <a:t>”</a:t>
            </a:r>
            <a:endParaRPr lang="es-ES_tradnl" altLang="ja-JP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_tradnl" altLang="ja-JP" sz="1800">
              <a:solidFill>
                <a:srgbClr val="00009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ES" sz="1800"/>
              <a:t>OpenCourseWare de la Universidad Carlos III de Madrid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_tradnl" altLang="es-ES" smtClean="0">
                <a:latin typeface="Arial" charset="0"/>
                <a:ea typeface="ＭＳ Ｐゴシック" pitchFamily="34" charset="-128"/>
                <a:cs typeface="Arial" charset="0"/>
              </a:rPr>
              <a:t>Índice</a:t>
            </a:r>
          </a:p>
        </p:txBody>
      </p:sp>
      <p:sp>
        <p:nvSpPr>
          <p:cNvPr id="8195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500"/>
              </a:spcAft>
              <a:buClr>
                <a:srgbClr val="42557F"/>
              </a:buClr>
              <a:defRPr/>
            </a:pPr>
            <a:r>
              <a:rPr lang="es-ES_tradnl" altLang="es-ES" sz="2500" dirty="0">
                <a:ea typeface="ＭＳ Ｐゴシック" pitchFamily="34" charset="-128"/>
              </a:rPr>
              <a:t>Bases de la evaluación</a:t>
            </a:r>
          </a:p>
          <a:p>
            <a:pPr>
              <a:lnSpc>
                <a:spcPct val="90000"/>
              </a:lnSpc>
              <a:spcAft>
                <a:spcPts val="500"/>
              </a:spcAft>
              <a:buClr>
                <a:srgbClr val="42557F"/>
              </a:buClr>
              <a:defRPr/>
            </a:pPr>
            <a:r>
              <a:rPr lang="es-ES" altLang="es-ES" sz="2500" dirty="0">
                <a:ea typeface="ＭＳ Ｐゴシック" pitchFamily="34" charset="-128"/>
              </a:rPr>
              <a:t>Evaluación de accesibilidad conforme a las WCAG </a:t>
            </a:r>
            <a:r>
              <a:rPr lang="es-ES" altLang="es-ES" sz="2500" dirty="0" smtClean="0">
                <a:ea typeface="ＭＳ Ｐゴシック" pitchFamily="34" charset="-128"/>
              </a:rPr>
              <a:t>2.0</a:t>
            </a:r>
          </a:p>
          <a:p>
            <a:pPr marL="914400" lvl="1" indent="-457200">
              <a:lnSpc>
                <a:spcPct val="90000"/>
              </a:lnSpc>
              <a:spcAft>
                <a:spcPts val="500"/>
              </a:spcAft>
              <a:buClr>
                <a:srgbClr val="42557F"/>
              </a:buClr>
              <a:buFont typeface="+mj-lt"/>
              <a:buAutoNum type="arabicPeriod"/>
              <a:defRPr/>
            </a:pPr>
            <a:r>
              <a:rPr lang="es-ES" altLang="es-ES" dirty="0">
                <a:ea typeface="ＭＳ Ｐゴシック" pitchFamily="34" charset="-128"/>
              </a:rPr>
              <a:t>Alcance de la </a:t>
            </a:r>
            <a:r>
              <a:rPr lang="es-ES" altLang="es-ES" dirty="0" smtClean="0">
                <a:ea typeface="ＭＳ Ｐゴシック" pitchFamily="34" charset="-128"/>
              </a:rPr>
              <a:t>evaluación</a:t>
            </a:r>
          </a:p>
          <a:p>
            <a:pPr marL="914400" lvl="1" indent="-457200">
              <a:lnSpc>
                <a:spcPct val="90000"/>
              </a:lnSpc>
              <a:spcAft>
                <a:spcPts val="500"/>
              </a:spcAft>
              <a:buClr>
                <a:srgbClr val="42557F"/>
              </a:buClr>
              <a:buFont typeface="+mj-lt"/>
              <a:buAutoNum type="arabicPeriod"/>
              <a:defRPr/>
            </a:pPr>
            <a:r>
              <a:rPr lang="es-ES" altLang="es-ES" dirty="0">
                <a:ea typeface="ＭＳ Ｐゴシック" pitchFamily="34" charset="-128"/>
              </a:rPr>
              <a:t>Explorar el sitio web</a:t>
            </a:r>
            <a:endParaRPr lang="es-ES" altLang="es-ES" dirty="0" smtClean="0">
              <a:ea typeface="ＭＳ Ｐゴシック" pitchFamily="34" charset="-128"/>
            </a:endParaRPr>
          </a:p>
          <a:p>
            <a:pPr marL="914400" lvl="1" indent="-457200">
              <a:lnSpc>
                <a:spcPct val="90000"/>
              </a:lnSpc>
              <a:spcAft>
                <a:spcPts val="500"/>
              </a:spcAft>
              <a:buClr>
                <a:srgbClr val="42557F"/>
              </a:buClr>
              <a:buFont typeface="+mj-lt"/>
              <a:buAutoNum type="arabicPeriod"/>
              <a:defRPr/>
            </a:pPr>
            <a:r>
              <a:rPr lang="es-ES" altLang="es-ES" dirty="0" smtClean="0">
                <a:ea typeface="ＭＳ Ｐゴシック" pitchFamily="34" charset="-128"/>
              </a:rPr>
              <a:t>Seleccionar </a:t>
            </a:r>
            <a:r>
              <a:rPr lang="es-ES" altLang="es-ES" dirty="0">
                <a:ea typeface="ＭＳ Ｐゴシック" pitchFamily="34" charset="-128"/>
              </a:rPr>
              <a:t>muestra </a:t>
            </a:r>
            <a:r>
              <a:rPr lang="es-ES" altLang="es-ES" dirty="0" smtClean="0">
                <a:ea typeface="ＭＳ Ｐゴシック" pitchFamily="34" charset="-128"/>
              </a:rPr>
              <a:t>representativa</a:t>
            </a:r>
          </a:p>
          <a:p>
            <a:pPr marL="914400" lvl="1" indent="-457200">
              <a:lnSpc>
                <a:spcPct val="90000"/>
              </a:lnSpc>
              <a:spcAft>
                <a:spcPts val="500"/>
              </a:spcAft>
              <a:buClr>
                <a:srgbClr val="42557F"/>
              </a:buClr>
              <a:buFont typeface="+mj-lt"/>
              <a:buAutoNum type="arabicPeriod"/>
              <a:defRPr/>
            </a:pPr>
            <a:r>
              <a:rPr lang="es-ES" altLang="es-ES" dirty="0">
                <a:ea typeface="ＭＳ Ｐゴシック" pitchFamily="34" charset="-128"/>
              </a:rPr>
              <a:t>Auditar la </a:t>
            </a:r>
            <a:r>
              <a:rPr lang="es-ES" altLang="es-ES" dirty="0" smtClean="0">
                <a:ea typeface="ＭＳ Ｐゴシック" pitchFamily="34" charset="-128"/>
              </a:rPr>
              <a:t>muestra</a:t>
            </a:r>
          </a:p>
          <a:p>
            <a:pPr marL="914400" lvl="1" indent="-457200">
              <a:lnSpc>
                <a:spcPct val="90000"/>
              </a:lnSpc>
              <a:spcAft>
                <a:spcPts val="500"/>
              </a:spcAft>
              <a:buClr>
                <a:srgbClr val="42557F"/>
              </a:buClr>
              <a:buFont typeface="+mj-lt"/>
              <a:buAutoNum type="arabicPeriod"/>
              <a:defRPr/>
            </a:pPr>
            <a:r>
              <a:rPr lang="es-ES" altLang="es-ES" dirty="0">
                <a:ea typeface="ＭＳ Ｐゴシック" pitchFamily="34" charset="-128"/>
              </a:rPr>
              <a:t>Informar de los </a:t>
            </a:r>
            <a:r>
              <a:rPr lang="es-ES" altLang="es-ES" dirty="0" smtClean="0">
                <a:ea typeface="ＭＳ Ｐゴシック" pitchFamily="34" charset="-128"/>
              </a:rPr>
              <a:t>resultados</a:t>
            </a:r>
          </a:p>
          <a:p>
            <a:pPr marL="342900" lvl="1" indent="-342900">
              <a:lnSpc>
                <a:spcPct val="90000"/>
              </a:lnSpc>
              <a:spcBef>
                <a:spcPct val="20000"/>
              </a:spcBef>
              <a:spcAft>
                <a:spcPts val="500"/>
              </a:spcAft>
              <a:buClr>
                <a:srgbClr val="42557F"/>
              </a:buClr>
              <a:buSzPct val="110000"/>
              <a:defRPr/>
            </a:pPr>
            <a:r>
              <a:rPr lang="es-ES" altLang="es-ES" sz="2500" dirty="0">
                <a:ea typeface="ＭＳ Ｐゴシック" pitchFamily="34" charset="-128"/>
              </a:rPr>
              <a:t>Pruebas con usuarios</a:t>
            </a:r>
          </a:p>
          <a:p>
            <a:pPr marL="342900" lvl="1" indent="-342900">
              <a:lnSpc>
                <a:spcPct val="90000"/>
              </a:lnSpc>
              <a:spcBef>
                <a:spcPct val="20000"/>
              </a:spcBef>
              <a:spcAft>
                <a:spcPts val="500"/>
              </a:spcAft>
              <a:buClr>
                <a:srgbClr val="42557F"/>
              </a:buClr>
              <a:buSzPct val="110000"/>
              <a:defRPr/>
            </a:pPr>
            <a:r>
              <a:rPr lang="es-ES" altLang="es-ES" sz="2500" dirty="0">
                <a:ea typeface="ＭＳ Ｐゴシック" pitchFamily="34" charset="-128"/>
              </a:rPr>
              <a:t>Recursos</a:t>
            </a:r>
          </a:p>
        </p:txBody>
      </p:sp>
      <p:sp>
        <p:nvSpPr>
          <p:cNvPr id="922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  <p:extLst>
      <p:ext uri="{BB962C8B-B14F-4D97-AF65-F5344CB8AC3E}">
        <p14:creationId xmlns:p14="http://schemas.microsoft.com/office/powerpoint/2010/main" val="228399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_tradnl" altLang="es-ES" smtClean="0">
                <a:latin typeface="Arial" charset="0"/>
                <a:ea typeface="ＭＳ Ｐゴシック" pitchFamily="34" charset="-128"/>
                <a:cs typeface="Arial" charset="0"/>
              </a:rPr>
              <a:t>Bases de la evaluación</a:t>
            </a:r>
          </a:p>
        </p:txBody>
      </p:sp>
      <p:sp>
        <p:nvSpPr>
          <p:cNvPr id="10243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Aft>
                <a:spcPts val="1000"/>
              </a:spcAft>
              <a:buClr>
                <a:srgbClr val="42557F"/>
              </a:buClr>
            </a:pPr>
            <a:r>
              <a:rPr lang="es-ES" altLang="es-ES" sz="2500" smtClean="0">
                <a:latin typeface="Arial" charset="0"/>
                <a:ea typeface="ＭＳ Ｐゴシック" pitchFamily="34" charset="-128"/>
                <a:cs typeface="Arial" charset="0"/>
              </a:rPr>
              <a:t>Es importante comenzar utilizando métodos de validación desde las primeras fases del desarrollo de un sitio web.</a:t>
            </a:r>
          </a:p>
          <a:p>
            <a:pPr>
              <a:spcAft>
                <a:spcPts val="1000"/>
              </a:spcAft>
              <a:buClr>
                <a:srgbClr val="42557F"/>
              </a:buClr>
            </a:pPr>
            <a:r>
              <a:rPr lang="es-ES" altLang="es-ES" sz="2500" smtClean="0">
                <a:latin typeface="Arial" charset="0"/>
                <a:ea typeface="ＭＳ Ｐゴシック" pitchFamily="34" charset="-128"/>
                <a:cs typeface="Arial" charset="0"/>
              </a:rPr>
              <a:t>Verifique la accesibilidad con herramientas automáticas y revisión humana. Los métodos automáticos son generalmente rápidos y convenientes, pero no pueden identificar todos los problemas de accesibilidad. La revisión humana puede ayudar a garantizar la claridad del lenguaje y la facilidad de navegación.</a:t>
            </a:r>
          </a:p>
        </p:txBody>
      </p:sp>
      <p:sp>
        <p:nvSpPr>
          <p:cNvPr id="10244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Evaluación de accesibilidad conforme a las WCAG 2.0 </a:t>
            </a:r>
            <a:endParaRPr lang="es-ES_tradnl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243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spcBef>
                <a:spcPct val="20000"/>
              </a:spcBef>
              <a:buClr>
                <a:srgbClr val="42557F"/>
              </a:buClr>
              <a:buSzPct val="110000"/>
              <a:defRPr/>
            </a:pPr>
            <a:r>
              <a:rPr lang="es-ES" altLang="es-ES" sz="2100" dirty="0">
                <a:latin typeface="Arial" charset="0"/>
                <a:ea typeface="ＭＳ Ｐゴシック" pitchFamily="34" charset="-128"/>
                <a:cs typeface="Arial" charset="0"/>
              </a:rPr>
              <a:t>Metodología de Evaluación de Conformidad con la Accesibilidad en sitios Web (WCAG-EM)</a:t>
            </a:r>
          </a:p>
          <a:p>
            <a:pPr lvl="1">
              <a:lnSpc>
                <a:spcPct val="90000"/>
              </a:lnSpc>
              <a:buClr>
                <a:srgbClr val="42557F"/>
              </a:buClr>
              <a:defRPr/>
            </a:pPr>
            <a:r>
              <a:rPr lang="es-ES" altLang="es-ES" sz="1700" dirty="0" smtClean="0"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http://www.w3.org/TR/WCAG-EM/</a:t>
            </a:r>
            <a:endParaRPr lang="es-ES" altLang="es-ES" sz="17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spcBef>
                <a:spcPts val="1000"/>
              </a:spcBef>
              <a:buClr>
                <a:srgbClr val="42557F"/>
              </a:buClr>
              <a:buSzPct val="110000"/>
              <a:defRPr/>
            </a:pPr>
            <a:r>
              <a:rPr lang="es-ES" altLang="es-ES" sz="2100" dirty="0">
                <a:latin typeface="Arial" charset="0"/>
                <a:ea typeface="ＭＳ Ｐゴシック" pitchFamily="34" charset="-128"/>
                <a:cs typeface="Arial" charset="0"/>
              </a:rPr>
              <a:t>Pasos del proceso</a:t>
            </a:r>
          </a:p>
          <a:p>
            <a:pPr lvl="1">
              <a:lnSpc>
                <a:spcPct val="90000"/>
              </a:lnSpc>
              <a:buClr>
                <a:srgbClr val="42557F"/>
              </a:buClr>
              <a:defRPr/>
            </a:pPr>
            <a:r>
              <a:rPr lang="es-ES" altLang="es-ES" sz="1700" dirty="0" smtClean="0">
                <a:latin typeface="Arial" charset="0"/>
                <a:ea typeface="ＭＳ Ｐゴシック" pitchFamily="34" charset="-128"/>
                <a:cs typeface="Arial" charset="0"/>
              </a:rPr>
              <a:t>Definir el alcance de la evaluación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rgbClr val="42557F"/>
              </a:buClr>
              <a:defRPr/>
            </a:pPr>
            <a:r>
              <a:rPr lang="es-ES" altLang="es-ES" sz="1700" dirty="0">
                <a:latin typeface="Arial" charset="0"/>
                <a:ea typeface="ＭＳ Ｐゴシック" pitchFamily="34" charset="-128"/>
                <a:cs typeface="Arial" charset="0"/>
              </a:rPr>
              <a:t>Explorar el sitio web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rgbClr val="42557F"/>
              </a:buClr>
              <a:defRPr/>
            </a:pPr>
            <a:r>
              <a:rPr lang="es-ES" altLang="es-ES" sz="1700" dirty="0">
                <a:latin typeface="Arial" charset="0"/>
                <a:ea typeface="ＭＳ Ｐゴシック" pitchFamily="34" charset="-128"/>
                <a:cs typeface="Arial" charset="0"/>
              </a:rPr>
              <a:t>Seleccionar una muestra representativa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rgbClr val="42557F"/>
              </a:buClr>
              <a:defRPr/>
            </a:pPr>
            <a:r>
              <a:rPr lang="es-ES" altLang="es-ES" sz="1700" dirty="0">
                <a:latin typeface="Arial" charset="0"/>
                <a:ea typeface="ＭＳ Ｐゴシック" pitchFamily="34" charset="-128"/>
                <a:cs typeface="Arial" charset="0"/>
              </a:rPr>
              <a:t>Auditar la muestra seleccionada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rgbClr val="42557F"/>
              </a:buClr>
              <a:defRPr/>
            </a:pPr>
            <a:r>
              <a:rPr lang="es-ES" altLang="es-ES" sz="1700" dirty="0">
                <a:latin typeface="Arial" charset="0"/>
                <a:ea typeface="ＭＳ Ｐゴシック" pitchFamily="34" charset="-128"/>
                <a:cs typeface="Arial" charset="0"/>
              </a:rPr>
              <a:t>Informar de los resultados de la evaluación. Plantilla para el informe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42557F"/>
              </a:buClr>
              <a:defRPr/>
            </a:pPr>
            <a:r>
              <a:rPr lang="es-ES" altLang="es-ES" sz="2100" dirty="0" smtClean="0">
                <a:latin typeface="Arial" charset="0"/>
                <a:ea typeface="ＭＳ Ｐゴシック" pitchFamily="34" charset="-128"/>
                <a:cs typeface="Arial" charset="0"/>
              </a:rPr>
              <a:t>Es similar a la de las WCAG 1.0, pero:</a:t>
            </a:r>
          </a:p>
          <a:p>
            <a:pPr lvl="1">
              <a:lnSpc>
                <a:spcPct val="90000"/>
              </a:lnSpc>
              <a:buClr>
                <a:srgbClr val="42557F"/>
              </a:buClr>
              <a:defRPr/>
            </a:pPr>
            <a:r>
              <a:rPr lang="es-ES" altLang="es-ES" sz="1700" dirty="0">
                <a:latin typeface="Arial" charset="0"/>
                <a:ea typeface="ＭＳ Ｐゴシック" pitchFamily="34" charset="-128"/>
                <a:cs typeface="Arial" charset="0"/>
              </a:rPr>
              <a:t>S</a:t>
            </a:r>
            <a:r>
              <a:rPr lang="es-ES" altLang="es-ES" sz="1700" dirty="0" smtClean="0">
                <a:latin typeface="Arial" charset="0"/>
                <a:ea typeface="ＭＳ Ｐゴシック" pitchFamily="34" charset="-128"/>
                <a:cs typeface="Arial" charset="0"/>
              </a:rPr>
              <a:t>í permite aplicar a ámbitos separables (parte pública y intranet o privada del mismo).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rgbClr val="42557F"/>
              </a:buClr>
              <a:defRPr/>
            </a:pPr>
            <a:r>
              <a:rPr lang="es-ES" altLang="es-ES" sz="1700" dirty="0" smtClean="0">
                <a:latin typeface="Arial" charset="0"/>
                <a:ea typeface="ＭＳ Ｐゴシック" pitchFamily="34" charset="-128"/>
                <a:cs typeface="Arial" charset="0"/>
              </a:rPr>
              <a:t>Sí hay declaración parcial de conformidad . Listado de las tecnologías excluidas de la evaluación</a:t>
            </a:r>
          </a:p>
        </p:txBody>
      </p:sp>
      <p:sp>
        <p:nvSpPr>
          <p:cNvPr id="11268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1. Alcance de la evaluación</a:t>
            </a:r>
            <a:endParaRPr lang="es-ES_tradnl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2291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2000"/>
              </a:spcAft>
              <a:buClr>
                <a:srgbClr val="42557F"/>
              </a:buClr>
            </a:pPr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El primer paso debe ser definir sobre qué nivel de conformidad se va a realizar la evaluación: A, AA o AAA.</a:t>
            </a:r>
          </a:p>
          <a:p>
            <a:pPr>
              <a:lnSpc>
                <a:spcPct val="90000"/>
              </a:lnSpc>
              <a:buClr>
                <a:srgbClr val="42557F"/>
              </a:buClr>
            </a:pPr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Es importante comprobar si la página debe cumplir legalmente alguno de los niveles, por ejemplo, las páginas de la administración pública.</a:t>
            </a:r>
          </a:p>
        </p:txBody>
      </p:sp>
      <p:sp>
        <p:nvSpPr>
          <p:cNvPr id="12292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2. Explorar el sitio web</a:t>
            </a:r>
            <a:endParaRPr lang="es-ES_tradnl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195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Aft>
                <a:spcPts val="2000"/>
              </a:spcAft>
              <a:defRPr/>
            </a:pPr>
            <a:r>
              <a:rPr lang="es-ES" dirty="0"/>
              <a:t>Realizar una navegación por el sitio web completo.</a:t>
            </a:r>
          </a:p>
          <a:p>
            <a:pPr>
              <a:spcAft>
                <a:spcPts val="2000"/>
              </a:spcAft>
              <a:defRPr/>
            </a:pPr>
            <a:r>
              <a:rPr lang="es-ES" dirty="0"/>
              <a:t>Identificar todas las páginas que tienen elementos específicos: formularios, tablas, elementos </a:t>
            </a:r>
            <a:r>
              <a:rPr lang="es-ES" dirty="0" smtClean="0"/>
              <a:t>multimedia, etc. </a:t>
            </a:r>
            <a:endParaRPr lang="es-ES" dirty="0"/>
          </a:p>
          <a:p>
            <a:pPr>
              <a:spcAft>
                <a:spcPts val="2000"/>
              </a:spcAft>
              <a:defRPr/>
            </a:pPr>
            <a:r>
              <a:rPr lang="es-ES" dirty="0"/>
              <a:t>Agrupar las páginas que tienen elementos comunes, por ejemplo, todas las páginas de noticias pueden tener la misma estructura y variar solamente el contenido.</a:t>
            </a:r>
          </a:p>
        </p:txBody>
      </p:sp>
      <p:sp>
        <p:nvSpPr>
          <p:cNvPr id="13316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sz="3300" smtClean="0">
                <a:latin typeface="Arial" charset="0"/>
                <a:ea typeface="ＭＳ Ｐゴシック" pitchFamily="34" charset="-128"/>
                <a:cs typeface="Arial" charset="0"/>
              </a:rPr>
              <a:t>3. Seleccionar muestra representativa</a:t>
            </a:r>
            <a:endParaRPr lang="es-ES_tradnl" altLang="es-ES" sz="33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195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Aft>
                <a:spcPts val="2000"/>
              </a:spcAft>
              <a:defRPr/>
            </a:pPr>
            <a:r>
              <a:rPr lang="es-ES" dirty="0"/>
              <a:t>Con la exploración realizada establecer una muestra de páginas representativas del sitio.</a:t>
            </a:r>
          </a:p>
          <a:p>
            <a:pPr>
              <a:spcAft>
                <a:spcPts val="1200"/>
              </a:spcAft>
              <a:defRPr/>
            </a:pPr>
            <a:r>
              <a:rPr lang="es-ES" dirty="0"/>
              <a:t>En sitios pequeños escoger todas las </a:t>
            </a:r>
            <a:r>
              <a:rPr lang="es-ES" dirty="0" smtClean="0"/>
              <a:t>páginas. En </a:t>
            </a:r>
            <a:r>
              <a:rPr lang="es-ES" dirty="0"/>
              <a:t>sitios grandes </a:t>
            </a:r>
            <a:r>
              <a:rPr lang="es-ES" dirty="0" smtClean="0"/>
              <a:t>escoger:</a:t>
            </a:r>
          </a:p>
          <a:p>
            <a:pPr lvl="1">
              <a:spcBef>
                <a:spcPts val="600"/>
              </a:spcBef>
              <a:spcAft>
                <a:spcPts val="1000"/>
              </a:spcAft>
              <a:defRPr/>
            </a:pPr>
            <a:r>
              <a:rPr lang="es-ES" dirty="0" smtClean="0"/>
              <a:t>Las </a:t>
            </a:r>
            <a:r>
              <a:rPr lang="es-ES" dirty="0"/>
              <a:t>páginas diferenciales con distintas estructuras, contenidos específicos, etc., </a:t>
            </a:r>
            <a:endParaRPr lang="es-ES" dirty="0" smtClean="0"/>
          </a:p>
          <a:p>
            <a:pPr lvl="1">
              <a:spcBef>
                <a:spcPts val="600"/>
              </a:spcBef>
              <a:spcAft>
                <a:spcPts val="1000"/>
              </a:spcAft>
              <a:defRPr/>
            </a:pPr>
            <a:r>
              <a:rPr lang="es-ES" dirty="0" smtClean="0"/>
              <a:t>La </a:t>
            </a:r>
            <a:r>
              <a:rPr lang="es-ES" dirty="0"/>
              <a:t>página de inicio.</a:t>
            </a:r>
          </a:p>
        </p:txBody>
      </p:sp>
      <p:sp>
        <p:nvSpPr>
          <p:cNvPr id="1434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4. Auditar la muestra (1/7)</a:t>
            </a:r>
            <a:endParaRPr lang="es-ES_tradnl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195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defRPr/>
            </a:pPr>
            <a:r>
              <a:rPr lang="es-ES" sz="3000" dirty="0"/>
              <a:t>Evaluación automática</a:t>
            </a:r>
          </a:p>
          <a:p>
            <a:pPr lvl="1">
              <a:defRPr/>
            </a:pPr>
            <a:r>
              <a:rPr lang="es-ES" dirty="0">
                <a:ea typeface="Calibri" charset="0"/>
              </a:rPr>
              <a:t>Utilizar las herramientas de validación automática de las WCAG 2.0, por ejemplo, TAW, adaptándola al alcance deseado (A, AA o AAA) y a las tecnologías disponibles (</a:t>
            </a:r>
            <a:r>
              <a:rPr lang="es-ES" dirty="0" err="1">
                <a:ea typeface="Calibri" charset="0"/>
              </a:rPr>
              <a:t>p.e</a:t>
            </a:r>
            <a:r>
              <a:rPr lang="es-ES" dirty="0">
                <a:ea typeface="Calibri" charset="0"/>
              </a:rPr>
              <a:t>. HTML, </a:t>
            </a:r>
            <a:r>
              <a:rPr lang="es-ES" dirty="0" err="1">
                <a:ea typeface="Calibri" charset="0"/>
              </a:rPr>
              <a:t>Javascript</a:t>
            </a:r>
            <a:r>
              <a:rPr lang="es-ES" dirty="0">
                <a:ea typeface="Calibri" charset="0"/>
              </a:rPr>
              <a:t>, CSS)</a:t>
            </a:r>
          </a:p>
          <a:p>
            <a:pPr lvl="1">
              <a:defRPr/>
            </a:pPr>
            <a:r>
              <a:rPr lang="es-ES" dirty="0">
                <a:ea typeface="Calibri" charset="0"/>
              </a:rPr>
              <a:t>Es aconsejable utilizar al menos dos herramientas y comparar los resultados de ambas.</a:t>
            </a:r>
          </a:p>
          <a:p>
            <a:pPr lvl="1">
              <a:defRPr/>
            </a:pPr>
            <a:r>
              <a:rPr lang="es-ES" dirty="0">
                <a:ea typeface="Calibri" charset="0"/>
              </a:rPr>
              <a:t>Utilizar también las herramientas del W3C para la validación de estándares: HTML, CSS…</a:t>
            </a:r>
          </a:p>
        </p:txBody>
      </p:sp>
      <p:sp>
        <p:nvSpPr>
          <p:cNvPr id="15364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5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00000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7369</TotalTime>
  <Words>3345</Words>
  <Application>Microsoft Office PowerPoint</Application>
  <PresentationFormat>Presentación en pantalla (4:3)</PresentationFormat>
  <Paragraphs>402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   Tema 3.3: Evaluación de la accesibilidad web</vt:lpstr>
      <vt:lpstr>Diapositiva con ilustración</vt:lpstr>
      <vt:lpstr>Índice</vt:lpstr>
      <vt:lpstr>Bases de la evaluación</vt:lpstr>
      <vt:lpstr>Evaluación de accesibilidad conforme a las WCAG 2.0 </vt:lpstr>
      <vt:lpstr>1. Alcance de la evaluación</vt:lpstr>
      <vt:lpstr>2. Explorar el sitio web</vt:lpstr>
      <vt:lpstr>3. Seleccionar muestra representativa</vt:lpstr>
      <vt:lpstr>4. Auditar la muestra (1/7)</vt:lpstr>
      <vt:lpstr>4. Auditar la muestra (2/7)</vt:lpstr>
      <vt:lpstr>4. Auditar la muestra (3/7)</vt:lpstr>
      <vt:lpstr>4. Auditar la muestra (4/7)</vt:lpstr>
      <vt:lpstr>4. Auditar la muestra (5/7)</vt:lpstr>
      <vt:lpstr>4. Auditar la muestra (6/7)</vt:lpstr>
      <vt:lpstr>4. Auditar la muestra (7/7)</vt:lpstr>
      <vt:lpstr>5. Informar de los resultados</vt:lpstr>
      <vt:lpstr>Pruebas con usuarios</vt:lpstr>
      <vt:lpstr>Recursos</vt:lpstr>
      <vt:lpstr>Referencias herramientas (I) </vt:lpstr>
      <vt:lpstr>Referencias herramientas (II) </vt:lpstr>
      <vt:lpstr>Referencias herramientas (III) </vt:lpstr>
      <vt:lpstr>   Tema 3.3: Evaluación de la accesibilidad web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3: Accesibilidad en los sitios web</dc:title>
  <dc:subject>- Asignatura Evitando la barreras de accesibilidad en la Sociedad de la Información</dc:subject>
  <dc:creator>Lourdes Moreno López (Universidad Carlos III de Madrid)</dc:creator>
  <cp:keywords>Accesibilidad web, Evaluación de la accesiblidad web, WCAG 2.0. Evaluación automátca, Evaluación manual, Declaración de conformidad, Pruebas de usuarios</cp:keywords>
  <dc:description>OpenCourseWare de la Universidad Carlos III de Madrid</dc:description>
  <cp:lastModifiedBy>Yolanda</cp:lastModifiedBy>
  <cp:revision>832</cp:revision>
  <dcterms:created xsi:type="dcterms:W3CDTF">2010-11-03T21:56:32Z</dcterms:created>
  <dcterms:modified xsi:type="dcterms:W3CDTF">2014-12-02T12:11:04Z</dcterms:modified>
</cp:coreProperties>
</file>