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7"/>
  </p:notesMasterIdLst>
  <p:handoutMasterIdLst>
    <p:handoutMasterId r:id="rId108"/>
  </p:handoutMasterIdLst>
  <p:sldIdLst>
    <p:sldId id="256" r:id="rId2"/>
    <p:sldId id="358" r:id="rId3"/>
    <p:sldId id="257" r:id="rId4"/>
    <p:sldId id="359" r:id="rId5"/>
    <p:sldId id="269" r:id="rId6"/>
    <p:sldId id="270" r:id="rId7"/>
    <p:sldId id="282" r:id="rId8"/>
    <p:sldId id="271" r:id="rId9"/>
    <p:sldId id="272" r:id="rId10"/>
    <p:sldId id="277" r:id="rId11"/>
    <p:sldId id="278" r:id="rId12"/>
    <p:sldId id="276" r:id="rId13"/>
    <p:sldId id="275" r:id="rId14"/>
    <p:sldId id="274" r:id="rId15"/>
    <p:sldId id="273" r:id="rId16"/>
    <p:sldId id="340" r:id="rId17"/>
    <p:sldId id="259" r:id="rId18"/>
    <p:sldId id="279" r:id="rId19"/>
    <p:sldId id="360" r:id="rId20"/>
    <p:sldId id="342" r:id="rId21"/>
    <p:sldId id="343" r:id="rId22"/>
    <p:sldId id="361" r:id="rId23"/>
    <p:sldId id="349" r:id="rId24"/>
    <p:sldId id="344" r:id="rId25"/>
    <p:sldId id="363" r:id="rId26"/>
    <p:sldId id="280" r:id="rId27"/>
    <p:sldId id="281" r:id="rId28"/>
    <p:sldId id="260" r:id="rId29"/>
    <p:sldId id="283" r:id="rId30"/>
    <p:sldId id="284" r:id="rId31"/>
    <p:sldId id="285" r:id="rId32"/>
    <p:sldId id="286" r:id="rId33"/>
    <p:sldId id="287" r:id="rId34"/>
    <p:sldId id="345" r:id="rId35"/>
    <p:sldId id="288" r:id="rId36"/>
    <p:sldId id="348" r:id="rId37"/>
    <p:sldId id="290" r:id="rId38"/>
    <p:sldId id="289" r:id="rId39"/>
    <p:sldId id="354" r:id="rId40"/>
    <p:sldId id="291" r:id="rId41"/>
    <p:sldId id="370" r:id="rId42"/>
    <p:sldId id="292" r:id="rId43"/>
    <p:sldId id="261" r:id="rId44"/>
    <p:sldId id="295" r:id="rId45"/>
    <p:sldId id="296" r:id="rId46"/>
    <p:sldId id="262" r:id="rId47"/>
    <p:sldId id="297" r:id="rId48"/>
    <p:sldId id="365" r:id="rId49"/>
    <p:sldId id="364" r:id="rId50"/>
    <p:sldId id="298" r:id="rId51"/>
    <p:sldId id="366" r:id="rId52"/>
    <p:sldId id="299" r:id="rId53"/>
    <p:sldId id="300" r:id="rId54"/>
    <p:sldId id="301" r:id="rId55"/>
    <p:sldId id="263" r:id="rId56"/>
    <p:sldId id="302" r:id="rId57"/>
    <p:sldId id="303" r:id="rId58"/>
    <p:sldId id="264" r:id="rId59"/>
    <p:sldId id="304" r:id="rId60"/>
    <p:sldId id="305" r:id="rId61"/>
    <p:sldId id="306" r:id="rId62"/>
    <p:sldId id="308" r:id="rId63"/>
    <p:sldId id="346" r:id="rId64"/>
    <p:sldId id="309" r:id="rId65"/>
    <p:sldId id="367" r:id="rId66"/>
    <p:sldId id="310" r:id="rId67"/>
    <p:sldId id="311" r:id="rId68"/>
    <p:sldId id="312" r:id="rId69"/>
    <p:sldId id="313" r:id="rId70"/>
    <p:sldId id="347" r:id="rId71"/>
    <p:sldId id="314" r:id="rId72"/>
    <p:sldId id="371" r:id="rId73"/>
    <p:sldId id="265" r:id="rId74"/>
    <p:sldId id="315" r:id="rId75"/>
    <p:sldId id="317" r:id="rId76"/>
    <p:sldId id="318" r:id="rId77"/>
    <p:sldId id="319" r:id="rId78"/>
    <p:sldId id="320" r:id="rId79"/>
    <p:sldId id="321" r:id="rId80"/>
    <p:sldId id="322" r:id="rId81"/>
    <p:sldId id="323" r:id="rId82"/>
    <p:sldId id="324" r:id="rId83"/>
    <p:sldId id="325" r:id="rId84"/>
    <p:sldId id="355" r:id="rId85"/>
    <p:sldId id="326" r:id="rId86"/>
    <p:sldId id="327" r:id="rId87"/>
    <p:sldId id="267" r:id="rId88"/>
    <p:sldId id="328" r:id="rId89"/>
    <p:sldId id="329" r:id="rId90"/>
    <p:sldId id="356" r:id="rId91"/>
    <p:sldId id="330" r:id="rId92"/>
    <p:sldId id="331" r:id="rId93"/>
    <p:sldId id="357" r:id="rId94"/>
    <p:sldId id="332" r:id="rId95"/>
    <p:sldId id="333" r:id="rId96"/>
    <p:sldId id="372" r:id="rId97"/>
    <p:sldId id="268" r:id="rId98"/>
    <p:sldId id="335" r:id="rId99"/>
    <p:sldId id="336" r:id="rId100"/>
    <p:sldId id="337" r:id="rId101"/>
    <p:sldId id="368" r:id="rId102"/>
    <p:sldId id="351" r:id="rId103"/>
    <p:sldId id="353" r:id="rId104"/>
    <p:sldId id="369" r:id="rId105"/>
    <p:sldId id="352" r:id="rId106"/>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2EC"/>
    <a:srgbClr val="244583"/>
    <a:srgbClr val="000E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3" autoAdjust="0"/>
    <p:restoredTop sz="91079" autoAdjust="0"/>
  </p:normalViewPr>
  <p:slideViewPr>
    <p:cSldViewPr snapToGrid="0" snapToObjects="1">
      <p:cViewPr>
        <p:scale>
          <a:sx n="60" d="100"/>
          <a:sy n="60" d="100"/>
        </p:scale>
        <p:origin x="-1536" y="-510"/>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67" d="100"/>
          <a:sy n="67" d="100"/>
        </p:scale>
        <p:origin x="-21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20EF-B13B-C247-AB34-F9061567A9DE}" type="datetimeFigureOut">
              <a:rPr lang="es-ES" smtClean="0"/>
              <a:pPr/>
              <a:t>02/12/2014</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A39D5C-7726-3249-8BA8-8FBDDEA9F61B}" type="slidenum">
              <a:rPr lang="es-ES" smtClean="0"/>
              <a:pPr/>
              <a:t>‹Nº›</a:t>
            </a:fld>
            <a:endParaRPr lang="es-ES" dirty="0"/>
          </a:p>
        </p:txBody>
      </p:sp>
    </p:spTree>
    <p:extLst>
      <p:ext uri="{BB962C8B-B14F-4D97-AF65-F5344CB8AC3E}">
        <p14:creationId xmlns:p14="http://schemas.microsoft.com/office/powerpoint/2010/main" val="42160202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44D7BF-7C6B-F040-891E-DF6207B221F7}" type="datetimeFigureOut">
              <a:rPr lang="es-ES" smtClean="0"/>
              <a:pPr/>
              <a:t>02/12/2014</a:t>
            </a:fld>
            <a:endParaRPr lang="es-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D3B2D-E5E7-6E4C-9A4A-A4B58656B2DD}" type="slidenum">
              <a:rPr lang="es-ES" smtClean="0"/>
              <a:pPr/>
              <a:t>‹Nº›</a:t>
            </a:fld>
            <a:endParaRPr lang="es-ES" dirty="0"/>
          </a:p>
        </p:txBody>
      </p:sp>
    </p:spTree>
    <p:extLst>
      <p:ext uri="{BB962C8B-B14F-4D97-AF65-F5344CB8AC3E}">
        <p14:creationId xmlns:p14="http://schemas.microsoft.com/office/powerpoint/2010/main" val="15222864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olgacarreras.blogspot.com.es/2012/08/tabla-resumen-de-los-requisitos-de.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w3.org/WAI/demos/bad/after/annotated/survey.html"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Diapositiva</a:t>
            </a:r>
            <a:r>
              <a:rPr lang="es-ES" baseline="0" dirty="0" smtClean="0"/>
              <a:t> 1:</a:t>
            </a:r>
          </a:p>
          <a:p>
            <a:r>
              <a:rPr lang="es-ES" baseline="0" dirty="0" smtClean="0"/>
              <a:t>Portada de la presentación</a:t>
            </a:r>
          </a:p>
          <a:p>
            <a:r>
              <a:rPr lang="es-ES" baseline="0" dirty="0" smtClean="0"/>
              <a:t>Contenido:</a:t>
            </a:r>
          </a:p>
          <a:p>
            <a:r>
              <a:rPr lang="es-ES" sz="1200" dirty="0" smtClean="0">
                <a:solidFill>
                  <a:schemeClr val="tx1"/>
                </a:solidFill>
              </a:rPr>
              <a:t>Tema 3.4: Pautas de Accesibilidad para el Contenido Web (WCAG) 2.0</a:t>
            </a:r>
            <a:r>
              <a:rPr lang="es-ES" dirty="0" smtClean="0">
                <a:solidFill>
                  <a:schemeClr val="tx1"/>
                </a:solidFill>
              </a:rPr>
              <a:t/>
            </a:r>
            <a:br>
              <a:rPr lang="es-ES" dirty="0" smtClean="0">
                <a:solidFill>
                  <a:schemeClr val="tx1"/>
                </a:solidFill>
              </a:rPr>
            </a:br>
            <a:r>
              <a:rPr lang="es-ES" altLang="es-ES" sz="1200" dirty="0" smtClean="0">
                <a:solidFill>
                  <a:schemeClr val="tx1"/>
                </a:solidFill>
                <a:latin typeface="Arial" charset="0"/>
                <a:ea typeface="ＭＳ Ｐゴシック" pitchFamily="34" charset="-128"/>
                <a:cs typeface="Arial" charset="0"/>
              </a:rPr>
              <a:t>Lourdes Moreno, Paloma Martínez </a:t>
            </a:r>
            <a:br>
              <a:rPr lang="es-ES" altLang="es-ES" sz="1200" dirty="0" smtClean="0">
                <a:solidFill>
                  <a:schemeClr val="tx1"/>
                </a:solidFill>
                <a:latin typeface="Arial" charset="0"/>
                <a:ea typeface="ＭＳ Ｐゴシック" pitchFamily="34" charset="-128"/>
                <a:cs typeface="Arial" charset="0"/>
              </a:rPr>
            </a:br>
            <a:r>
              <a:rPr lang="es-ES" altLang="es-ES" sz="1200" dirty="0" smtClean="0">
                <a:solidFill>
                  <a:schemeClr val="tx1"/>
                </a:solidFill>
                <a:latin typeface="Arial" charset="0"/>
                <a:ea typeface="ＭＳ Ｐゴシック" pitchFamily="34" charset="-128"/>
                <a:cs typeface="Arial" charset="0"/>
              </a:rPr>
              <a:t>Universidad Carlos III de Madrid</a:t>
            </a:r>
            <a:br>
              <a:rPr lang="es-ES" altLang="es-ES" sz="1200" dirty="0" smtClean="0">
                <a:solidFill>
                  <a:schemeClr val="tx1"/>
                </a:solidFill>
                <a:latin typeface="Arial" charset="0"/>
                <a:ea typeface="ＭＳ Ｐゴシック" pitchFamily="34" charset="-128"/>
                <a:cs typeface="Arial" charset="0"/>
              </a:rPr>
            </a:br>
            <a:r>
              <a:rPr lang="es-ES" altLang="es-ES" sz="1200" dirty="0" smtClean="0">
                <a:solidFill>
                  <a:schemeClr val="tx1"/>
                </a:solidFill>
                <a:latin typeface="Arial" charset="0"/>
                <a:ea typeface="ＭＳ Ｐゴシック" pitchFamily="34" charset="-128"/>
                <a:cs typeface="Arial" charset="0"/>
              </a:rPr>
              <a:t>{lmoreno,pmf}@inf.uc3m.es</a:t>
            </a:r>
          </a:p>
          <a:p>
            <a:pPr algn="l">
              <a:spcBef>
                <a:spcPct val="0"/>
              </a:spcBef>
            </a:pPr>
            <a:r>
              <a:rPr lang="es-ES" altLang="es-ES" sz="1200" dirty="0" smtClean="0">
                <a:solidFill>
                  <a:schemeClr val="tx1"/>
                </a:solidFill>
              </a:rPr>
              <a:t>Asignatura Humanidades:</a:t>
            </a:r>
            <a:endParaRPr lang="es-ES_tradnl" altLang="ja-JP" sz="1200" dirty="0" smtClean="0">
              <a:solidFill>
                <a:schemeClr val="tx1"/>
              </a:solidFill>
            </a:endParaRPr>
          </a:p>
          <a:p>
            <a:pPr algn="l">
              <a:spcBef>
                <a:spcPct val="0"/>
              </a:spcBef>
            </a:pPr>
            <a:r>
              <a:rPr lang="ja-JP" altLang="es-ES" sz="1200" dirty="0" smtClean="0">
                <a:solidFill>
                  <a:schemeClr val="tx1"/>
                </a:solidFill>
              </a:rPr>
              <a:t>“</a:t>
            </a:r>
            <a:r>
              <a:rPr lang="es-ES" altLang="ja-JP" sz="1200" dirty="0" smtClean="0">
                <a:solidFill>
                  <a:schemeClr val="tx1"/>
                </a:solidFill>
              </a:rPr>
              <a:t>Evitando </a:t>
            </a:r>
            <a:r>
              <a:rPr lang="es-ES" altLang="ja-JP" sz="1200" dirty="0" smtClean="0">
                <a:solidFill>
                  <a:schemeClr val="tx1"/>
                </a:solidFill>
              </a:rPr>
              <a:t>las </a:t>
            </a:r>
            <a:r>
              <a:rPr lang="es-ES" altLang="ja-JP" sz="1200" dirty="0" smtClean="0">
                <a:solidFill>
                  <a:schemeClr val="tx1"/>
                </a:solidFill>
              </a:rPr>
              <a:t>barreras de accesibilidad en la Sociedad de la Información</a:t>
            </a:r>
            <a:r>
              <a:rPr lang="ja-JP" altLang="es-ES" sz="1200" dirty="0" smtClean="0">
                <a:solidFill>
                  <a:schemeClr val="tx1"/>
                </a:solidFill>
              </a:rPr>
              <a:t>”</a:t>
            </a:r>
            <a:endParaRPr lang="es-ES" altLang="ja-JP" sz="1200" dirty="0" smtClean="0">
              <a:solidFill>
                <a:schemeClr val="tx1"/>
              </a:solidFill>
            </a:endParaRPr>
          </a:p>
          <a:p>
            <a:pPr marL="0" marR="0" indent="0" algn="l" defTabSz="457200" rtl="0" eaLnBrk="1" fontAlgn="auto" latinLnBrk="0" hangingPunct="1">
              <a:lnSpc>
                <a:spcPct val="100000"/>
              </a:lnSpc>
              <a:spcBef>
                <a:spcPct val="0"/>
              </a:spcBef>
              <a:spcAft>
                <a:spcPts val="0"/>
              </a:spcAft>
              <a:buClrTx/>
              <a:buSzTx/>
              <a:buFontTx/>
              <a:buNone/>
              <a:tabLst/>
              <a:defRPr/>
            </a:pPr>
            <a:r>
              <a:rPr lang="es-ES_tradnl" altLang="es-ES" sz="1200" dirty="0" smtClean="0">
                <a:solidFill>
                  <a:schemeClr val="tx1"/>
                </a:solidFill>
              </a:rPr>
              <a:t>OpenCourseWare de la Universidad Carlos III de </a:t>
            </a:r>
            <a:r>
              <a:rPr lang="es-ES_tradnl" altLang="es-ES" sz="1200" dirty="0" smtClean="0">
                <a:solidFill>
                  <a:schemeClr val="tx1"/>
                </a:solidFill>
              </a:rPr>
              <a:t>Madrid</a:t>
            </a:r>
          </a:p>
          <a:p>
            <a:r>
              <a:rPr lang="es-ES" sz="1200" kern="1200" dirty="0" smtClean="0">
                <a:solidFill>
                  <a:schemeClr val="tx1"/>
                </a:solidFill>
                <a:effectLst/>
                <a:latin typeface="+mn-lt"/>
                <a:ea typeface="+mn-ea"/>
                <a:cs typeface="+mn-cs"/>
              </a:rPr>
              <a:t>Esta obra está bajo una licencia de </a:t>
            </a:r>
            <a:r>
              <a:rPr lang="es-ES" sz="1200" kern="1200" dirty="0" err="1" smtClean="0">
                <a:solidFill>
                  <a:schemeClr val="tx1"/>
                </a:solidFill>
                <a:effectLst/>
                <a:latin typeface="+mn-lt"/>
                <a:ea typeface="+mn-ea"/>
                <a:cs typeface="+mn-cs"/>
              </a:rPr>
              <a:t>Creative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Commons</a:t>
            </a:r>
            <a:r>
              <a:rPr lang="es-ES" sz="1200" kern="1200" dirty="0" smtClean="0">
                <a:solidFill>
                  <a:schemeClr val="tx1"/>
                </a:solidFill>
                <a:effectLst/>
                <a:latin typeface="+mn-lt"/>
                <a:ea typeface="+mn-ea"/>
                <a:cs typeface="+mn-cs"/>
              </a:rPr>
              <a:t> Reconocimiento-</a:t>
            </a:r>
            <a:r>
              <a:rPr lang="es-ES" sz="1200" kern="1200" dirty="0" err="1" smtClean="0">
                <a:solidFill>
                  <a:schemeClr val="tx1"/>
                </a:solidFill>
                <a:effectLst/>
                <a:latin typeface="+mn-lt"/>
                <a:ea typeface="+mn-ea"/>
                <a:cs typeface="+mn-cs"/>
              </a:rPr>
              <a:t>NoComercial</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Compartirigual</a:t>
            </a:r>
            <a:r>
              <a:rPr lang="es-ES" sz="1200" kern="1200" dirty="0" smtClean="0">
                <a:solidFill>
                  <a:schemeClr val="tx1"/>
                </a:solidFill>
                <a:effectLst/>
                <a:latin typeface="+mn-lt"/>
                <a:ea typeface="+mn-ea"/>
                <a:cs typeface="+mn-cs"/>
              </a:rPr>
              <a:t> 3.0 España (http://creativecommons.org/licenses/by-nc-sa/3.0/es/deed.es)</a:t>
            </a:r>
          </a:p>
          <a:p>
            <a:r>
              <a:rPr lang="es-ES" sz="1200" kern="1200" dirty="0" smtClean="0">
                <a:solidFill>
                  <a:schemeClr val="tx1"/>
                </a:solidFill>
                <a:effectLst/>
                <a:latin typeface="+mn-lt"/>
                <a:ea typeface="+mn-ea"/>
                <a:cs typeface="+mn-cs"/>
              </a:rPr>
              <a:t>Logo licencia </a:t>
            </a:r>
            <a:r>
              <a:rPr lang="es-ES" sz="1200" kern="1200" dirty="0" err="1" smtClean="0">
                <a:solidFill>
                  <a:schemeClr val="tx1"/>
                </a:solidFill>
                <a:effectLst/>
                <a:latin typeface="+mn-lt"/>
                <a:ea typeface="+mn-ea"/>
                <a:cs typeface="+mn-cs"/>
              </a:rPr>
              <a:t>Creative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Commons</a:t>
            </a:r>
            <a:r>
              <a:rPr lang="es-ES" sz="1200" kern="1200" dirty="0" smtClean="0">
                <a:solidFill>
                  <a:schemeClr val="tx1"/>
                </a:solidFill>
                <a:effectLst/>
                <a:latin typeface="+mn-lt"/>
                <a:ea typeface="+mn-ea"/>
                <a:cs typeface="+mn-cs"/>
              </a:rPr>
              <a:t> Reconocimiento-</a:t>
            </a:r>
            <a:r>
              <a:rPr lang="es-ES" sz="1200" kern="1200" dirty="0" err="1" smtClean="0">
                <a:solidFill>
                  <a:schemeClr val="tx1"/>
                </a:solidFill>
                <a:effectLst/>
                <a:latin typeface="+mn-lt"/>
                <a:ea typeface="+mn-ea"/>
                <a:cs typeface="+mn-cs"/>
              </a:rPr>
              <a:t>NoComercial</a:t>
            </a:r>
            <a:r>
              <a:rPr lang="es-ES" sz="1200" kern="1200" dirty="0" smtClean="0">
                <a:solidFill>
                  <a:schemeClr val="tx1"/>
                </a:solidFill>
                <a:effectLst/>
                <a:latin typeface="+mn-lt"/>
                <a:ea typeface="+mn-ea"/>
                <a:cs typeface="+mn-cs"/>
              </a:rPr>
              <a:t>-</a:t>
            </a:r>
            <a:r>
              <a:rPr lang="es-ES" sz="1200" kern="1200" dirty="0" err="1" smtClean="0">
                <a:solidFill>
                  <a:schemeClr val="tx1"/>
                </a:solidFill>
                <a:effectLst/>
                <a:latin typeface="+mn-lt"/>
                <a:ea typeface="+mn-ea"/>
                <a:cs typeface="+mn-cs"/>
              </a:rPr>
              <a:t>Compartirigual</a:t>
            </a:r>
            <a:endParaRPr lang="es-E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33D3B2D-E5E7-6E4C-9A4A-A4B58656B2DD}" type="slidenum">
              <a:rPr lang="es-ES" smtClean="0"/>
              <a:pPr/>
              <a:t>1</a:t>
            </a:fld>
            <a:endParaRPr lang="es-ES" dirty="0"/>
          </a:p>
        </p:txBody>
      </p:sp>
    </p:spTree>
    <p:extLst>
      <p:ext uri="{BB962C8B-B14F-4D97-AF65-F5344CB8AC3E}">
        <p14:creationId xmlns:p14="http://schemas.microsoft.com/office/powerpoint/2010/main" val="209362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10:</a:t>
            </a:r>
            <a:endParaRPr lang="es-ES" dirty="0" smtClean="0"/>
          </a:p>
          <a:p>
            <a:r>
              <a:rPr lang="es-ES" dirty="0" smtClean="0"/>
              <a:t>Título: 1 Perceptible: </a:t>
            </a:r>
            <a:r>
              <a:rPr lang="es-ES" sz="1200" dirty="0" smtClean="0"/>
              <a:t>1.2 Proporcionar alternativas (IV)</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1.2.4 Subtítulos (en directo): Se proporcionan subtítulos para todo el contenido de audio en directo de los multimedia sincronizados. (Nivel AA)</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10</a:t>
            </a:fld>
            <a:endParaRPr lang="es-ES" dirty="0"/>
          </a:p>
        </p:txBody>
      </p:sp>
    </p:spTree>
    <p:extLst>
      <p:ext uri="{BB962C8B-B14F-4D97-AF65-F5344CB8AC3E}">
        <p14:creationId xmlns:p14="http://schemas.microsoft.com/office/powerpoint/2010/main" val="7012910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100:</a:t>
            </a:r>
            <a:endParaRPr lang="es-ES" dirty="0" smtClean="0"/>
          </a:p>
          <a:p>
            <a:r>
              <a:rPr lang="es-ES" dirty="0" smtClean="0"/>
              <a:t>Título:</a:t>
            </a:r>
            <a:r>
              <a:rPr lang="es-ES" baseline="0" dirty="0" smtClean="0"/>
              <a:t> </a:t>
            </a:r>
            <a:r>
              <a:rPr lang="es-ES" dirty="0" smtClean="0"/>
              <a:t>Referencias (I)</a:t>
            </a:r>
          </a:p>
          <a:p>
            <a:r>
              <a:rPr lang="es-ES" dirty="0" smtClean="0"/>
              <a:t>Contenido:</a:t>
            </a:r>
          </a:p>
          <a:p>
            <a:pPr marL="171450" indent="-171450">
              <a:buFont typeface="Arial" panose="020B0604020202020204" pitchFamily="34" charset="0"/>
              <a:buChar char="•"/>
            </a:pPr>
            <a:r>
              <a:rPr lang="es-ES" dirty="0" smtClean="0"/>
              <a:t>WCAG 2.0: http://www.w3.org/TR/WCAG20/</a:t>
            </a:r>
          </a:p>
          <a:p>
            <a:pPr marL="628650" lvl="1" indent="-171450">
              <a:buFont typeface="Arial" panose="020B0604020202020204" pitchFamily="34" charset="0"/>
              <a:buChar char="•"/>
            </a:pPr>
            <a:r>
              <a:rPr lang="es-ES" dirty="0" smtClean="0"/>
              <a:t>Traducción de las WCAG 2.0 en proceso de ser oficial: http://www.sidar.org/traducciones/wcag20/wcag20_es.html</a:t>
            </a:r>
          </a:p>
          <a:p>
            <a:pPr marL="628650" lvl="1" indent="-171450">
              <a:buFont typeface="Arial" panose="020B0604020202020204" pitchFamily="34" charset="0"/>
              <a:buChar char="•"/>
            </a:pPr>
            <a:r>
              <a:rPr lang="es-ES" dirty="0" smtClean="0"/>
              <a:t>Check-list: http://qweos.net/blog/2009/01/28/guias-practicas-para-profesionales-web-puntos-de-verificacion-de-las-pautas-de-accesibilidad-al-contenido-web-wcag-20/ </a:t>
            </a:r>
          </a:p>
          <a:p>
            <a:pPr marL="171450" indent="-171450">
              <a:buFont typeface="Arial" panose="020B0604020202020204" pitchFamily="34" charset="0"/>
              <a:buChar char="•"/>
            </a:pPr>
            <a:r>
              <a:rPr lang="es-ES" dirty="0" smtClean="0"/>
              <a:t>WCAG 2.0 Referencia Rápida: http://www.w3.org/WAI/WCAG20/quickref/</a:t>
            </a:r>
            <a:br>
              <a:rPr lang="es-ES" dirty="0" smtClean="0"/>
            </a:br>
            <a:r>
              <a:rPr lang="es-ES" dirty="0" smtClean="0"/>
              <a:t>Guía de referencia rápida, por cada criterio de éxito, se listan las técnicas suficientes, las técnicas consultivas y los errores asociados a dicho criterio (en inglés).</a:t>
            </a:r>
          </a:p>
          <a:p>
            <a:pPr marL="171450" indent="-171450">
              <a:buFont typeface="Arial" panose="020B0604020202020204" pitchFamily="34" charset="0"/>
              <a:buChar cha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100</a:t>
            </a:fld>
            <a:endParaRPr lang="es-ES" dirty="0"/>
          </a:p>
        </p:txBody>
      </p:sp>
    </p:spTree>
    <p:extLst>
      <p:ext uri="{BB962C8B-B14F-4D97-AF65-F5344CB8AC3E}">
        <p14:creationId xmlns:p14="http://schemas.microsoft.com/office/powerpoint/2010/main" val="17490186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101:</a:t>
            </a:r>
            <a:endParaRPr lang="es-ES" dirty="0" smtClean="0"/>
          </a:p>
          <a:p>
            <a:r>
              <a:rPr lang="es-ES" dirty="0" smtClean="0"/>
              <a:t>Título: Referencias (II)</a:t>
            </a:r>
          </a:p>
          <a:p>
            <a:r>
              <a:rPr lang="es-ES" dirty="0" smtClean="0"/>
              <a:t>Contenido:</a:t>
            </a:r>
          </a:p>
          <a:p>
            <a:pPr marL="171450" indent="-171450">
              <a:buFont typeface="Arial" panose="020B0604020202020204" pitchFamily="34" charset="0"/>
              <a:buChar char="•"/>
            </a:pPr>
            <a:r>
              <a:rPr lang="es-ES" dirty="0" smtClean="0"/>
              <a:t>Técnicas para WCAG 2.0 : http://www.w3.org/TR/WCAG20-TECHS/ </a:t>
            </a:r>
            <a:br>
              <a:rPr lang="es-ES" dirty="0" smtClean="0"/>
            </a:br>
            <a:r>
              <a:rPr lang="es-ES" dirty="0" smtClean="0"/>
              <a:t>Recoge todas las técnicas y errores habituales organizados por tipo (en inglés).</a:t>
            </a:r>
          </a:p>
          <a:p>
            <a:pPr marL="171450" indent="-171450">
              <a:buFont typeface="Arial" panose="020B0604020202020204" pitchFamily="34" charset="0"/>
              <a:buChar char="•"/>
            </a:pPr>
            <a:r>
              <a:rPr lang="es-ES" dirty="0" smtClean="0"/>
              <a:t>Comprender WCAG 2.0 : http://www.w3.org/TR/UNDERSTANDING-WCAG20/</a:t>
            </a:r>
            <a:br>
              <a:rPr lang="es-ES" dirty="0" smtClean="0"/>
            </a:br>
            <a:r>
              <a:rPr lang="es-ES" dirty="0" smtClean="0"/>
              <a:t>Entra en más profundidad en cada criterio de éxito, usuarios beneficiados, ejemplos, errores, técnicas para satisfacer, etc. (en inglés).</a:t>
            </a:r>
          </a:p>
          <a:p>
            <a:pPr marL="628650" lvl="1" indent="-171450">
              <a:buFont typeface="Arial" panose="020B0604020202020204" pitchFamily="34" charset="0"/>
              <a:buChar char="•"/>
            </a:pPr>
            <a:r>
              <a:rPr lang="es-ES" dirty="0" smtClean="0"/>
              <a:t>Traducción en español de Comprender las WCAG 2.0: http://www.sidar.org/traducciones/wcag20/es/comprender-wcag20/</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101</a:t>
            </a:fld>
            <a:endParaRPr lang="es-ES" dirty="0"/>
          </a:p>
        </p:txBody>
      </p:sp>
    </p:spTree>
    <p:extLst>
      <p:ext uri="{BB962C8B-B14F-4D97-AF65-F5344CB8AC3E}">
        <p14:creationId xmlns:p14="http://schemas.microsoft.com/office/powerpoint/2010/main" val="17490186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102:</a:t>
            </a:r>
            <a:endParaRPr lang="es-ES" dirty="0" smtClean="0"/>
          </a:p>
          <a:p>
            <a:r>
              <a:rPr lang="es-ES" dirty="0" smtClean="0"/>
              <a:t>Título: Referencias (III)</a:t>
            </a:r>
          </a:p>
          <a:p>
            <a:r>
              <a:rPr lang="es-ES" dirty="0" smtClean="0"/>
              <a:t>Contenido:</a:t>
            </a:r>
          </a:p>
          <a:p>
            <a:pPr marL="171450" indent="-171450">
              <a:buFont typeface="Arial" panose="020B0604020202020204" pitchFamily="34" charset="0"/>
              <a:buChar char="•"/>
            </a:pPr>
            <a:r>
              <a:rPr lang="es-ES" dirty="0" smtClean="0"/>
              <a:t>Herramientas WCAG 2.0</a:t>
            </a:r>
          </a:p>
          <a:p>
            <a:pPr marL="628650" lvl="1" indent="-171450">
              <a:buFont typeface="Arial" panose="020B0604020202020204" pitchFamily="34" charset="0"/>
              <a:buChar char="•"/>
            </a:pPr>
            <a:r>
              <a:rPr lang="es-ES" dirty="0" smtClean="0"/>
              <a:t>On-line (y subir fichero en algunas):</a:t>
            </a:r>
          </a:p>
          <a:p>
            <a:pPr marL="1085850" lvl="2" indent="-171450">
              <a:buFont typeface="Arial" panose="020B0604020202020204" pitchFamily="34" charset="0"/>
              <a:buChar char="•"/>
            </a:pPr>
            <a:r>
              <a:rPr lang="es-ES" dirty="0" smtClean="0"/>
              <a:t>TAW Beta: http://www.tawdis.net/ </a:t>
            </a:r>
          </a:p>
          <a:p>
            <a:pPr marL="1085850" lvl="2" indent="-171450">
              <a:buFont typeface="Arial" panose="020B0604020202020204" pitchFamily="34" charset="0"/>
              <a:buChar char="•"/>
            </a:pPr>
            <a:r>
              <a:rPr lang="es-ES" dirty="0" smtClean="0"/>
              <a:t>Achecker: http://achecker.ca/checker/index.php </a:t>
            </a:r>
          </a:p>
          <a:p>
            <a:pPr marL="1085850" lvl="2" indent="-171450">
              <a:buFont typeface="Arial" panose="020B0604020202020204" pitchFamily="34" charset="0"/>
              <a:buChar char="•"/>
            </a:pPr>
            <a:r>
              <a:rPr lang="es-ES" dirty="0" smtClean="0"/>
              <a:t>Tool Validator: http://www.totalvalidator.com/</a:t>
            </a:r>
          </a:p>
          <a:p>
            <a:pPr marL="1085850" lvl="2" indent="-171450">
              <a:buFont typeface="Arial" panose="020B0604020202020204" pitchFamily="34" charset="0"/>
              <a:buChar char="•"/>
            </a:pPr>
            <a:r>
              <a:rPr lang="es-ES" dirty="0" smtClean="0"/>
              <a:t>Deque Worldspace Free Analysis:  http://wsspg.dequecloud.com/worldspace/wsservice/eval/checkCompliance.jsp</a:t>
            </a:r>
          </a:p>
          <a:p>
            <a:pPr marL="1085850" lvl="2" indent="-171450">
              <a:buFont typeface="Arial" panose="020B0604020202020204" pitchFamily="34" charset="0"/>
              <a:buChar char="•"/>
            </a:pPr>
            <a:r>
              <a:rPr lang="es-ES" dirty="0" smtClean="0"/>
              <a:t>Extensión de Firefox: Qompliance https://addons.mozilla.org/es/firefox/addon/qompliance/</a:t>
            </a:r>
          </a:p>
          <a:p>
            <a:pPr marL="628650" lvl="1" indent="-171450">
              <a:buFont typeface="Arial" panose="020B0604020202020204" pitchFamily="34" charset="0"/>
              <a:buChar char="•"/>
            </a:pPr>
            <a:r>
              <a:rPr lang="es-ES" dirty="0" smtClean="0"/>
              <a:t>Local:</a:t>
            </a:r>
          </a:p>
          <a:p>
            <a:pPr marL="1085850" lvl="2" indent="-171450">
              <a:buFont typeface="Arial" panose="020B0604020202020204" pitchFamily="34" charset="0"/>
              <a:buChar char="•"/>
            </a:pPr>
            <a:r>
              <a:rPr lang="es-ES" dirty="0" smtClean="0"/>
              <a:t>aDesigner: http://www.sip.gob.mx/documentos/accesibilidad/aDesigner.pdf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102</a:t>
            </a:fld>
            <a:endParaRPr lang="es-ES" dirty="0"/>
          </a:p>
        </p:txBody>
      </p:sp>
    </p:spTree>
    <p:extLst>
      <p:ext uri="{BB962C8B-B14F-4D97-AF65-F5344CB8AC3E}">
        <p14:creationId xmlns:p14="http://schemas.microsoft.com/office/powerpoint/2010/main" val="31647490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103:</a:t>
            </a:r>
            <a:endParaRPr lang="es-ES" dirty="0" smtClean="0"/>
          </a:p>
          <a:p>
            <a:r>
              <a:rPr lang="es-ES" dirty="0" smtClean="0"/>
              <a:t>Título: Referencias (IV)</a:t>
            </a:r>
          </a:p>
          <a:p>
            <a:r>
              <a:rPr lang="es-ES" dirty="0" smtClean="0"/>
              <a:t>Contenido:</a:t>
            </a:r>
          </a:p>
          <a:p>
            <a:pPr marL="171450" indent="-171450">
              <a:buFont typeface="Arial" panose="020B0604020202020204" pitchFamily="34" charset="0"/>
              <a:buChar char="•"/>
            </a:pPr>
            <a:r>
              <a:rPr lang="es-ES" dirty="0" smtClean="0"/>
              <a:t>Recursos de evaluación de la accesibilidad más utilizados (hay incluidos de WCAG 1.0 y WCAG 2.0):</a:t>
            </a:r>
          </a:p>
          <a:p>
            <a:pPr marL="628650" lvl="1" indent="-171450">
              <a:buFont typeface="Arial" panose="020B0604020202020204" pitchFamily="34" charset="0"/>
              <a:buChar char="•"/>
            </a:pPr>
            <a:r>
              <a:rPr lang="es-ES" dirty="0" smtClean="0"/>
              <a:t>W3C, WAI, Web Accessibility Evaluation Tools: Overview  http://www.w3.org/WAI/ER/tools/</a:t>
            </a:r>
          </a:p>
          <a:p>
            <a:pPr marL="628650" lvl="1" indent="-171450">
              <a:buFont typeface="Arial" panose="020B0604020202020204" pitchFamily="34" charset="0"/>
              <a:buChar char="•"/>
            </a:pPr>
            <a:r>
              <a:rPr lang="es-ES" dirty="0" smtClean="0"/>
              <a:t>HERA: http://www.sidar.org/hera/</a:t>
            </a:r>
          </a:p>
          <a:p>
            <a:pPr marL="628650" lvl="1" indent="-171450">
              <a:buFont typeface="Arial" panose="020B0604020202020204" pitchFamily="34" charset="0"/>
              <a:buChar char="•"/>
            </a:pPr>
            <a:r>
              <a:rPr lang="es-ES" dirty="0" smtClean="0"/>
              <a:t>TAW: http://www.tawdis.net</a:t>
            </a:r>
          </a:p>
          <a:p>
            <a:pPr marL="628650" lvl="1" indent="-171450">
              <a:buFont typeface="Arial" panose="020B0604020202020204" pitchFamily="34" charset="0"/>
              <a:buChar char="•"/>
            </a:pPr>
            <a:r>
              <a:rPr lang="es-ES" dirty="0" smtClean="0"/>
              <a:t>WAVE: http://wave.webaim.org/?lang=es</a:t>
            </a:r>
          </a:p>
          <a:p>
            <a:pPr marL="628650" lvl="1" indent="-171450">
              <a:buFont typeface="Arial" panose="020B0604020202020204" pitchFamily="34" charset="0"/>
              <a:buChar char="•"/>
            </a:pPr>
            <a:r>
              <a:rPr lang="es-ES" dirty="0" smtClean="0"/>
              <a:t>AIS Web Accessibility Toolbar: http://www.visionaustralia.org.au/ais/toolbar/</a:t>
            </a:r>
          </a:p>
          <a:p>
            <a:pPr marL="628650" lvl="1" indent="-171450">
              <a:buFont typeface="Arial" panose="020B0604020202020204" pitchFamily="34" charset="0"/>
              <a:buChar char="•"/>
            </a:pPr>
            <a:r>
              <a:rPr lang="es-ES" dirty="0" smtClean="0"/>
              <a:t>Firefox Accessibility Extensión: http://firefox.cita.uiuc.edu/</a:t>
            </a:r>
          </a:p>
          <a:p>
            <a:pPr marL="628650" lvl="1" indent="-171450">
              <a:buFont typeface="Arial" panose="020B0604020202020204" pitchFamily="34" charset="0"/>
              <a:buChar char="•"/>
            </a:pPr>
            <a:r>
              <a:rPr lang="es-ES" dirty="0" smtClean="0"/>
              <a:t>Juicy Studio Accessibility Toolbar: http://juicystudio.com/</a:t>
            </a:r>
          </a:p>
          <a:p>
            <a:pPr lvl="1"/>
            <a:endParaRPr lang="es-ES" dirty="0" smtClean="0"/>
          </a:p>
          <a:p>
            <a:pPr lvl="1"/>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103</a:t>
            </a:fld>
            <a:endParaRPr lang="es-ES" dirty="0"/>
          </a:p>
        </p:txBody>
      </p:sp>
    </p:spTree>
    <p:extLst>
      <p:ext uri="{BB962C8B-B14F-4D97-AF65-F5344CB8AC3E}">
        <p14:creationId xmlns:p14="http://schemas.microsoft.com/office/powerpoint/2010/main" val="28187255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104:</a:t>
            </a:r>
            <a:endParaRPr lang="es-ES" dirty="0" smtClean="0"/>
          </a:p>
          <a:p>
            <a:r>
              <a:rPr lang="es-ES" dirty="0" smtClean="0"/>
              <a:t>Título: Referencias (V)</a:t>
            </a:r>
          </a:p>
          <a:p>
            <a:r>
              <a:rPr lang="es-ES" dirty="0" smtClean="0"/>
              <a:t>Contenido:</a:t>
            </a:r>
          </a:p>
          <a:p>
            <a:pPr marL="171450" indent="-171450">
              <a:buFont typeface="Arial" panose="020B0604020202020204" pitchFamily="34" charset="0"/>
              <a:buChar char="•"/>
            </a:pPr>
            <a:r>
              <a:rPr lang="es-ES" dirty="0" smtClean="0"/>
              <a:t>Recursos de evaluación de la accesibilidad más utilizados (hay incluidos de WCAG 1.0 y WCAG 2.0):</a:t>
            </a:r>
          </a:p>
          <a:p>
            <a:pPr marL="628650" lvl="1" indent="-171450">
              <a:buFont typeface="Arial" panose="020B0604020202020204" pitchFamily="34" charset="0"/>
              <a:buChar char="•"/>
            </a:pPr>
            <a:r>
              <a:rPr lang="es-ES" dirty="0" smtClean="0"/>
              <a:t>Web Accessibility Toolbar(Paciello group): http://www.paciellogroup.com/resources/wat-ie-about.html. http://www.paciellogroup.com/resources/wat-about.html</a:t>
            </a:r>
          </a:p>
          <a:p>
            <a:pPr marL="628650" lvl="1" indent="-171450">
              <a:buFont typeface="Arial" panose="020B0604020202020204" pitchFamily="34" charset="0"/>
              <a:buChar char="•"/>
            </a:pPr>
            <a:r>
              <a:rPr lang="es-ES" dirty="0" smtClean="0"/>
              <a:t>Web Developer Toolbar: http://chrispederick.com/work/web-developer/</a:t>
            </a:r>
          </a:p>
          <a:p>
            <a:pPr marL="628650" lvl="1" indent="-171450">
              <a:buFont typeface="Arial" panose="020B0604020202020204" pitchFamily="34" charset="0"/>
              <a:buChar char="•"/>
            </a:pPr>
            <a:r>
              <a:rPr lang="es-ES" dirty="0" smtClean="0"/>
              <a:t>W3C CSS Validation Service: http://jigsaw.w3.org/css-validator/</a:t>
            </a:r>
          </a:p>
          <a:p>
            <a:pPr marL="628650" lvl="1" indent="-171450">
              <a:buFont typeface="Arial" panose="020B0604020202020204" pitchFamily="34" charset="0"/>
              <a:buChar char="•"/>
            </a:pPr>
            <a:r>
              <a:rPr lang="es-ES" dirty="0" smtClean="0"/>
              <a:t>W3C Markup Validation Service: http://validator.w3.org/</a:t>
            </a:r>
          </a:p>
          <a:p>
            <a:pPr marL="171450" indent="-171450">
              <a:buFont typeface="Arial" panose="020B0604020202020204" pitchFamily="34" charset="0"/>
              <a:buChar char="•"/>
            </a:pPr>
            <a:r>
              <a:rPr lang="es-ES" dirty="0" smtClean="0"/>
              <a:t>Más referencia en http://labda.inf.uc3m.es/awa/es/node/125</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104</a:t>
            </a:fld>
            <a:endParaRPr lang="es-ES" dirty="0"/>
          </a:p>
        </p:txBody>
      </p:sp>
    </p:spTree>
    <p:extLst>
      <p:ext uri="{BB962C8B-B14F-4D97-AF65-F5344CB8AC3E}">
        <p14:creationId xmlns:p14="http://schemas.microsoft.com/office/powerpoint/2010/main" val="28187255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105:</a:t>
            </a:r>
            <a:endParaRPr lang="es-ES" dirty="0" smtClean="0"/>
          </a:p>
          <a:p>
            <a:r>
              <a:rPr lang="es-ES" dirty="0" smtClean="0"/>
              <a:t>Título: Referencias (VI)</a:t>
            </a:r>
          </a:p>
          <a:p>
            <a:r>
              <a:rPr lang="es-ES" dirty="0" smtClean="0"/>
              <a:t>Contenido:</a:t>
            </a:r>
          </a:p>
          <a:p>
            <a:pPr marL="171450" indent="-171450">
              <a:buFont typeface="Arial" panose="020B0604020202020204" pitchFamily="34" charset="0"/>
              <a:buChar char="•"/>
            </a:pPr>
            <a:r>
              <a:rPr lang="es-ES" dirty="0" smtClean="0"/>
              <a:t>Otras referencias de interés:</a:t>
            </a:r>
          </a:p>
          <a:p>
            <a:pPr marL="171450" indent="-171450">
              <a:buFont typeface="Arial" panose="020B0604020202020204" pitchFamily="34" charset="0"/>
              <a:buChar char="•"/>
            </a:pPr>
            <a:r>
              <a:rPr lang="es-ES" dirty="0" smtClean="0"/>
              <a:t>Ejemplos y contraejemplos: http://www.w3.org/WAI/demos/bad/Overview.html </a:t>
            </a:r>
          </a:p>
          <a:p>
            <a:pPr marL="171450" indent="-171450">
              <a:buFont typeface="Arial" panose="020B0604020202020204" pitchFamily="34" charset="0"/>
              <a:buChar char="•"/>
            </a:pPr>
            <a:r>
              <a:rPr lang="es-ES" dirty="0" smtClean="0"/>
              <a:t>Blog de Olga carreras: WCAG 2.0: http://olgacarreras.blogspot.com.es/2007/02/wcag-20.html  </a:t>
            </a:r>
          </a:p>
          <a:p>
            <a:pPr marL="171450" indent="-171450">
              <a:buFont typeface="Arial" panose="020B0604020202020204" pitchFamily="34" charset="0"/>
              <a:buChar char="•"/>
            </a:pPr>
            <a:r>
              <a:rPr lang="es-ES" dirty="0" smtClean="0"/>
              <a:t>Mapa: http://www.stamfordinteractive.com.au/resources/wcag-2-0-map/</a:t>
            </a:r>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105</a:t>
            </a:fld>
            <a:endParaRPr lang="es-ES" dirty="0"/>
          </a:p>
        </p:txBody>
      </p:sp>
    </p:spTree>
    <p:extLst>
      <p:ext uri="{BB962C8B-B14F-4D97-AF65-F5344CB8AC3E}">
        <p14:creationId xmlns:p14="http://schemas.microsoft.com/office/powerpoint/2010/main" val="3472050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11:</a:t>
            </a:r>
            <a:endParaRPr lang="es-ES" dirty="0" smtClean="0"/>
          </a:p>
          <a:p>
            <a:r>
              <a:rPr lang="es-ES" dirty="0" smtClean="0"/>
              <a:t>Título: 1 Perceptible: </a:t>
            </a:r>
            <a:r>
              <a:rPr lang="es-ES" sz="1200" dirty="0" smtClean="0"/>
              <a:t>1.2 Proporcionar alternativas (V)</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1.2.5 Audiodescripción (grabado): Se proporciona una audiodescripción para todo el contenido de vídeo grabado dentro de contenido multimedia sincronizado. (Nivel AA)</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11</a:t>
            </a:fld>
            <a:endParaRPr lang="es-ES" dirty="0"/>
          </a:p>
        </p:txBody>
      </p:sp>
    </p:spTree>
    <p:extLst>
      <p:ext uri="{BB962C8B-B14F-4D97-AF65-F5344CB8AC3E}">
        <p14:creationId xmlns:p14="http://schemas.microsoft.com/office/powerpoint/2010/main" val="2380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12:</a:t>
            </a:r>
            <a:endParaRPr lang="es-ES" dirty="0" smtClean="0"/>
          </a:p>
          <a:p>
            <a:r>
              <a:rPr lang="es-ES" dirty="0" smtClean="0"/>
              <a:t>Título: 1 Perceptible. </a:t>
            </a:r>
            <a:r>
              <a:rPr lang="es-ES" sz="1200" dirty="0" smtClean="0"/>
              <a:t>1.2 Proporcionar alternativas (VI)</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1.2.6 Lengua de señas (grabado): Se proporciona una interpretación en lengua de señas para todo el contenido de audio grabado dentro de contenido multimedia sincronizado. (Nivel AAA)</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12</a:t>
            </a:fld>
            <a:endParaRPr lang="es-ES" dirty="0"/>
          </a:p>
        </p:txBody>
      </p:sp>
    </p:spTree>
    <p:extLst>
      <p:ext uri="{BB962C8B-B14F-4D97-AF65-F5344CB8AC3E}">
        <p14:creationId xmlns:p14="http://schemas.microsoft.com/office/powerpoint/2010/main" val="987005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13</a:t>
            </a:r>
            <a:endParaRPr lang="es-ES" dirty="0" smtClean="0"/>
          </a:p>
          <a:p>
            <a:r>
              <a:rPr lang="es-ES" dirty="0" smtClean="0"/>
              <a:t>Título: 1 Perceptible. </a:t>
            </a:r>
            <a:r>
              <a:rPr lang="es-ES" sz="1200" dirty="0" smtClean="0"/>
              <a:t>1.2 Proporcionar alternativas (VII)</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1.2.7 Audiodescripción ampliada (grabada): Cuando las pausas en el audio de primer plano son insuficientes para permitir que la audiodescripción comunique el significado del vídeo, se proporciona una audiodescripción ampliada para todos los contenidos de vídeo grabado dentro de contenido multimedia sincronizado. (Nivel AAA)</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13</a:t>
            </a:fld>
            <a:endParaRPr lang="es-ES" dirty="0"/>
          </a:p>
        </p:txBody>
      </p:sp>
    </p:spTree>
    <p:extLst>
      <p:ext uri="{BB962C8B-B14F-4D97-AF65-F5344CB8AC3E}">
        <p14:creationId xmlns:p14="http://schemas.microsoft.com/office/powerpoint/2010/main" val="651413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14:</a:t>
            </a:r>
            <a:endParaRPr lang="es-ES" dirty="0" smtClean="0"/>
          </a:p>
          <a:p>
            <a:r>
              <a:rPr lang="es-ES" dirty="0" smtClean="0"/>
              <a:t>Título: 1 Perceptible. </a:t>
            </a:r>
            <a:r>
              <a:rPr lang="es-ES" sz="1200" dirty="0" smtClean="0"/>
              <a:t>1.2 Proporcionar alternativas (VIII)</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1.2.8 Medio alternativo (grabado): Se proporciona una alternativa para los medios tempodependientes, tanto para todos los contenidos multimedia sincronizados grabados como para todos los medios de sólo vídeo grabado. (Nivel AAA)</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14</a:t>
            </a:fld>
            <a:endParaRPr lang="es-ES" dirty="0"/>
          </a:p>
        </p:txBody>
      </p:sp>
    </p:spTree>
    <p:extLst>
      <p:ext uri="{BB962C8B-B14F-4D97-AF65-F5344CB8AC3E}">
        <p14:creationId xmlns:p14="http://schemas.microsoft.com/office/powerpoint/2010/main" val="271453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15:</a:t>
            </a:r>
            <a:endParaRPr lang="es-ES" dirty="0" smtClean="0"/>
          </a:p>
          <a:p>
            <a:r>
              <a:rPr lang="es-ES" dirty="0" smtClean="0"/>
              <a:t>Título:</a:t>
            </a:r>
            <a:r>
              <a:rPr lang="es-ES" baseline="0" dirty="0" smtClean="0"/>
              <a:t> </a:t>
            </a:r>
            <a:r>
              <a:rPr lang="es-ES" dirty="0" smtClean="0"/>
              <a:t>1 Perceptible: </a:t>
            </a:r>
            <a:r>
              <a:rPr lang="es-ES" sz="1200" dirty="0" smtClean="0"/>
              <a:t>1.2 Proporcionar alternativas (IX)</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1.2.9 Sólo audio (en directo): Se proporciona una alternativa para los medios tempodependientes que presenta información equivalente para el contenido de sólo audio en directo. (Nivel AAA)</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15</a:t>
            </a:fld>
            <a:endParaRPr lang="es-ES" dirty="0"/>
          </a:p>
        </p:txBody>
      </p:sp>
    </p:spTree>
    <p:extLst>
      <p:ext uri="{BB962C8B-B14F-4D97-AF65-F5344CB8AC3E}">
        <p14:creationId xmlns:p14="http://schemas.microsoft.com/office/powerpoint/2010/main" val="113214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16:</a:t>
            </a:r>
            <a:endParaRPr lang="es-ES" dirty="0" smtClean="0"/>
          </a:p>
          <a:p>
            <a:r>
              <a:rPr lang="es-ES" dirty="0" smtClean="0"/>
              <a:t>Título 1 Perceptible. </a:t>
            </a:r>
            <a:r>
              <a:rPr lang="es-ES" sz="1200" dirty="0" smtClean="0"/>
              <a:t>1.2 Proporcionar alternativas (X)</a:t>
            </a:r>
            <a:endParaRPr lang="es-ES" dirty="0" smtClean="0"/>
          </a:p>
          <a:p>
            <a:r>
              <a:rPr lang="es-ES" dirty="0" smtClean="0"/>
              <a:t>Contenido:</a:t>
            </a:r>
          </a:p>
          <a:p>
            <a:r>
              <a:rPr lang="es-ES" dirty="0" smtClean="0"/>
              <a:t>Tabla con los siguientes datos:</a:t>
            </a:r>
          </a:p>
          <a:p>
            <a:pPr marL="171450" indent="-171450" rtl="0" eaLnBrk="1" fontAlgn="t" latinLnBrk="0" hangingPunct="1">
              <a:buFont typeface="Arial" panose="020B0604020202020204" pitchFamily="34" charset="0"/>
              <a:buChar char="•"/>
            </a:pPr>
            <a:r>
              <a:rPr lang="es-ES" dirty="0" smtClean="0"/>
              <a:t>Nivel A, solo audio,</a:t>
            </a:r>
            <a:r>
              <a:rPr lang="es-ES" baseline="0" dirty="0" smtClean="0"/>
              <a:t> grabado, Transcripción textual (http://olgacarreras.blogspot.com.es/2012/08/tabla-resumen-de-los-requisitos-de.html#nota6)</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 solo vídeo,</a:t>
            </a:r>
            <a:r>
              <a:rPr lang="es-ES" baseline="0" dirty="0" smtClean="0"/>
              <a:t> grabado, Transcripción textual o alternativa en audio (http://olgacarreras.blogspot.com.es/2012/08/tabla-resumen-de-los-requisitos-de.html#nota7)</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 multimedia sincronizado,</a:t>
            </a:r>
            <a:r>
              <a:rPr lang="es-ES" baseline="0" dirty="0" smtClean="0"/>
              <a:t> Grabado, subtítulos (http://olgacarreras.blogspot.com.es/2012/08/tabla-resumen-de-los-requisitos-de.html#nota8) + transcripción textual o audiodescripción (http://olgacarreras.blogspot.com.es/2012/08/tabla-resumen-de-los-requisitos-de.html#nota9)</a:t>
            </a:r>
          </a:p>
          <a:p>
            <a:pPr marL="171450" indent="-171450" rtl="0" eaLnBrk="1" fontAlgn="t" latinLnBrk="0" hangingPunct="1">
              <a:buFont typeface="Arial" panose="020B0604020202020204" pitchFamily="34" charset="0"/>
              <a:buChar char="•"/>
            </a:pPr>
            <a:r>
              <a:rPr lang="es-ES" dirty="0" smtClean="0"/>
              <a:t>Nivel A, solo audio,</a:t>
            </a:r>
            <a:r>
              <a:rPr lang="es-ES" baseline="0" dirty="0" smtClean="0"/>
              <a:t> en directo, nada</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 solo vídeo,</a:t>
            </a:r>
            <a:r>
              <a:rPr lang="es-ES" baseline="0" dirty="0" smtClean="0"/>
              <a:t> en directo, nada</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 multimedia sincronizado,</a:t>
            </a:r>
            <a:r>
              <a:rPr lang="es-ES" baseline="0" dirty="0" smtClean="0"/>
              <a:t> en directo, nada </a:t>
            </a:r>
          </a:p>
          <a:p>
            <a:pPr marL="171450" indent="-171450" rtl="0" eaLnBrk="1" fontAlgn="t" latinLnBrk="0" hangingPunct="1">
              <a:buFont typeface="Arial" panose="020B0604020202020204" pitchFamily="34" charset="0"/>
              <a:buChar char="•"/>
            </a:pPr>
            <a:r>
              <a:rPr lang="es-ES" dirty="0" smtClean="0"/>
              <a:t>Nivel AA, solo audio,</a:t>
            </a:r>
            <a:r>
              <a:rPr lang="es-ES" baseline="0" dirty="0" smtClean="0"/>
              <a:t> grabado, Transcripción textual</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 solo vídeo,</a:t>
            </a:r>
            <a:r>
              <a:rPr lang="es-ES" baseline="0" dirty="0" smtClean="0"/>
              <a:t> grabado, Transcripción textual o alternativa en audio</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 multimedia sincronizado,</a:t>
            </a:r>
            <a:r>
              <a:rPr lang="es-ES" baseline="0" dirty="0" smtClean="0"/>
              <a:t> Grabado, subtítulos + audiodescripción </a:t>
            </a:r>
          </a:p>
          <a:p>
            <a:pPr marL="171450" indent="-171450" rtl="0" eaLnBrk="1" fontAlgn="t" latinLnBrk="0" hangingPunct="1">
              <a:buFont typeface="Arial" panose="020B0604020202020204" pitchFamily="34" charset="0"/>
              <a:buChar char="•"/>
            </a:pPr>
            <a:r>
              <a:rPr lang="es-ES" dirty="0" smtClean="0"/>
              <a:t>Nivel AA, solo audio,</a:t>
            </a:r>
            <a:r>
              <a:rPr lang="es-ES" baseline="0" dirty="0" smtClean="0"/>
              <a:t> en directo, nada</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 solo vídeo,</a:t>
            </a:r>
            <a:r>
              <a:rPr lang="es-ES" baseline="0" dirty="0" smtClean="0"/>
              <a:t> en directo, nada</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 multimedia sincronizado,</a:t>
            </a:r>
            <a:r>
              <a:rPr lang="es-ES" baseline="0" dirty="0" smtClean="0"/>
              <a:t> en directo, Subtítulos</a:t>
            </a:r>
          </a:p>
          <a:p>
            <a:pPr marL="171450" indent="-171450" rtl="0" eaLnBrk="1" fontAlgn="t" latinLnBrk="0" hangingPunct="1">
              <a:buFont typeface="Arial" panose="020B0604020202020204" pitchFamily="34" charset="0"/>
              <a:buChar char="•"/>
            </a:pPr>
            <a:r>
              <a:rPr lang="es-ES" dirty="0" smtClean="0"/>
              <a:t>Nivel AAA, solo audio,</a:t>
            </a:r>
            <a:r>
              <a:rPr lang="es-ES" baseline="0" dirty="0" smtClean="0"/>
              <a:t> grabado, nada</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AAA, solo vídeo,</a:t>
            </a:r>
            <a:r>
              <a:rPr lang="es-ES" baseline="0" dirty="0" smtClean="0"/>
              <a:t> grabado, Transcripción textual</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AAA, multimedia sincronizado,</a:t>
            </a:r>
            <a:r>
              <a:rPr lang="es-ES" baseline="0" dirty="0" smtClean="0"/>
              <a:t> Grabado, Interpretación en lengua de signos (http://olgacarreras.blogspot.com.es/2012/08/tabla-resumen-de-los-requisitos-de.html#nota10)+ audiodescripción ampliada (http://olgacarreras.blogspot.com.es/2012/08/tabla-resumen-de-los-requisitos-de.html#nota11) + transcripción textual</a:t>
            </a:r>
          </a:p>
          <a:p>
            <a:pPr marL="171450" indent="-171450" rtl="0" eaLnBrk="1" fontAlgn="t" latinLnBrk="0" hangingPunct="1">
              <a:buFont typeface="Arial" panose="020B0604020202020204" pitchFamily="34" charset="0"/>
              <a:buChar char="•"/>
            </a:pPr>
            <a:r>
              <a:rPr lang="es-ES" dirty="0" smtClean="0"/>
              <a:t>Nivel AAA, solo audio,</a:t>
            </a:r>
            <a:r>
              <a:rPr lang="es-ES" baseline="0" dirty="0" smtClean="0"/>
              <a:t> en directo, Transcripción textual</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AAA solo vídeo,</a:t>
            </a:r>
            <a:r>
              <a:rPr lang="es-ES" baseline="0" dirty="0" smtClean="0"/>
              <a:t> en directo, nada</a:t>
            </a:r>
          </a:p>
          <a:p>
            <a:pPr marL="171450" marR="0" indent="-171450" algn="l" defTabSz="457200" rtl="0" eaLnBrk="1" fontAlgn="t" latinLnBrk="0" hangingPunct="1">
              <a:lnSpc>
                <a:spcPct val="100000"/>
              </a:lnSpc>
              <a:spcBef>
                <a:spcPts val="0"/>
              </a:spcBef>
              <a:spcAft>
                <a:spcPts val="0"/>
              </a:spcAft>
              <a:buClrTx/>
              <a:buSzTx/>
              <a:buFont typeface="Arial" panose="020B0604020202020204" pitchFamily="34" charset="0"/>
              <a:buChar char="•"/>
              <a:tabLst/>
              <a:defRPr/>
            </a:pPr>
            <a:r>
              <a:rPr lang="es-ES" dirty="0" smtClean="0"/>
              <a:t>Nivel AAA, multimedia sincronizado,</a:t>
            </a:r>
            <a:r>
              <a:rPr lang="es-ES" baseline="0" dirty="0" smtClean="0"/>
              <a:t> en directo, Subtítulos</a:t>
            </a:r>
          </a:p>
          <a:p>
            <a:pPr marL="0" marR="0" indent="0" algn="l" defTabSz="457200" rtl="0" eaLnBrk="1" fontAlgn="t" latinLnBrk="0" hangingPunct="1">
              <a:lnSpc>
                <a:spcPct val="100000"/>
              </a:lnSpc>
              <a:spcBef>
                <a:spcPts val="0"/>
              </a:spcBef>
              <a:spcAft>
                <a:spcPts val="0"/>
              </a:spcAft>
              <a:buClrTx/>
              <a:buSzTx/>
              <a:buFontTx/>
              <a:buNone/>
              <a:tabLst/>
              <a:defRPr/>
            </a:pPr>
            <a:r>
              <a:rPr lang="es-ES" sz="1200" dirty="0" smtClean="0"/>
              <a:t>(</a:t>
            </a:r>
            <a:r>
              <a:rPr lang="es-ES" sz="1200" dirty="0" smtClean="0">
                <a:hlinkClick r:id="rId3" tooltip="Blog de Olga carreras"/>
              </a:rPr>
              <a:t>Blog de Olga carreras</a:t>
            </a:r>
            <a:r>
              <a:rPr lang="es-ES" sz="1200" dirty="0" smtClean="0"/>
              <a:t>, 2012) http://olgacarreras.blogspot.com.es/2012/08/tabla-resumen-de-los-requisitos-de.html</a:t>
            </a:r>
          </a:p>
          <a:p>
            <a:pPr marL="0" marR="0" indent="0" algn="l" defTabSz="457200" rtl="0" eaLnBrk="1" fontAlgn="t" latinLnBrk="0" hangingPunct="1">
              <a:lnSpc>
                <a:spcPct val="100000"/>
              </a:lnSpc>
              <a:spcBef>
                <a:spcPts val="0"/>
              </a:spcBef>
              <a:spcAft>
                <a:spcPts val="0"/>
              </a:spcAft>
              <a:buClrTx/>
              <a:buSzTx/>
              <a:buFontTx/>
              <a:buNone/>
              <a:tabLst/>
              <a:defRPr/>
            </a:pPr>
            <a:endParaRPr lang="es-ES" baseline="0" dirty="0" smtClean="0"/>
          </a:p>
          <a:p>
            <a:pPr marL="0" marR="0" indent="0" algn="l" defTabSz="457200" rtl="0" eaLnBrk="1" fontAlgn="t" latinLnBrk="0" hangingPunct="1">
              <a:lnSpc>
                <a:spcPct val="100000"/>
              </a:lnSpc>
              <a:spcBef>
                <a:spcPts val="0"/>
              </a:spcBef>
              <a:spcAft>
                <a:spcPts val="0"/>
              </a:spcAft>
              <a:buClrTx/>
              <a:buSzTx/>
              <a:buFontTx/>
              <a:buNone/>
              <a:tabLst/>
              <a:defRPr/>
            </a:pPr>
            <a:endParaRPr lang="es-ES" baseline="0" dirty="0" smtClean="0"/>
          </a:p>
          <a:p>
            <a:pPr marL="0" marR="0" indent="0" algn="l" defTabSz="457200" rtl="0" eaLnBrk="1" fontAlgn="t" latinLnBrk="0" hangingPunct="1">
              <a:lnSpc>
                <a:spcPct val="100000"/>
              </a:lnSpc>
              <a:spcBef>
                <a:spcPts val="0"/>
              </a:spcBef>
              <a:spcAft>
                <a:spcPts val="0"/>
              </a:spcAft>
              <a:buClrTx/>
              <a:buSzTx/>
              <a:buFontTx/>
              <a:buNone/>
              <a:tabLst/>
              <a:defRPr/>
            </a:pPr>
            <a:endParaRPr lang="es-ES" baseline="0" dirty="0" smtClean="0"/>
          </a:p>
          <a:p>
            <a:pPr marL="0" marR="0" indent="0" algn="l" defTabSz="457200" rtl="0" eaLnBrk="1" fontAlgn="t" latinLnBrk="0" hangingPunct="1">
              <a:lnSpc>
                <a:spcPct val="100000"/>
              </a:lnSpc>
              <a:spcBef>
                <a:spcPts val="0"/>
              </a:spcBef>
              <a:spcAft>
                <a:spcPts val="0"/>
              </a:spcAft>
              <a:buClrTx/>
              <a:buSzTx/>
              <a:buFontTx/>
              <a:buNone/>
              <a:tabLst/>
              <a:defRPr/>
            </a:pPr>
            <a:endParaRPr lang="es-ES" baseline="0" dirty="0" smtClean="0"/>
          </a:p>
          <a:p>
            <a:pPr marL="0" marR="0" indent="0" algn="l" defTabSz="457200" rtl="0" eaLnBrk="1" fontAlgn="t" latinLnBrk="0" hangingPunct="1">
              <a:lnSpc>
                <a:spcPct val="100000"/>
              </a:lnSpc>
              <a:spcBef>
                <a:spcPts val="0"/>
              </a:spcBef>
              <a:spcAft>
                <a:spcPts val="0"/>
              </a:spcAft>
              <a:buClrTx/>
              <a:buSzTx/>
              <a:buFontTx/>
              <a:buNone/>
              <a:tabLst/>
              <a:defRPr/>
            </a:pPr>
            <a:endParaRPr lang="es-ES" baseline="0" dirty="0" smtClean="0"/>
          </a:p>
          <a:p>
            <a:pPr rtl="0" eaLnBrk="1" fontAlgn="t" latinLnBrk="0" hangingPunct="1"/>
            <a:endParaRPr lang="es-ES" baseline="0"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16</a:t>
            </a:fld>
            <a:endParaRPr lang="es-E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17:</a:t>
            </a:r>
            <a:endParaRPr lang="es-ES" dirty="0" smtClean="0"/>
          </a:p>
          <a:p>
            <a:r>
              <a:rPr lang="es-ES" dirty="0" smtClean="0"/>
              <a:t>Título: </a:t>
            </a:r>
            <a:r>
              <a:rPr lang="es-ES" sz="1200" dirty="0" smtClean="0"/>
              <a:t>1 Perceptible (IV)</a:t>
            </a:r>
            <a:endParaRPr lang="es-ES" dirty="0" smtClean="0"/>
          </a:p>
          <a:p>
            <a:r>
              <a:rPr lang="es-ES" dirty="0" smtClean="0"/>
              <a:t>Contenido:</a:t>
            </a:r>
          </a:p>
          <a:p>
            <a:pPr marL="171450" indent="-171450">
              <a:buFont typeface="Arial" panose="020B0604020202020204" pitchFamily="34" charset="0"/>
              <a:buChar char="•"/>
            </a:pPr>
            <a:r>
              <a:rPr lang="es-ES" dirty="0" smtClean="0"/>
              <a:t>Pauta 1.3: Crear contenido que pueda presentarse de diferentes formas (por ejemplo, con una disposición más simple) sin perder información o estructura.</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17</a:t>
            </a:fld>
            <a:endParaRPr lang="es-ES" dirty="0"/>
          </a:p>
        </p:txBody>
      </p:sp>
    </p:spTree>
    <p:extLst>
      <p:ext uri="{BB962C8B-B14F-4D97-AF65-F5344CB8AC3E}">
        <p14:creationId xmlns:p14="http://schemas.microsoft.com/office/powerpoint/2010/main" val="1589747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18:</a:t>
            </a:r>
            <a:endParaRPr lang="es-ES" dirty="0" smtClean="0"/>
          </a:p>
          <a:p>
            <a:r>
              <a:rPr lang="es-ES" dirty="0" smtClean="0"/>
              <a:t>Título: 1 Perceptible. </a:t>
            </a:r>
            <a:r>
              <a:rPr lang="es-ES" sz="1200" dirty="0" smtClean="0"/>
              <a:t>1.3 Crear contenido que pueda transformarse (I)</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smtClean="0"/>
              <a:t>1.3.1 Información y relaciones: La información, estructura y relaciones comunicadas a través de la presentación pueden ser determinadas por software o están disponibles como texto. (Nivel A)</a:t>
            </a:r>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18</a:t>
            </a:fld>
            <a:endParaRPr lang="es-ES" dirty="0"/>
          </a:p>
        </p:txBody>
      </p:sp>
    </p:spTree>
    <p:extLst>
      <p:ext uri="{BB962C8B-B14F-4D97-AF65-F5344CB8AC3E}">
        <p14:creationId xmlns:p14="http://schemas.microsoft.com/office/powerpoint/2010/main" val="3388062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19:</a:t>
            </a:r>
            <a:endParaRPr lang="es-ES" dirty="0" smtClean="0"/>
          </a:p>
          <a:p>
            <a:r>
              <a:rPr lang="es-ES" dirty="0" smtClean="0"/>
              <a:t>Título: 1 Perceptible. </a:t>
            </a:r>
            <a:r>
              <a:rPr lang="es-ES" sz="1200" dirty="0" smtClean="0"/>
              <a:t>1.3 Crear contenido que pueda transformarse (II)</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smtClean="0"/>
              <a:t>1.3.1 Información y relaciones:</a:t>
            </a:r>
            <a:r>
              <a:rPr lang="es-ES" sz="1200" baseline="0" dirty="0" smtClean="0"/>
              <a:t> Encabezados.</a:t>
            </a:r>
            <a:endParaRPr lang="es-ES" sz="1200" dirty="0" smtClean="0"/>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smtClean="0"/>
              <a:t>Ejemplo de encabezados de página: Vista de agente de usuario o navegador resaltando con un herramientas los encabezados. Se puede apreciar en la figura que la página web contiene una estructura lógica. Para ello, en el HTML se hace uso de un primer encabezado (codificado mediante &lt;H1&gt; y representado con caja y el texto “Desde las universidades”), el cual representa el título de la sección principal de esta página y luego un conjunto de secciones que dividen la página (codificadas mediante &lt;H2&gt; y representados por cajas).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smtClean="0"/>
              <a:t>Imagen de la captura de pantalla de la web del CESyA. Aparecen resaltando los encabezados de la página.</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 sz="1200"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19</a:t>
            </a:fld>
            <a:endParaRPr lang="es-ES" dirty="0"/>
          </a:p>
        </p:txBody>
      </p:sp>
    </p:spTree>
    <p:extLst>
      <p:ext uri="{BB962C8B-B14F-4D97-AF65-F5344CB8AC3E}">
        <p14:creationId xmlns:p14="http://schemas.microsoft.com/office/powerpoint/2010/main" val="338806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a:t>
            </a:r>
            <a:endParaRPr lang="es-ES" dirty="0" smtClean="0"/>
          </a:p>
          <a:p>
            <a:r>
              <a:rPr lang="es-ES" dirty="0" smtClean="0"/>
              <a:t>Título: Guía</a:t>
            </a:r>
            <a:r>
              <a:rPr lang="es-ES" baseline="0" dirty="0" smtClean="0"/>
              <a:t> rápida de las WCAG 2.0</a:t>
            </a:r>
          </a:p>
          <a:p>
            <a:r>
              <a:rPr lang="es-ES" baseline="0" dirty="0" smtClean="0"/>
              <a:t>Contenido:</a:t>
            </a:r>
            <a:endParaRPr lang="es-ES" dirty="0" smtClean="0"/>
          </a:p>
          <a:p>
            <a:r>
              <a:rPr lang="es-ES" dirty="0" smtClean="0"/>
              <a:t>PRINCIPIO 1: PERCEPTIBLE: La información y los componentes de la interfaz de usuario tienen que ser presentados a los usuarios de forma que los puedan percibir.</a:t>
            </a:r>
          </a:p>
          <a:p>
            <a:r>
              <a:rPr lang="es-ES" dirty="0" smtClean="0"/>
              <a:t>Pauta 1.1: Proporcionar alternativas textuales para el contenido no textual</a:t>
            </a:r>
          </a:p>
          <a:p>
            <a:r>
              <a:rPr lang="es-ES" dirty="0" smtClean="0"/>
              <a:t>Pauta 1.2: Proporcionar subtítulos y alternativas para el contenido de audio y video</a:t>
            </a:r>
          </a:p>
          <a:p>
            <a:r>
              <a:rPr lang="es-ES" dirty="0" smtClean="0"/>
              <a:t>Pauta 1.3: Hacer el contenido adaptable; y que esté disponible para los productos de apoyo</a:t>
            </a:r>
          </a:p>
          <a:p>
            <a:r>
              <a:rPr lang="es-ES" dirty="0" smtClean="0"/>
              <a:t>Pauta 1.4: Usar un contraste suficiente para hacer el contenido fácil de ver y oír</a:t>
            </a:r>
          </a:p>
          <a:p>
            <a:r>
              <a:rPr lang="es-ES" dirty="0" smtClean="0"/>
              <a:t>PRINCIPIO 2: OPERABLE: Los componentes de la interfaz de usuario y la navegación deben ser operables.</a:t>
            </a:r>
          </a:p>
          <a:p>
            <a:r>
              <a:rPr lang="es-ES" dirty="0" smtClean="0"/>
              <a:t>Pauta 2.1: Hacer que toda la funcionalidad sea accesible mediante teclado</a:t>
            </a:r>
          </a:p>
          <a:p>
            <a:r>
              <a:rPr lang="es-ES" dirty="0" smtClean="0"/>
              <a:t>Pauta 2.2: Proporcionar a los usuarios el tiempo suficiente para leer y usar el contenido</a:t>
            </a:r>
          </a:p>
          <a:p>
            <a:r>
              <a:rPr lang="es-ES" dirty="0" smtClean="0"/>
              <a:t>Pauta 2.3: No usar contenido que tenga efectos dañinos para los usuarios</a:t>
            </a:r>
          </a:p>
          <a:p>
            <a:r>
              <a:rPr lang="es-ES" dirty="0" smtClean="0"/>
              <a:t>Pauta 2.4: Ayudar a los usuarios a navegar y encontrar el contenido</a:t>
            </a:r>
          </a:p>
          <a:p>
            <a:r>
              <a:rPr lang="es-ES" dirty="0" smtClean="0"/>
              <a:t>PRINCIPIO 3: COMPRENSIBLE: La información y el manejo del interfaz de usuario deben ser comprensibles.</a:t>
            </a:r>
          </a:p>
          <a:p>
            <a:r>
              <a:rPr lang="es-ES" dirty="0" smtClean="0"/>
              <a:t>Pauta 3.1: Hacer el texto legible y comprensible</a:t>
            </a:r>
          </a:p>
          <a:p>
            <a:r>
              <a:rPr lang="es-ES" dirty="0" smtClean="0"/>
              <a:t>Pauta 3.2: Hacer que el contenido se muestre y se interactúe con él de forma predecible</a:t>
            </a:r>
          </a:p>
          <a:p>
            <a:r>
              <a:rPr lang="es-ES" dirty="0" smtClean="0"/>
              <a:t>Pauta 3.3: Ayudar a los usuarios a evitar y corregir errores</a:t>
            </a:r>
          </a:p>
          <a:p>
            <a:r>
              <a:rPr lang="es-ES" dirty="0" smtClean="0"/>
              <a:t>PRINCIPIO 4: ROBUSTO: El contenido debe ser lo suficientemente robusto como para que pueda ser interpretado de forma fidedigna por una amplia variedad de agentes de usuario, incluyendo los productos de apoyo.</a:t>
            </a:r>
          </a:p>
          <a:p>
            <a:r>
              <a:rPr lang="es-ES" dirty="0" smtClean="0"/>
              <a:t>Pauta 4.1: Maximizar la compatibilidad con las tecnologías actuales y futuras</a:t>
            </a:r>
          </a:p>
          <a:p>
            <a:pPr marL="171450" indent="-171450">
              <a:buFont typeface="Arial" panose="020B0604020202020204" pitchFamily="34" charset="0"/>
              <a:buChar char="•"/>
            </a:pPr>
            <a:r>
              <a:rPr lang="es-ES" dirty="0" smtClean="0"/>
              <a:t>En todas las diapositivas</a:t>
            </a:r>
            <a:r>
              <a:rPr lang="es-ES" baseline="0" dirty="0" smtClean="0"/>
              <a:t> hay un pie de página en el que pone: </a:t>
            </a:r>
            <a:r>
              <a:rPr lang="es-ES" dirty="0" smtClean="0"/>
              <a:t>Asignatura OCW-UC3M:  “Evitando la barreras de accesibilidad en la Sociedad de la Información", Lourdes Moreno y Paloma Martínez, Grupo Labda</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a:t>
            </a:fld>
            <a:endParaRPr lang="es-ES" dirty="0"/>
          </a:p>
        </p:txBody>
      </p:sp>
    </p:spTree>
    <p:extLst>
      <p:ext uri="{BB962C8B-B14F-4D97-AF65-F5344CB8AC3E}">
        <p14:creationId xmlns:p14="http://schemas.microsoft.com/office/powerpoint/2010/main" val="625890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20</a:t>
            </a:r>
            <a:endParaRPr lang="es-ES" dirty="0" smtClean="0"/>
          </a:p>
          <a:p>
            <a:r>
              <a:rPr lang="es-ES" dirty="0" smtClean="0"/>
              <a:t>Título: </a:t>
            </a:r>
            <a:r>
              <a:rPr lang="es-ES" sz="1600" dirty="0" smtClean="0"/>
              <a:t>1 Perceptible: </a:t>
            </a:r>
            <a:r>
              <a:rPr lang="es-ES" sz="1200" dirty="0" smtClean="0"/>
              <a:t>1.3 Crear contenido que pueda transformarse (III)</a:t>
            </a:r>
            <a:endParaRPr lang="es-ES" dirty="0" smtClean="0"/>
          </a:p>
          <a:p>
            <a:r>
              <a:rPr lang="es-ES" dirty="0" smtClean="0"/>
              <a:t>Contenido:</a:t>
            </a:r>
          </a:p>
          <a:p>
            <a:pPr marL="171450" indent="-171450">
              <a:buFont typeface="Arial" panose="020B0604020202020204" pitchFamily="34" charset="0"/>
              <a:buChar char="•"/>
            </a:pPr>
            <a:r>
              <a:rPr lang="es-ES" dirty="0" smtClean="0"/>
              <a:t>1.3.1 Información y relaciones:</a:t>
            </a:r>
            <a:r>
              <a:rPr lang="es-ES" baseline="0" dirty="0" smtClean="0"/>
              <a:t> Listas.</a:t>
            </a:r>
            <a:endParaRPr lang="es-ES" dirty="0" smtClean="0"/>
          </a:p>
          <a:p>
            <a:pPr marL="628650" lvl="1" indent="-171450">
              <a:buFont typeface="Arial" panose="020B0604020202020204" pitchFamily="34" charset="0"/>
              <a:buChar char="•"/>
            </a:pPr>
            <a:r>
              <a:rPr lang="es-ES" dirty="0" smtClean="0"/>
              <a:t>Ejemplo de lista ordenada (vista HTML):</a:t>
            </a:r>
          </a:p>
          <a:p>
            <a:pPr lvl="2"/>
            <a:r>
              <a:rPr lang="es-ES" dirty="0" smtClean="0"/>
              <a:t>&lt;ol&gt;</a:t>
            </a:r>
          </a:p>
          <a:p>
            <a:pPr lvl="3"/>
            <a:r>
              <a:rPr lang="es-ES" dirty="0" smtClean="0"/>
              <a:t> &lt;li&gt;Mezclar huevos y leche en un cuenco.&lt;/li&gt;</a:t>
            </a:r>
          </a:p>
          <a:p>
            <a:pPr lvl="3"/>
            <a:r>
              <a:rPr lang="es-ES" dirty="0" smtClean="0"/>
              <a:t> &lt;li&gt;Añadir sal y pimienta.&lt;/li&gt;</a:t>
            </a:r>
          </a:p>
          <a:p>
            <a:pPr lvl="2"/>
            <a:r>
              <a:rPr lang="es-ES" dirty="0" smtClean="0"/>
              <a:t>&lt;/ol&gt;</a:t>
            </a:r>
          </a:p>
          <a:p>
            <a:pPr marL="628650" lvl="1" indent="-171450">
              <a:buFont typeface="Arial" panose="020B0604020202020204" pitchFamily="34" charset="0"/>
              <a:buChar char="•"/>
            </a:pPr>
            <a:r>
              <a:rPr lang="es-ES" dirty="0" smtClean="0"/>
              <a:t>Ejemplo de lista desordenada (vista HTML):</a:t>
            </a:r>
          </a:p>
          <a:p>
            <a:pPr lvl="2"/>
            <a:r>
              <a:rPr lang="es-ES" dirty="0" smtClean="0"/>
              <a:t>&lt;ul&gt;</a:t>
            </a:r>
          </a:p>
          <a:p>
            <a:pPr lvl="3"/>
            <a:r>
              <a:rPr lang="es-ES" dirty="0" smtClean="0"/>
              <a:t> &lt;li&gt;Leche&lt;/li&gt;</a:t>
            </a:r>
          </a:p>
          <a:p>
            <a:pPr lvl="3"/>
            <a:r>
              <a:rPr lang="es-ES" dirty="0" smtClean="0"/>
              <a:t> &lt;li&gt;Huevos&lt;/li&gt;</a:t>
            </a:r>
          </a:p>
          <a:p>
            <a:pPr lvl="3"/>
            <a:r>
              <a:rPr lang="es-ES" dirty="0" smtClean="0"/>
              <a:t> &lt;li&gt;Pimienta&lt;/li&gt;</a:t>
            </a:r>
          </a:p>
          <a:p>
            <a:pPr lvl="2"/>
            <a:r>
              <a:rPr lang="es-ES" dirty="0" smtClean="0"/>
              <a:t>&lt;/ul&gt;</a:t>
            </a:r>
          </a:p>
          <a:p>
            <a:pPr marL="171450" indent="-171450">
              <a:buFont typeface="Arial" panose="020B0604020202020204" pitchFamily="34" charset="0"/>
              <a:buChar char="•"/>
            </a:pPr>
            <a:r>
              <a:rPr lang="es-ES" dirty="0" smtClean="0"/>
              <a:t>Definición de concepto (vista HTML):</a:t>
            </a:r>
          </a:p>
          <a:p>
            <a:pPr lvl="2"/>
            <a:r>
              <a:rPr lang="es-ES" dirty="0" smtClean="0"/>
              <a:t>&lt;dl&gt;</a:t>
            </a:r>
          </a:p>
          <a:p>
            <a:pPr lvl="3"/>
            <a:r>
              <a:rPr lang="es-ES" dirty="0" smtClean="0"/>
              <a:t>&lt;dt&gt;Parpadear&lt;/dt&gt;</a:t>
            </a:r>
          </a:p>
          <a:p>
            <a:pPr lvl="3"/>
            <a:r>
              <a:rPr lang="es-ES" dirty="0" smtClean="0"/>
              <a:t>&lt;dd&gt;Encender y apagar entre 0,5 y 3 veces por segundo&lt;/dd&gt;</a:t>
            </a:r>
          </a:p>
          <a:p>
            <a:pPr lvl="2"/>
            <a:r>
              <a:rPr lang="es-ES" dirty="0" smtClean="0"/>
              <a:t>&lt;/dl&gt;</a:t>
            </a:r>
          </a:p>
          <a:p>
            <a:pPr lvl="2"/>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20</a:t>
            </a:fld>
            <a:endParaRPr lang="es-ES" dirty="0"/>
          </a:p>
        </p:txBody>
      </p:sp>
    </p:spTree>
    <p:extLst>
      <p:ext uri="{BB962C8B-B14F-4D97-AF65-F5344CB8AC3E}">
        <p14:creationId xmlns:p14="http://schemas.microsoft.com/office/powerpoint/2010/main" val="323307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21:</a:t>
            </a:r>
            <a:endParaRPr lang="es-ES" dirty="0" smtClean="0"/>
          </a:p>
          <a:p>
            <a:r>
              <a:rPr lang="es-ES" dirty="0" smtClean="0"/>
              <a:t>Título: 1 Perceptible. </a:t>
            </a:r>
            <a:r>
              <a:rPr lang="es-ES" sz="1200" dirty="0" smtClean="0"/>
              <a:t>1.3 Crear contenido que pueda transformarse (IV)</a:t>
            </a:r>
            <a:endParaRPr lang="es-ES" dirty="0" smtClean="0"/>
          </a:p>
          <a:p>
            <a:r>
              <a:rPr lang="es-ES" dirty="0" smtClean="0"/>
              <a:t>Contenido:</a:t>
            </a:r>
          </a:p>
          <a:p>
            <a:r>
              <a:rPr lang="es-ES" dirty="0" smtClean="0"/>
              <a:t>1.3.1 Información y relaciones: Tablas (I)</a:t>
            </a:r>
          </a:p>
          <a:p>
            <a:pPr marL="171450" indent="-171450">
              <a:buFont typeface="Arial" pitchFamily="34" charset="0"/>
              <a:buChar char="•"/>
            </a:pPr>
            <a:r>
              <a:rPr lang="es-ES" dirty="0" smtClean="0"/>
              <a:t>Ejemplo del uso de los atributos SUMMARY y CAPTION (Vista HTML): </a:t>
            </a:r>
          </a:p>
          <a:p>
            <a:pPr lvl="1"/>
            <a:r>
              <a:rPr lang="es-ES" dirty="0" smtClean="0"/>
              <a:t>&lt;table summary="Las paradas se listan en la columna 1. Busque la intersección más cercana a su situación o destino, después consulte las columnas para encontrar la hora de paso del autobús."&gt;</a:t>
            </a:r>
          </a:p>
          <a:p>
            <a:pPr lvl="1"/>
            <a:r>
              <a:rPr lang="es-ES" dirty="0" smtClean="0"/>
              <a:t>&lt;caption&gt;Route 7 Downtown (Weekdays)&lt;/caption&gt;</a:t>
            </a:r>
          </a:p>
          <a:p>
            <a:pPr lvl="1"/>
            <a:r>
              <a:rPr lang="es-ES" dirty="0" smtClean="0"/>
              <a:t>&lt;/table&gt;</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21</a:t>
            </a:fld>
            <a:endParaRPr lang="es-ES" dirty="0"/>
          </a:p>
        </p:txBody>
      </p:sp>
    </p:spTree>
    <p:extLst>
      <p:ext uri="{BB962C8B-B14F-4D97-AF65-F5344CB8AC3E}">
        <p14:creationId xmlns:p14="http://schemas.microsoft.com/office/powerpoint/2010/main" val="2666254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22:</a:t>
            </a:r>
          </a:p>
          <a:p>
            <a:pPr marL="171450" indent="-171450">
              <a:buFont typeface="Arial" panose="020B0604020202020204" pitchFamily="34" charset="0"/>
              <a:buChar char="•"/>
            </a:pPr>
            <a:r>
              <a:rPr lang="es-ES" dirty="0" smtClean="0"/>
              <a:t>Título: 1 Perceptible. </a:t>
            </a:r>
            <a:r>
              <a:rPr lang="es-ES" sz="1200" dirty="0" smtClean="0"/>
              <a:t>1.3 Crear contenido que pueda transformarse (V)</a:t>
            </a:r>
            <a:endParaRPr lang="es-ES" dirty="0" smtClean="0"/>
          </a:p>
          <a:p>
            <a:pPr marL="171450" indent="-171450">
              <a:buFont typeface="Arial" panose="020B0604020202020204" pitchFamily="34" charset="0"/>
              <a:buChar char="•"/>
            </a:pPr>
            <a:r>
              <a:rPr lang="es-ES" dirty="0" smtClean="0"/>
              <a:t>Contenido:</a:t>
            </a:r>
          </a:p>
          <a:p>
            <a:pPr marL="171450" indent="-171450">
              <a:buFont typeface="Arial" panose="020B0604020202020204" pitchFamily="34" charset="0"/>
              <a:buChar char="•"/>
            </a:pPr>
            <a:r>
              <a:rPr lang="es-ES" dirty="0" smtClean="0"/>
              <a:t>1.3.1 Información y relaciones: Tablas (II)</a:t>
            </a:r>
          </a:p>
          <a:p>
            <a:pPr marL="628650" lvl="1" indent="-171450">
              <a:buFont typeface="Arial" panose="020B0604020202020204" pitchFamily="34" charset="0"/>
              <a:buChar char="•"/>
            </a:pPr>
            <a:r>
              <a:rPr lang="es-ES" dirty="0" smtClean="0"/>
              <a:t>Ejemplo de uso de los atributos ID y HEADERS (vista HTML):</a:t>
            </a:r>
          </a:p>
          <a:p>
            <a:pPr lvl="2"/>
            <a:r>
              <a:rPr lang="en-US" dirty="0" smtClean="0"/>
              <a:t>&lt;table&gt;</a:t>
            </a:r>
          </a:p>
          <a:p>
            <a:pPr lvl="2"/>
            <a:r>
              <a:rPr lang="en-US" dirty="0" smtClean="0"/>
              <a:t> &lt;tr&gt;</a:t>
            </a:r>
          </a:p>
          <a:p>
            <a:pPr lvl="2"/>
            <a:r>
              <a:rPr lang="en-US" dirty="0" smtClean="0"/>
              <a:t>  &lt;th rowspan="2" id="t"&gt;Trabajo&lt;/th&gt;</a:t>
            </a:r>
          </a:p>
          <a:p>
            <a:pPr lvl="2"/>
            <a:r>
              <a:rPr lang="en-US" dirty="0" smtClean="0"/>
              <a:t>  &lt;th colspan="3" id="e"&gt;Examenes&lt;/th&gt;</a:t>
            </a:r>
          </a:p>
          <a:p>
            <a:pPr lvl="2"/>
            <a:r>
              <a:rPr lang="en-US" dirty="0" smtClean="0"/>
              <a:t>  &lt;th colspan="3" id="p"&gt;Proyectos&lt;/th&gt;</a:t>
            </a:r>
          </a:p>
          <a:p>
            <a:pPr lvl="2"/>
            <a:r>
              <a:rPr lang="en-US" dirty="0" smtClean="0"/>
              <a:t> &lt;/tr&gt;</a:t>
            </a:r>
          </a:p>
          <a:p>
            <a:pPr lvl="2"/>
            <a:r>
              <a:rPr lang="en-US" dirty="0" smtClean="0"/>
              <a:t>&lt;tr&gt;</a:t>
            </a:r>
          </a:p>
          <a:p>
            <a:pPr lvl="2"/>
            <a:r>
              <a:rPr lang="en-US" dirty="0" smtClean="0"/>
              <a:t>  &lt;th id="e1" headers="e"&gt;1&lt;/th&gt;</a:t>
            </a:r>
          </a:p>
          <a:p>
            <a:pPr lvl="2"/>
            <a:r>
              <a:rPr lang="en-US" dirty="0" smtClean="0"/>
              <a:t>  &lt;th id="e2" headers="e"&gt;2&lt;/th&gt;</a:t>
            </a:r>
          </a:p>
          <a:p>
            <a:pPr lvl="2"/>
            <a:r>
              <a:rPr lang="en-US" dirty="0" smtClean="0"/>
              <a:t>  &lt;th id="ef" headers="e"&gt;Final&lt;/th&gt;</a:t>
            </a:r>
          </a:p>
          <a:p>
            <a:pPr lvl="2"/>
            <a:r>
              <a:rPr lang="en-US" dirty="0" smtClean="0"/>
              <a:t>  &lt;th id="p1" headers="p"&gt;1&lt;/th&gt;</a:t>
            </a:r>
          </a:p>
          <a:p>
            <a:pPr lvl="2"/>
            <a:r>
              <a:rPr lang="en-US" dirty="0" smtClean="0"/>
              <a:t>  &lt;th id="p2" headers="p"&gt;2&lt;/th&gt;</a:t>
            </a:r>
          </a:p>
          <a:p>
            <a:pPr lvl="2"/>
            <a:r>
              <a:rPr lang="en-US" dirty="0" smtClean="0"/>
              <a:t>  &lt;th id="pf" headers="p"&gt;Final&lt;/th&gt;</a:t>
            </a:r>
          </a:p>
          <a:p>
            <a:pPr lvl="2"/>
            <a:r>
              <a:rPr lang="en-US" dirty="0" smtClean="0"/>
              <a:t> &lt;/tr&gt;</a:t>
            </a:r>
          </a:p>
          <a:p>
            <a:pPr lvl="2"/>
            <a:r>
              <a:rPr lang="en-US" dirty="0" smtClean="0"/>
              <a:t> &lt;tr&gt;</a:t>
            </a:r>
          </a:p>
          <a:p>
            <a:pPr lvl="2"/>
            <a:r>
              <a:rPr lang="en-US" dirty="0" smtClean="0"/>
              <a:t> &lt;td headers="t"&gt;15%&lt;/td&gt;</a:t>
            </a:r>
          </a:p>
          <a:p>
            <a:pPr lvl="2"/>
            <a:r>
              <a:rPr lang="en-US" dirty="0" smtClean="0"/>
              <a:t> &lt;td headers="e e1"&gt;15%&lt;/td&gt;</a:t>
            </a:r>
          </a:p>
          <a:p>
            <a:pPr lvl="2"/>
            <a:r>
              <a:rPr lang="en-US" dirty="0" smtClean="0"/>
              <a:t> &lt;td headers="e e2"&gt;15%&lt;/td&gt;</a:t>
            </a:r>
          </a:p>
          <a:p>
            <a:pPr lvl="2"/>
            <a:r>
              <a:rPr lang="en-US" dirty="0" smtClean="0"/>
              <a:t> &lt;td headers="e ef"&gt;20%&lt;/td&gt;</a:t>
            </a:r>
          </a:p>
          <a:p>
            <a:pPr lvl="2"/>
            <a:r>
              <a:rPr lang="en-US" dirty="0" smtClean="0"/>
              <a:t> &lt;td headers="p p1"&gt;10%&lt;/td&gt;</a:t>
            </a:r>
          </a:p>
          <a:p>
            <a:pPr lvl="2"/>
            <a:r>
              <a:rPr lang="en-US" dirty="0" smtClean="0"/>
              <a:t> &lt;td headers="p p2"&gt;10%&lt;/td&gt;</a:t>
            </a:r>
          </a:p>
          <a:p>
            <a:pPr lvl="2"/>
            <a:r>
              <a:rPr lang="en-US" dirty="0" smtClean="0"/>
              <a:t> &lt;td headers="p pf"&gt;15%&lt;/td&gt;</a:t>
            </a:r>
          </a:p>
          <a:p>
            <a:pPr lvl="2"/>
            <a:r>
              <a:rPr lang="en-US" dirty="0" smtClean="0"/>
              <a:t> &lt;/tr&gt;</a:t>
            </a:r>
          </a:p>
          <a:p>
            <a:pPr lvl="2"/>
            <a:r>
              <a:rPr lang="en-US" dirty="0" smtClean="0"/>
              <a:t> &lt;/table&gt;</a:t>
            </a:r>
          </a:p>
          <a:p>
            <a:pPr lvl="2"/>
            <a:endParaRPr lang="es-ES" dirty="0" smtClean="0"/>
          </a:p>
          <a:p>
            <a:pPr lvl="2"/>
            <a:endParaRPr lang="es-ES" dirty="0" smtClean="0"/>
          </a:p>
          <a:p>
            <a:pPr lvl="2"/>
            <a:endParaRPr lang="es-ES" dirty="0" smtClean="0"/>
          </a:p>
          <a:p>
            <a:pPr lvl="2"/>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22</a:t>
            </a:fld>
            <a:endParaRPr lang="es-ES" dirty="0"/>
          </a:p>
        </p:txBody>
      </p:sp>
    </p:spTree>
    <p:extLst>
      <p:ext uri="{BB962C8B-B14F-4D97-AF65-F5344CB8AC3E}">
        <p14:creationId xmlns:p14="http://schemas.microsoft.com/office/powerpoint/2010/main" val="266625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23:</a:t>
            </a:r>
            <a:endParaRPr lang="es-ES" dirty="0" smtClean="0"/>
          </a:p>
          <a:p>
            <a:r>
              <a:rPr lang="es-ES" dirty="0" smtClean="0"/>
              <a:t>Título: </a:t>
            </a:r>
            <a:r>
              <a:rPr lang="es-ES" sz="1600" dirty="0" smtClean="0"/>
              <a:t>1 Perceptible. </a:t>
            </a:r>
            <a:r>
              <a:rPr lang="es-ES" sz="1200" dirty="0" smtClean="0"/>
              <a:t>1.3 Crear contenido que pueda transformarse (VI)</a:t>
            </a:r>
            <a:endParaRPr lang="es-ES" dirty="0" smtClean="0"/>
          </a:p>
          <a:p>
            <a:r>
              <a:rPr lang="es-ES" dirty="0" smtClean="0"/>
              <a:t>Contenido:</a:t>
            </a:r>
          </a:p>
          <a:p>
            <a:pPr marL="171450" indent="-171450">
              <a:buFont typeface="Arial" panose="020B0604020202020204" pitchFamily="34" charset="0"/>
              <a:buChar char="•"/>
            </a:pPr>
            <a:r>
              <a:rPr lang="es-ES" dirty="0" smtClean="0"/>
              <a:t>1.3.1 Información y relaciones: Tablas (III)</a:t>
            </a:r>
          </a:p>
          <a:p>
            <a:pPr marL="628650" lvl="1" indent="-171450">
              <a:buFont typeface="Arial" panose="020B0604020202020204" pitchFamily="34" charset="0"/>
              <a:buChar char="•"/>
            </a:pPr>
            <a:r>
              <a:rPr lang="es-ES" dirty="0" smtClean="0"/>
              <a:t>Vista de tabla en HTLM</a:t>
            </a:r>
          </a:p>
          <a:p>
            <a:pPr lvl="2"/>
            <a:r>
              <a:rPr lang="es-ES" dirty="0" smtClean="0"/>
              <a:t>&lt;CAPTION&gt;Tazas de café consumidas por cada senador&lt;/CAPTION&gt;</a:t>
            </a:r>
          </a:p>
          <a:p>
            <a:pPr lvl="2"/>
            <a:r>
              <a:rPr lang="es-ES" dirty="0" smtClean="0"/>
              <a:t>&lt;TR&gt;   </a:t>
            </a:r>
          </a:p>
          <a:p>
            <a:pPr lvl="2"/>
            <a:r>
              <a:rPr lang="es-ES" dirty="0" smtClean="0"/>
              <a:t>&lt;TH id="header1"&gt;Nombre&lt;/TH&gt;</a:t>
            </a:r>
          </a:p>
          <a:p>
            <a:pPr lvl="2"/>
            <a:r>
              <a:rPr lang="es-ES" dirty="0" smtClean="0"/>
              <a:t>&lt;TH id="header2"&gt;Tazas&lt;/TH&gt;     </a:t>
            </a:r>
          </a:p>
          <a:p>
            <a:pPr lvl="2"/>
            <a:r>
              <a:rPr lang="es-ES" dirty="0" smtClean="0"/>
              <a:t>&lt;TH id="header3" abbr="Tipo"&gt;Tipo de café&lt;/TH&gt;   </a:t>
            </a:r>
          </a:p>
          <a:p>
            <a:pPr lvl="2"/>
            <a:r>
              <a:rPr lang="es-ES" dirty="0" smtClean="0"/>
              <a:t>&lt;TH id="header4"&gt;¿Azúcar?&lt;/TH&gt;</a:t>
            </a:r>
          </a:p>
          <a:p>
            <a:pPr lvl="2"/>
            <a:r>
              <a:rPr lang="es-ES" dirty="0" smtClean="0"/>
              <a:t>&lt;/TR&gt;</a:t>
            </a:r>
          </a:p>
          <a:p>
            <a:pPr lvl="2"/>
            <a:r>
              <a:rPr lang="es-ES" dirty="0" smtClean="0"/>
              <a:t>&lt;TR&gt;  </a:t>
            </a:r>
          </a:p>
          <a:p>
            <a:pPr lvl="2"/>
            <a:r>
              <a:rPr lang="es-ES" dirty="0" smtClean="0"/>
              <a:t>&lt;TD headers="header1"&gt;T. Sexton&lt;/TD&gt;  </a:t>
            </a:r>
          </a:p>
          <a:p>
            <a:pPr lvl="2"/>
            <a:r>
              <a:rPr lang="es-ES" dirty="0" smtClean="0"/>
              <a:t>&lt;TD headers="header2"&gt;10&lt;/TD&gt;</a:t>
            </a:r>
          </a:p>
          <a:p>
            <a:pPr lvl="2"/>
            <a:r>
              <a:rPr lang="es-ES" dirty="0" smtClean="0"/>
              <a:t>&lt;TD headers="header3"&gt;Espreso&lt;/TD&gt;</a:t>
            </a:r>
          </a:p>
          <a:p>
            <a:pPr lvl="2"/>
            <a:r>
              <a:rPr lang="es-ES" dirty="0" smtClean="0"/>
              <a:t>&lt;TD headers="header4"&gt;No&lt;/TD&gt;</a:t>
            </a:r>
          </a:p>
          <a:p>
            <a:pPr lvl="2"/>
            <a:r>
              <a:rPr lang="es-ES" dirty="0" smtClean="0"/>
              <a:t>&lt;/TR&gt;</a:t>
            </a:r>
          </a:p>
          <a:p>
            <a:pPr lvl="2"/>
            <a:r>
              <a:rPr lang="es-ES" dirty="0" smtClean="0"/>
              <a:t>&lt;TR&gt;  </a:t>
            </a:r>
          </a:p>
          <a:p>
            <a:pPr lvl="2"/>
            <a:r>
              <a:rPr lang="es-ES" dirty="0" smtClean="0"/>
              <a:t>&lt;TD headers="header1"&gt;J. Dinnen&lt;/TD&gt; </a:t>
            </a:r>
          </a:p>
          <a:p>
            <a:pPr lvl="2"/>
            <a:r>
              <a:rPr lang="es-ES" dirty="0" smtClean="0"/>
              <a:t>&lt;TD headers="header2"&gt;5&lt;/TD&gt;</a:t>
            </a:r>
          </a:p>
          <a:p>
            <a:pPr lvl="2"/>
            <a:r>
              <a:rPr lang="es-ES" dirty="0" smtClean="0"/>
              <a:t>&lt;TD headers="header3"&gt;Descaf&lt;/TD&gt;</a:t>
            </a:r>
          </a:p>
          <a:p>
            <a:pPr lvl="2"/>
            <a:r>
              <a:rPr lang="es-ES" dirty="0" smtClean="0"/>
              <a:t>&lt;TD headers="header4"&gt;Si&lt;/TD&gt;</a:t>
            </a:r>
          </a:p>
          <a:p>
            <a:pPr lvl="2"/>
            <a:r>
              <a:rPr lang="es-ES" dirty="0" smtClean="0"/>
              <a:t>&lt;/TR&gt;</a:t>
            </a:r>
          </a:p>
          <a:p>
            <a:pPr lvl="2"/>
            <a:r>
              <a:rPr lang="es-ES" dirty="0" smtClean="0"/>
              <a:t>&lt;/TABLE&gt;</a:t>
            </a:r>
          </a:p>
          <a:p>
            <a:pPr marL="628650" lvl="1" indent="-171450">
              <a:buFont typeface="Arial" panose="020B0604020202020204" pitchFamily="34" charset="0"/>
              <a:buChar char="•"/>
            </a:pPr>
            <a:r>
              <a:rPr lang="es-ES" dirty="0" smtClean="0"/>
              <a:t>Un sintetizador de voz podría leer esta tabla como sigue:</a:t>
            </a:r>
          </a:p>
          <a:p>
            <a:pPr lvl="2"/>
            <a:r>
              <a:rPr lang="es-ES" dirty="0" smtClean="0"/>
              <a:t>Título: Tazas de café consumidas por cada senador</a:t>
            </a:r>
          </a:p>
          <a:p>
            <a:pPr lvl="2"/>
            <a:r>
              <a:rPr lang="es-ES" dirty="0" smtClean="0"/>
              <a:t>Resumen: Esta tabla esquematiza el número de tazas de café consumidas por cada senador, el tipo de café (descafeinado o normal) y si se ha tomado con azúcar.</a:t>
            </a:r>
          </a:p>
          <a:p>
            <a:pPr lvl="2"/>
            <a:r>
              <a:rPr lang="es-ES" dirty="0" smtClean="0"/>
              <a:t>Nombre:  T. Sexton, Tazas: 10, Tipo: Espresso, Azúcar: No</a:t>
            </a:r>
          </a:p>
          <a:p>
            <a:pPr lvl="2"/>
            <a:r>
              <a:rPr lang="es-ES" dirty="0" smtClean="0"/>
              <a:t>Nombre:  J. Dinnen, Tazas: 5, Tipo: Descaf, Azúcar: Si</a:t>
            </a:r>
          </a:p>
          <a:p>
            <a:pPr marL="628650" lvl="1" indent="-171450">
              <a:buFont typeface="Arial" panose="020B0604020202020204" pitchFamily="34" charset="0"/>
              <a:buChar char="•"/>
            </a:pPr>
            <a:r>
              <a:rPr lang="es-ES" dirty="0" smtClean="0"/>
              <a:t>Una aplicación de usuario visual podría mostrar la tabla como sigue:</a:t>
            </a:r>
          </a:p>
          <a:p>
            <a:pPr marL="1085850" lvl="2" indent="-171450">
              <a:buFont typeface="Arial" panose="020B0604020202020204" pitchFamily="34" charset="0"/>
              <a:buChar char="•"/>
            </a:pPr>
            <a:r>
              <a:rPr lang="es-ES" dirty="0" smtClean="0"/>
              <a:t>Imagen</a:t>
            </a:r>
            <a:r>
              <a:rPr lang="es-ES" baseline="0" dirty="0" smtClean="0"/>
              <a:t> de una tabla que muestra los datos anteriores.</a:t>
            </a:r>
            <a:endParaRPr lang="es-ES" dirty="0" smtClean="0"/>
          </a:p>
          <a:p>
            <a:pPr lvl="1"/>
            <a:endParaRPr lang="es-ES"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23</a:t>
            </a:fld>
            <a:endParaRPr lang="es-ES" dirty="0"/>
          </a:p>
        </p:txBody>
      </p:sp>
    </p:spTree>
    <p:extLst>
      <p:ext uri="{BB962C8B-B14F-4D97-AF65-F5344CB8AC3E}">
        <p14:creationId xmlns:p14="http://schemas.microsoft.com/office/powerpoint/2010/main" val="3610406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24:</a:t>
            </a:r>
            <a:endParaRPr lang="es-ES" dirty="0" smtClean="0"/>
          </a:p>
          <a:p>
            <a:r>
              <a:rPr lang="es-ES" dirty="0" smtClean="0"/>
              <a:t>Título: 1 Perceptible. </a:t>
            </a:r>
            <a:r>
              <a:rPr lang="es-ES" sz="1200" dirty="0" smtClean="0"/>
              <a:t>1.3 Crear contenido que pueda transformarse (VII)</a:t>
            </a:r>
            <a:endParaRPr lang="es-ES" dirty="0" smtClean="0"/>
          </a:p>
          <a:p>
            <a:r>
              <a:rPr lang="es-ES" dirty="0" smtClean="0"/>
              <a:t>Contenido:</a:t>
            </a:r>
          </a:p>
          <a:p>
            <a:pPr marL="171450" lvl="0" indent="-171450">
              <a:buFont typeface="Arial" panose="020B0604020202020204" pitchFamily="34" charset="0"/>
              <a:buChar char="•"/>
            </a:pPr>
            <a:r>
              <a:rPr lang="es-ES" dirty="0" smtClean="0"/>
              <a:t>1.3.1 Información y relaciones: Formularios (I)</a:t>
            </a:r>
          </a:p>
          <a:p>
            <a:pPr marL="628650" lvl="1" indent="-171450">
              <a:buFont typeface="Arial" panose="020B0604020202020204" pitchFamily="34" charset="0"/>
              <a:buChar char="•"/>
            </a:pPr>
            <a:r>
              <a:rPr lang="es-ES" dirty="0" smtClean="0"/>
              <a:t>Ejemplo de uso de FIELDSET y LEGEND:</a:t>
            </a:r>
          </a:p>
          <a:p>
            <a:pPr lvl="2"/>
            <a:r>
              <a:rPr lang="es-ES" dirty="0" smtClean="0"/>
              <a:t>&lt;form action="http://example.com/registrar" method="post"&gt;</a:t>
            </a:r>
          </a:p>
          <a:p>
            <a:pPr lvl="2"/>
            <a:r>
              <a:rPr lang="es-ES" dirty="0" smtClean="0"/>
              <a:t> &lt;fieldset&gt;</a:t>
            </a:r>
          </a:p>
          <a:p>
            <a:pPr lvl="2"/>
            <a:r>
              <a:rPr lang="es-ES" dirty="0" smtClean="0"/>
              <a:t>  &lt;legend&gt;Dirección física&lt;/legend&gt;</a:t>
            </a:r>
          </a:p>
          <a:p>
            <a:pPr lvl="2"/>
            <a:r>
              <a:rPr lang="es-ES" dirty="0" smtClean="0"/>
              <a:t>  &lt;label for="direccionF"&gt;Dirección: &lt;/label&gt;</a:t>
            </a:r>
          </a:p>
          <a:p>
            <a:pPr lvl="2"/>
            <a:r>
              <a:rPr lang="es-ES" dirty="0" smtClean="0"/>
              <a:t>  &lt;input type="text" id="direccionF" name="direccionF" /&gt;</a:t>
            </a:r>
          </a:p>
          <a:p>
            <a:pPr lvl="2"/>
            <a:r>
              <a:rPr lang="es-ES" dirty="0" smtClean="0"/>
              <a:t>  &lt;label for="cpF"&gt;Código postal: &lt;/label&gt;</a:t>
            </a:r>
          </a:p>
          <a:p>
            <a:pPr lvl="2"/>
            <a:r>
              <a:rPr lang="es-ES" dirty="0" smtClean="0"/>
              <a:t>  &lt;input type="text" id="cpF" name="FcpF" /&gt;</a:t>
            </a:r>
          </a:p>
          <a:p>
            <a:pPr lvl="2"/>
            <a:r>
              <a:rPr lang="es-ES" dirty="0" smtClean="0"/>
              <a:t>  ...</a:t>
            </a:r>
          </a:p>
          <a:p>
            <a:pPr lvl="2"/>
            <a:r>
              <a:rPr lang="es-ES" dirty="0" smtClean="0"/>
              <a:t> &lt;/fieldset&gt;</a:t>
            </a:r>
          </a:p>
          <a:p>
            <a:pPr lvl="2"/>
            <a:r>
              <a:rPr lang="es-ES" dirty="0" smtClean="0"/>
              <a:t> &lt;fieldset&gt;</a:t>
            </a:r>
          </a:p>
          <a:p>
            <a:pPr lvl="2"/>
            <a:r>
              <a:rPr lang="es-ES" dirty="0" smtClean="0"/>
              <a:t>  &lt;legend&gt;Dirección postal&lt;/legend&gt;</a:t>
            </a:r>
          </a:p>
          <a:p>
            <a:pPr lvl="2"/>
            <a:r>
              <a:rPr lang="es-ES" dirty="0" smtClean="0"/>
              <a:t>  &lt;label for="direccionP"&gt;Dirección: &lt;/label&gt;</a:t>
            </a:r>
          </a:p>
          <a:p>
            <a:pPr lvl="2"/>
            <a:r>
              <a:rPr lang="es-ES" dirty="0" smtClean="0"/>
              <a:t>  &lt;input type="text" id="direccionP" name="direccionP" /&gt;</a:t>
            </a:r>
          </a:p>
          <a:p>
            <a:pPr lvl="2"/>
            <a:r>
              <a:rPr lang="es-ES" dirty="0" smtClean="0"/>
              <a:t>  &lt;label for="cpP"&gt;Código postal: &lt;/label&gt;</a:t>
            </a:r>
          </a:p>
          <a:p>
            <a:pPr lvl="2"/>
            <a:r>
              <a:rPr lang="es-ES" dirty="0" smtClean="0"/>
              <a:t>  &lt;input type="text" id="cpP" name="cpP" /&gt;</a:t>
            </a:r>
          </a:p>
          <a:p>
            <a:pPr lvl="2"/>
            <a:r>
              <a:rPr lang="es-ES" dirty="0" smtClean="0"/>
              <a:t>  ...</a:t>
            </a:r>
          </a:p>
          <a:p>
            <a:pPr lvl="2"/>
            <a:r>
              <a:rPr lang="es-ES" dirty="0" smtClean="0"/>
              <a:t> &lt;/fieldset&gt;</a:t>
            </a:r>
          </a:p>
          <a:p>
            <a:pPr lvl="2"/>
            <a:r>
              <a:rPr lang="es-ES" dirty="0" smtClean="0"/>
              <a:t>&lt;/form&gt;</a:t>
            </a:r>
          </a:p>
          <a:p>
            <a:pPr lvl="2"/>
            <a:r>
              <a:rPr lang="es-ES" dirty="0" smtClean="0"/>
              <a:t>Ejemplo de elemento con LABEL asociado:</a:t>
            </a:r>
          </a:p>
          <a:p>
            <a:pPr lvl="2"/>
            <a:r>
              <a:rPr lang="es-ES" dirty="0" smtClean="0"/>
              <a:t>&lt;label for="nombre"&gt;Nombre:&lt;/label&gt; </a:t>
            </a:r>
          </a:p>
          <a:p>
            <a:pPr lvl="2"/>
            <a:r>
              <a:rPr lang="es-ES" dirty="0" smtClean="0"/>
              <a:t>&lt;input type="text" name="nombre" id="nombre" /&gt;</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24</a:t>
            </a:fld>
            <a:endParaRPr lang="es-ES" dirty="0"/>
          </a:p>
        </p:txBody>
      </p:sp>
    </p:spTree>
    <p:extLst>
      <p:ext uri="{BB962C8B-B14F-4D97-AF65-F5344CB8AC3E}">
        <p14:creationId xmlns:p14="http://schemas.microsoft.com/office/powerpoint/2010/main" val="714135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25:</a:t>
            </a:r>
            <a:endParaRPr lang="es-ES" dirty="0" smtClean="0"/>
          </a:p>
          <a:p>
            <a:r>
              <a:rPr lang="es-ES" dirty="0" smtClean="0"/>
              <a:t>Título:1 Perceptible. </a:t>
            </a:r>
            <a:r>
              <a:rPr lang="es-ES" sz="1200" dirty="0" smtClean="0"/>
              <a:t>1.3 Crear contenido que pueda transformarse (VIII)</a:t>
            </a:r>
            <a:endParaRPr lang="es-ES" dirty="0" smtClean="0"/>
          </a:p>
          <a:p>
            <a:r>
              <a:rPr lang="es-ES" dirty="0" smtClean="0"/>
              <a:t>Contenido:</a:t>
            </a:r>
          </a:p>
          <a:p>
            <a:pPr marL="171450" indent="-171450">
              <a:buFont typeface="Arial" panose="020B0604020202020204" pitchFamily="34" charset="0"/>
              <a:buChar char="•"/>
            </a:pPr>
            <a:r>
              <a:rPr lang="es-ES" dirty="0" smtClean="0"/>
              <a:t>1.3.1 Información y relaciones: Formularios (II)</a:t>
            </a:r>
          </a:p>
          <a:p>
            <a:pPr marL="628650" lvl="1" indent="-171450">
              <a:buFont typeface="Arial" panose="020B0604020202020204" pitchFamily="34" charset="0"/>
              <a:buChar char="•"/>
            </a:pPr>
            <a:r>
              <a:rPr lang="es-ES" dirty="0" smtClean="0"/>
              <a:t>Ejemplo de uso de optgroup:</a:t>
            </a:r>
          </a:p>
          <a:p>
            <a:pPr lvl="2"/>
            <a:r>
              <a:rPr lang="es-ES" dirty="0" smtClean="0"/>
              <a:t>&lt;form action="http://example.com/index" method="post"&gt;</a:t>
            </a:r>
          </a:p>
          <a:p>
            <a:pPr lvl="2"/>
            <a:r>
              <a:rPr lang="es-ES" dirty="0" smtClean="0"/>
              <a:t>&lt;label for="comida"&gt;¿Cuál es su comida favorita?&lt;/label&gt;</a:t>
            </a:r>
          </a:p>
          <a:p>
            <a:pPr lvl="2"/>
            <a:r>
              <a:rPr lang="es-ES" dirty="0" smtClean="0"/>
              <a:t>&lt;select id="comida" name="comida"&gt;</a:t>
            </a:r>
          </a:p>
          <a:p>
            <a:pPr lvl="2"/>
            <a:r>
              <a:rPr lang="es-ES" dirty="0" smtClean="0"/>
              <a:t>&lt;optgroup label="Frutas"&gt;</a:t>
            </a:r>
          </a:p>
          <a:p>
            <a:pPr lvl="2"/>
            <a:r>
              <a:rPr lang="es-ES" dirty="0" smtClean="0"/>
              <a:t>&lt;option value="1"&gt;Manzanas&lt;/option&gt;</a:t>
            </a:r>
          </a:p>
          <a:p>
            <a:pPr lvl="2"/>
            <a:r>
              <a:rPr lang="es-ES" dirty="0" smtClean="0"/>
              <a:t>&lt;option value="3"&gt;Plátanos&lt;/option&gt;</a:t>
            </a:r>
          </a:p>
          <a:p>
            <a:pPr lvl="2"/>
            <a:r>
              <a:rPr lang="es-ES" dirty="0" smtClean="0"/>
              <a:t>&lt;option value="4"&gt;Peras&lt;/option&gt;</a:t>
            </a:r>
          </a:p>
          <a:p>
            <a:pPr lvl="2"/>
            <a:r>
              <a:rPr lang="es-ES" dirty="0" smtClean="0"/>
              <a:t>&lt;/optgroup&gt;</a:t>
            </a:r>
          </a:p>
          <a:p>
            <a:pPr lvl="2"/>
            <a:r>
              <a:rPr lang="es-ES" dirty="0" smtClean="0"/>
              <a:t>&lt;optgroup label="Verduras"&gt;</a:t>
            </a:r>
          </a:p>
          <a:p>
            <a:pPr lvl="2"/>
            <a:r>
              <a:rPr lang="es-ES" dirty="0" smtClean="0"/>
              <a:t>&lt;option value="2"&gt;Zanahorias&lt;/option&gt;</a:t>
            </a:r>
          </a:p>
          <a:p>
            <a:pPr lvl="2"/>
            <a:r>
              <a:rPr lang="es-ES" dirty="0" smtClean="0"/>
              <a:t>&lt;option value="6"&gt;Lechuga&lt;/option&gt;</a:t>
            </a:r>
          </a:p>
          <a:p>
            <a:pPr lvl="2"/>
            <a:r>
              <a:rPr lang="es-ES" dirty="0" smtClean="0"/>
              <a:t>&lt;/optgroup&gt;</a:t>
            </a:r>
          </a:p>
          <a:p>
            <a:pPr lvl="2"/>
            <a:r>
              <a:rPr lang="es-ES" dirty="0" smtClean="0"/>
              <a:t>&lt;optgroup label="Carne"&gt;</a:t>
            </a:r>
          </a:p>
          <a:p>
            <a:pPr lvl="2"/>
            <a:r>
              <a:rPr lang="es-ES" dirty="0" smtClean="0"/>
              <a:t>&lt;option value="8"&gt;Cerdo&lt;/option&gt;</a:t>
            </a:r>
          </a:p>
          <a:p>
            <a:pPr lvl="2"/>
            <a:r>
              <a:rPr lang="es-ES" dirty="0" smtClean="0"/>
              <a:t>&lt;option value="9"&gt;Ternera&lt;/option&gt;</a:t>
            </a:r>
          </a:p>
          <a:p>
            <a:pPr lvl="2"/>
            <a:r>
              <a:rPr lang="es-ES" dirty="0" smtClean="0"/>
              <a:t>&lt;/optgroup&gt;</a:t>
            </a:r>
          </a:p>
          <a:p>
            <a:pPr lvl="2"/>
            <a:r>
              <a:rPr lang="es-ES" dirty="0" smtClean="0"/>
              <a:t>&lt;/select&gt;</a:t>
            </a:r>
          </a:p>
          <a:p>
            <a:pPr lvl="2"/>
            <a:r>
              <a:rPr lang="es-ES" dirty="0" smtClean="0"/>
              <a:t>&lt;/form&gt;</a:t>
            </a:r>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25</a:t>
            </a:fld>
            <a:endParaRPr lang="es-ES" dirty="0"/>
          </a:p>
        </p:txBody>
      </p:sp>
    </p:spTree>
    <p:extLst>
      <p:ext uri="{BB962C8B-B14F-4D97-AF65-F5344CB8AC3E}">
        <p14:creationId xmlns:p14="http://schemas.microsoft.com/office/powerpoint/2010/main" val="714135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26:</a:t>
            </a:r>
            <a:endParaRPr lang="es-ES" dirty="0" smtClean="0"/>
          </a:p>
          <a:p>
            <a:r>
              <a:rPr lang="es-ES" dirty="0" smtClean="0"/>
              <a:t>Título: </a:t>
            </a:r>
            <a:r>
              <a:rPr lang="es-ES" sz="1600" dirty="0" smtClean="0"/>
              <a:t>1 Perceptible. </a:t>
            </a:r>
            <a:r>
              <a:rPr lang="es-ES" sz="1200" dirty="0" smtClean="0"/>
              <a:t>1.3 Crear contenido que pueda transformarse (IX)</a:t>
            </a:r>
            <a:endParaRPr lang="es-ES" dirty="0" smtClean="0"/>
          </a:p>
          <a:p>
            <a:r>
              <a:rPr lang="es-ES" dirty="0" smtClean="0"/>
              <a:t>Contenido:</a:t>
            </a:r>
          </a:p>
          <a:p>
            <a:pPr marL="171450" indent="-171450">
              <a:buFont typeface="Arial" panose="020B0604020202020204" pitchFamily="34" charset="0"/>
              <a:buChar char="•"/>
            </a:pPr>
            <a:r>
              <a:rPr lang="es-ES" dirty="0" smtClean="0"/>
              <a:t>1.3.2 Secuencia significativa: Cuando la secuencia en que se presenta el contenido afecta a su significado, se puede determinar por software la secuencia correcta de lectura. (Nivel A).</a:t>
            </a:r>
          </a:p>
          <a:p>
            <a:pPr marL="628650" lvl="1" indent="-171450">
              <a:buFont typeface="Arial" panose="020B0604020202020204" pitchFamily="34" charset="0"/>
              <a:buChar char="•"/>
            </a:pPr>
            <a:r>
              <a:rPr lang="es-ES" dirty="0" smtClean="0"/>
              <a:t>Ejemplo 1: En un documento organizado en varias columnas, la presentación lineal del contenido fluye desde la parte superior de una columna a la parte inferior de esa columna, luego a la parte superior de la siguiente columna.</a:t>
            </a:r>
          </a:p>
          <a:p>
            <a:pPr marL="628650" lvl="1" indent="-171450">
              <a:buFont typeface="Arial" panose="020B0604020202020204" pitchFamily="34" charset="0"/>
              <a:buChar char="•"/>
            </a:pPr>
            <a:r>
              <a:rPr lang="es-ES" dirty="0" smtClean="0"/>
              <a:t>Ejemplo 2: Se usa CSS para ubicar en la página una barra de navegación, el texto principal y un texto secundario. La presentación visual de las secciones no coincide con el orden determinado por software pero el significado de la página no depende del orden de las secciones.</a:t>
            </a:r>
          </a:p>
          <a:p>
            <a:pPr lvl="1"/>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26</a:t>
            </a:fld>
            <a:endParaRPr lang="es-ES" dirty="0"/>
          </a:p>
        </p:txBody>
      </p:sp>
    </p:spTree>
    <p:extLst>
      <p:ext uri="{BB962C8B-B14F-4D97-AF65-F5344CB8AC3E}">
        <p14:creationId xmlns:p14="http://schemas.microsoft.com/office/powerpoint/2010/main" val="3758715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27:</a:t>
            </a:r>
            <a:endParaRPr lang="es-ES" dirty="0" smtClean="0"/>
          </a:p>
          <a:p>
            <a:r>
              <a:rPr lang="es-ES" dirty="0" smtClean="0"/>
              <a:t>Título: 1 Perceptible. </a:t>
            </a:r>
            <a:r>
              <a:rPr lang="es-ES" sz="1200" dirty="0" smtClean="0"/>
              <a:t>1.3 Crear contenido que pueda transformarse (X)</a:t>
            </a:r>
            <a:endParaRPr lang="es-ES" dirty="0" smtClean="0"/>
          </a:p>
          <a:p>
            <a:r>
              <a:rPr lang="es-ES" dirty="0" smtClean="0"/>
              <a:t>Contenido:</a:t>
            </a:r>
          </a:p>
          <a:p>
            <a:pPr marL="171450" indent="-171450">
              <a:buFont typeface="Arial" panose="020B0604020202020204" pitchFamily="34" charset="0"/>
              <a:buChar char="•"/>
            </a:pPr>
            <a:r>
              <a:rPr lang="es-ES" dirty="0" smtClean="0"/>
              <a:t>1.3.3 Características sensoriales: Las instrucciones proporcionadas para entender y operar el contenido no dependen exclusivamente en las características sensoriales de los componentes como su forma, tamaño, ubicación visual, orientación o sonido. (Nivel A)</a:t>
            </a:r>
          </a:p>
          <a:p>
            <a:pPr marL="628650" lvl="1" indent="-171450">
              <a:buFont typeface="Arial" panose="020B0604020202020204" pitchFamily="34" charset="0"/>
              <a:buChar char="•"/>
            </a:pPr>
            <a:r>
              <a:rPr lang="es-ES" dirty="0" smtClean="0"/>
              <a:t>Contraejemplo: En la figura se dan instrucciones para realizar una descarga a partir de características sensoriales de ubicación visual.</a:t>
            </a:r>
          </a:p>
          <a:p>
            <a:pPr marL="628650" lvl="1" indent="-171450">
              <a:buFont typeface="Arial" panose="020B0604020202020204" pitchFamily="34" charset="0"/>
              <a:buChar char="•"/>
            </a:pPr>
            <a:r>
              <a:rPr lang="es-ES" dirty="0" smtClean="0"/>
              <a:t>Captura</a:t>
            </a:r>
            <a:r>
              <a:rPr lang="es-ES" baseline="0" dirty="0" smtClean="0"/>
              <a:t> de una imagen que no se puede mostrar. </a:t>
            </a: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27</a:t>
            </a:fld>
            <a:endParaRPr lang="es-ES" dirty="0"/>
          </a:p>
        </p:txBody>
      </p:sp>
    </p:spTree>
    <p:extLst>
      <p:ext uri="{BB962C8B-B14F-4D97-AF65-F5344CB8AC3E}">
        <p14:creationId xmlns:p14="http://schemas.microsoft.com/office/powerpoint/2010/main" val="1871477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28:</a:t>
            </a:r>
            <a:endParaRPr lang="es-ES" dirty="0" smtClean="0"/>
          </a:p>
          <a:p>
            <a:r>
              <a:rPr lang="es-ES" dirty="0" smtClean="0"/>
              <a:t>Título: </a:t>
            </a:r>
            <a:r>
              <a:rPr lang="es-ES" sz="1200" dirty="0" smtClean="0"/>
              <a:t>1 Perceptible</a:t>
            </a:r>
            <a:endParaRPr lang="es-ES" dirty="0" smtClean="0"/>
          </a:p>
          <a:p>
            <a:r>
              <a:rPr lang="es-ES" dirty="0" smtClean="0"/>
              <a:t>Contenido:</a:t>
            </a:r>
          </a:p>
          <a:p>
            <a:pPr marL="0" indent="0">
              <a:buNone/>
            </a:pPr>
            <a:r>
              <a:rPr lang="es-ES" sz="1200" dirty="0" smtClean="0"/>
              <a:t>Pauta 1.4</a:t>
            </a:r>
          </a:p>
          <a:p>
            <a:pPr marL="0" indent="0">
              <a:buNone/>
            </a:pPr>
            <a:r>
              <a:rPr lang="es-ES" sz="1200" dirty="0" smtClean="0"/>
              <a:t>Facilitar a los usuarios ver y oír el contenido, incluyendo la separación entre el primer plano y el fondo.</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28</a:t>
            </a:fld>
            <a:endParaRPr lang="es-ES" dirty="0"/>
          </a:p>
        </p:txBody>
      </p:sp>
    </p:spTree>
    <p:extLst>
      <p:ext uri="{BB962C8B-B14F-4D97-AF65-F5344CB8AC3E}">
        <p14:creationId xmlns:p14="http://schemas.microsoft.com/office/powerpoint/2010/main" val="3576620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29:</a:t>
            </a:r>
            <a:endParaRPr lang="es-ES" dirty="0" smtClean="0"/>
          </a:p>
          <a:p>
            <a:r>
              <a:rPr lang="es-ES" dirty="0" smtClean="0"/>
              <a:t>Título: </a:t>
            </a:r>
            <a:r>
              <a:rPr lang="es-ES" sz="1800" dirty="0" smtClean="0"/>
              <a:t>1 Perceptible. </a:t>
            </a:r>
            <a:r>
              <a:rPr lang="es-ES" sz="1200" dirty="0" smtClean="0"/>
              <a:t>1.4 Facilitar a los usuarios ver y oír el contenido (I)</a:t>
            </a:r>
            <a:endParaRPr lang="es-ES" dirty="0" smtClean="0"/>
          </a:p>
          <a:p>
            <a:r>
              <a:rPr lang="es-ES" dirty="0" smtClean="0"/>
              <a:t>Contenido:</a:t>
            </a:r>
          </a:p>
          <a:p>
            <a:pPr marL="171450" indent="-171450">
              <a:buFont typeface="Arial" panose="020B0604020202020204" pitchFamily="34" charset="0"/>
              <a:buChar char="•"/>
            </a:pPr>
            <a:r>
              <a:rPr lang="es-ES" dirty="0" smtClean="0"/>
              <a:t>1.4.1 Uso del color: El color no se usa como único medio visual para transmitir la información, indicar una acción, solicitar una respuesta o distinguir un elemento visual. (Nivel A)</a:t>
            </a:r>
          </a:p>
          <a:p>
            <a:pPr marL="628650" lvl="1" indent="-171450">
              <a:buFont typeface="Arial" panose="020B0604020202020204" pitchFamily="34" charset="0"/>
              <a:buChar char="•"/>
            </a:pPr>
            <a:r>
              <a:rPr lang="es-ES" dirty="0" smtClean="0"/>
              <a:t>Nota: Este criterio de conformidad trata específicamente acerca de la percepción del color. En la Pauta 1.3 se recogen otras formas de percepción, incluyendo el acceso por software al color y a otros códigos de presentación visual.</a:t>
            </a:r>
          </a:p>
          <a:p>
            <a:pPr marL="171450" indent="-171450">
              <a:buFont typeface="Arial" panose="020B0604020202020204" pitchFamily="34" charset="0"/>
              <a:buChar cha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29</a:t>
            </a:fld>
            <a:endParaRPr lang="es-ES" dirty="0"/>
          </a:p>
        </p:txBody>
      </p:sp>
    </p:spTree>
    <p:extLst>
      <p:ext uri="{BB962C8B-B14F-4D97-AF65-F5344CB8AC3E}">
        <p14:creationId xmlns:p14="http://schemas.microsoft.com/office/powerpoint/2010/main" val="23353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a:t>
            </a:r>
            <a:endParaRPr lang="es-ES" dirty="0" smtClean="0"/>
          </a:p>
          <a:p>
            <a:r>
              <a:rPr lang="es-ES" dirty="0" smtClean="0"/>
              <a:t>Título: Perceptible (I)</a:t>
            </a:r>
          </a:p>
          <a:p>
            <a:r>
              <a:rPr lang="es-ES" dirty="0" smtClean="0"/>
              <a:t>Contenido:</a:t>
            </a:r>
          </a:p>
          <a:p>
            <a:pPr marL="171450" indent="-171450">
              <a:buFont typeface="Arial" panose="020B0604020202020204" pitchFamily="34" charset="0"/>
              <a:buChar char="•"/>
            </a:pPr>
            <a:r>
              <a:rPr lang="es-ES" dirty="0" smtClean="0"/>
              <a:t>Principio 1: Perceptible </a:t>
            </a:r>
          </a:p>
          <a:p>
            <a:pPr marL="628650" lvl="1" indent="-171450">
              <a:buFont typeface="Arial" panose="020B0604020202020204" pitchFamily="34" charset="0"/>
              <a:buChar char="•"/>
            </a:pPr>
            <a:r>
              <a:rPr lang="es-ES" dirty="0" smtClean="0"/>
              <a:t>La información y los componentes de la interfaz de usuario deben ser presentados a los usuarios de modo que ellos puedan percibirlos</a:t>
            </a: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a:t>
            </a:fld>
            <a:endParaRPr lang="es-ES" dirty="0"/>
          </a:p>
        </p:txBody>
      </p:sp>
    </p:spTree>
    <p:extLst>
      <p:ext uri="{BB962C8B-B14F-4D97-AF65-F5344CB8AC3E}">
        <p14:creationId xmlns:p14="http://schemas.microsoft.com/office/powerpoint/2010/main" val="489051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30:</a:t>
            </a:r>
            <a:endParaRPr lang="es-ES" dirty="0" smtClean="0"/>
          </a:p>
          <a:p>
            <a:r>
              <a:rPr lang="es-ES" dirty="0" smtClean="0"/>
              <a:t>Título: 1 Perceptible. </a:t>
            </a:r>
            <a:r>
              <a:rPr lang="es-ES" sz="1200" dirty="0" smtClean="0"/>
              <a:t>1.4 Facilitar a los usuarios ver y oír el contenido (II)</a:t>
            </a:r>
            <a:endParaRPr lang="es-ES" dirty="0" smtClean="0"/>
          </a:p>
          <a:p>
            <a:r>
              <a:rPr lang="es-ES" dirty="0" smtClean="0"/>
              <a:t>Contenido:</a:t>
            </a:r>
          </a:p>
          <a:p>
            <a:pPr marL="171450" indent="-171450">
              <a:buFont typeface="Arial" panose="020B0604020202020204" pitchFamily="34" charset="0"/>
              <a:buChar char="•"/>
            </a:pPr>
            <a:r>
              <a:rPr lang="es-ES" dirty="0" smtClean="0"/>
              <a:t>1.4.2 Control del audio: Si el audio de una página web suena automáticamente durante más de 3 segundos, se proporciona ya sea un mecanismo para pausar o detener el audio, o un mecanismo para controlar el volumen del sonido que es independiente del nivel de volumen global del sistema. (Nivel A)</a:t>
            </a:r>
          </a:p>
          <a:p>
            <a:pPr marL="628650" lvl="1" indent="-171450">
              <a:buFont typeface="Arial" panose="020B0604020202020204" pitchFamily="34" charset="0"/>
              <a:buChar char="•"/>
            </a:pPr>
            <a:r>
              <a:rPr lang="es-ES" dirty="0" smtClean="0"/>
              <a:t>Nota: En la medida en que cualquier contenido que no satisfaga este criterio puede interferir con la capacidad del usuario de emplear la página en su conjunto, todo contenido de la página web (tanto si satisface o no otros criterios de conformidad) debe satisfacer este criterio. Véase Requisito de Conformidad 5: Sin interferencia.</a:t>
            </a:r>
          </a:p>
          <a:p>
            <a:pPr marL="628650" lvl="1" indent="-171450">
              <a:buFont typeface="Arial" panose="020B0604020202020204" pitchFamily="34" charset="0"/>
              <a:buChar char="•"/>
            </a:pPr>
            <a:r>
              <a:rPr lang="es-ES" dirty="0" smtClean="0"/>
              <a:t>Contraejemplo: Un archivo de audio comienza a reproducirse automáticamente cuando se abre una página. </a:t>
            </a:r>
          </a:p>
          <a:p>
            <a:pPr marL="628650" lvl="1" indent="-171450">
              <a:buFont typeface="Arial" panose="020B0604020202020204" pitchFamily="34" charset="0"/>
              <a:buChar char="•"/>
            </a:pPr>
            <a:r>
              <a:rPr lang="es-ES" dirty="0" smtClean="0"/>
              <a:t>Buenas prácticas: que el usuario puede detenerlo pulsando un enlace que dice "silencio", ubicado en la parte superior de la página.</a:t>
            </a:r>
          </a:p>
          <a:p>
            <a:pPr marL="628650" lvl="1" indent="-171450">
              <a:buFont typeface="Arial" panose="020B0604020202020204" pitchFamily="34" charset="0"/>
              <a:buChar cha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30</a:t>
            </a:fld>
            <a:endParaRPr lang="es-ES" dirty="0"/>
          </a:p>
        </p:txBody>
      </p:sp>
    </p:spTree>
    <p:extLst>
      <p:ext uri="{BB962C8B-B14F-4D97-AF65-F5344CB8AC3E}">
        <p14:creationId xmlns:p14="http://schemas.microsoft.com/office/powerpoint/2010/main" val="1175916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31:</a:t>
            </a:r>
            <a:endParaRPr lang="es-ES" dirty="0" smtClean="0"/>
          </a:p>
          <a:p>
            <a:r>
              <a:rPr lang="es-ES" dirty="0" smtClean="0"/>
              <a:t>Título: 1 Perceptible. </a:t>
            </a:r>
            <a:r>
              <a:rPr lang="es-ES" sz="1200" dirty="0" smtClean="0"/>
              <a:t>1.4 Facilitar a los usuarios ver y oír el contenido (III)</a:t>
            </a:r>
            <a:endParaRPr lang="es-ES" dirty="0" smtClean="0"/>
          </a:p>
          <a:p>
            <a:r>
              <a:rPr lang="es-ES" dirty="0" smtClean="0"/>
              <a:t>Contenido:</a:t>
            </a:r>
          </a:p>
          <a:p>
            <a:pPr marL="171450" indent="-171450">
              <a:buFont typeface="Arial" panose="020B0604020202020204" pitchFamily="34" charset="0"/>
              <a:buChar char="•"/>
            </a:pPr>
            <a:r>
              <a:rPr lang="es-ES" dirty="0" smtClean="0"/>
              <a:t>1.4.3 Contraste (mínimo): La presentación visual de texto e imágenes de texto tiene una relación de contraste de, al menos, 4.5:1, excepto en los siguientes casos: (Nivel AA)</a:t>
            </a:r>
          </a:p>
          <a:p>
            <a:pPr marL="628650" lvl="1" indent="-171450">
              <a:buFont typeface="Arial" panose="020B0604020202020204" pitchFamily="34" charset="0"/>
              <a:buChar char="•"/>
            </a:pPr>
            <a:r>
              <a:rPr lang="es-ES" dirty="0" smtClean="0"/>
              <a:t>Textos grandes: Los textos de gran tamaño y las imágenes de texto de gran tamaño tienen una relación de contraste de, al menos, 3:1.</a:t>
            </a:r>
          </a:p>
          <a:p>
            <a:pPr marL="628650" lvl="1" indent="-171450">
              <a:buFont typeface="Arial" panose="020B0604020202020204" pitchFamily="34" charset="0"/>
              <a:buChar char="•"/>
            </a:pPr>
            <a:r>
              <a:rPr lang="es-ES" dirty="0" smtClean="0"/>
              <a:t>Incidental: Los textos o imágenes de texto que forman parte de un componente inactivo de la interfaz de usuario, que son simple decoración, que no resultan visibles para nadie o forman parte de una imagen que contiene otros elementos visuales significativos, no tienen requisitos de contraste.</a:t>
            </a:r>
          </a:p>
          <a:p>
            <a:pPr marL="628650" lvl="1" indent="-171450">
              <a:buFont typeface="Arial" panose="020B0604020202020204" pitchFamily="34" charset="0"/>
              <a:buChar char="•"/>
            </a:pPr>
            <a:r>
              <a:rPr lang="es-ES" dirty="0" smtClean="0"/>
              <a:t>Logotipos: El texto que forma parte de un logo o nombre de marca no tiene requisitos de contraste mínimo.</a:t>
            </a:r>
          </a:p>
          <a:p>
            <a:pPr marL="628650" lvl="1" indent="-171450">
              <a:buFont typeface="Arial" panose="020B0604020202020204" pitchFamily="34" charset="0"/>
              <a:buChar char="•"/>
            </a:pPr>
            <a:r>
              <a:rPr lang="es-ES" dirty="0" smtClean="0"/>
              <a:t>Ver apartado 1.4.6.</a:t>
            </a:r>
          </a:p>
          <a:p>
            <a:pPr marL="628650" lvl="1" indent="-171450">
              <a:buFont typeface="Arial" panose="020B0604020202020204" pitchFamily="34" charset="0"/>
              <a:buChar char="•"/>
            </a:pPr>
            <a:r>
              <a:rPr lang="es-ES" dirty="0" smtClean="0"/>
              <a:t>Recursos: http://www.sidar.org/traducciones/wcag20/es/comprender-wcag20/visual-audio-contrast-contrast.html#visual-audio-contrast-contrast-resources-head </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31</a:t>
            </a:fld>
            <a:endParaRPr lang="es-ES" dirty="0"/>
          </a:p>
        </p:txBody>
      </p:sp>
    </p:spTree>
    <p:extLst>
      <p:ext uri="{BB962C8B-B14F-4D97-AF65-F5344CB8AC3E}">
        <p14:creationId xmlns:p14="http://schemas.microsoft.com/office/powerpoint/2010/main" val="1076464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32:</a:t>
            </a:r>
            <a:endParaRPr lang="es-ES" dirty="0" smtClean="0"/>
          </a:p>
          <a:p>
            <a:r>
              <a:rPr lang="es-ES" dirty="0" smtClean="0"/>
              <a:t>Título: 1 Perceptible. </a:t>
            </a:r>
            <a:r>
              <a:rPr lang="es-ES" sz="1200" dirty="0" smtClean="0"/>
              <a:t>1.4 Facilitar a los usuarios ver y oír el contenido (IV)</a:t>
            </a:r>
            <a:endParaRPr lang="es-ES" dirty="0" smtClean="0"/>
          </a:p>
          <a:p>
            <a:r>
              <a:rPr lang="es-ES" dirty="0" smtClean="0"/>
              <a:t>Contenido: </a:t>
            </a:r>
          </a:p>
          <a:p>
            <a:pPr marL="171450" indent="-171450">
              <a:buFont typeface="Arial" panose="020B0604020202020204" pitchFamily="34" charset="0"/>
              <a:buChar char="•"/>
            </a:pPr>
            <a:r>
              <a:rPr lang="es-ES" dirty="0" smtClean="0"/>
              <a:t>1.4.4 Cambio de tamaño del texto: A excepción de los subtítulos y las imágenes de texto, todo el texto puede ser ajustado sin ayudas técnicas hasta un 200 por ciento sin que se pierdan el contenido o la funcionalidad. (Nivel AA)</a:t>
            </a:r>
          </a:p>
          <a:p>
            <a:pPr marL="628650" lvl="1" indent="-171450">
              <a:buFont typeface="Arial" panose="020B0604020202020204" pitchFamily="34" charset="0"/>
              <a:buChar char="•"/>
            </a:pPr>
            <a:r>
              <a:rPr lang="es-ES" dirty="0" smtClean="0"/>
              <a:t>Ejemplo: Una página web tiene un control que permite cambiar el tamaño de la página. Al seleccionar una configuración se cambia el esquema de la página para usar el diseño más adecuado para el tamaño elegido.</a:t>
            </a:r>
          </a:p>
          <a:p>
            <a:pPr marL="628650" lvl="1" indent="-171450">
              <a:buFont typeface="Arial" panose="020B0604020202020204" pitchFamily="34" charset="0"/>
              <a:buChar char="•"/>
            </a:pPr>
            <a:r>
              <a:rPr lang="es-ES" dirty="0" smtClean="0"/>
              <a:t>Ejemplo: Un usuario utiliza el zoom de su aplicación de usuario para cambiar el tamaño del contenido. Todo el contenido se amplía de modo uniforme y la aplicación de usuario proporciona barras de desplazamiento si resultan necesarias.</a:t>
            </a:r>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32</a:t>
            </a:fld>
            <a:endParaRPr lang="es-ES" dirty="0"/>
          </a:p>
        </p:txBody>
      </p:sp>
    </p:spTree>
    <p:extLst>
      <p:ext uri="{BB962C8B-B14F-4D97-AF65-F5344CB8AC3E}">
        <p14:creationId xmlns:p14="http://schemas.microsoft.com/office/powerpoint/2010/main" val="4519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33:</a:t>
            </a:r>
            <a:endParaRPr lang="es-ES" dirty="0" smtClean="0"/>
          </a:p>
          <a:p>
            <a:r>
              <a:rPr lang="es-ES" dirty="0" smtClean="0"/>
              <a:t>Título: 1 Perceptible. </a:t>
            </a:r>
            <a:r>
              <a:rPr lang="es-ES" sz="1200" dirty="0" smtClean="0"/>
              <a:t>1.4 Facilitar a los usuarios ver y oír el contenido (V)</a:t>
            </a:r>
            <a:endParaRPr lang="es-ES" dirty="0" smtClean="0"/>
          </a:p>
          <a:p>
            <a:r>
              <a:rPr lang="es-ES" dirty="0" smtClean="0"/>
              <a:t>Contenido:</a:t>
            </a:r>
          </a:p>
          <a:p>
            <a:pPr marL="171450" indent="-171450">
              <a:buFont typeface="Arial" panose="020B0604020202020204" pitchFamily="34" charset="0"/>
              <a:buChar char="•"/>
            </a:pPr>
            <a:r>
              <a:rPr lang="es-ES" dirty="0" smtClean="0"/>
              <a:t>1.4.5 Imágenes de texto: Si con las tecnologías que se están utilizando se puede conseguir la presentación visual deseada, se utiliza texto para transmitir la información en vez de imágenes de texto, excepto en los siguientes casos. (Nivel AA)</a:t>
            </a:r>
          </a:p>
          <a:p>
            <a:pPr marL="628650" lvl="1" indent="-171450">
              <a:buFont typeface="Arial" panose="020B0604020202020204" pitchFamily="34" charset="0"/>
              <a:buChar char="•"/>
            </a:pPr>
            <a:r>
              <a:rPr lang="es-ES" dirty="0" smtClean="0"/>
              <a:t>Configurable: La imagen de texto es visualmente configurable según los requisitos del usuario.</a:t>
            </a:r>
          </a:p>
          <a:p>
            <a:pPr marL="628650" lvl="1" indent="-171450">
              <a:buFont typeface="Arial" panose="020B0604020202020204" pitchFamily="34" charset="0"/>
              <a:buChar char="•"/>
            </a:pPr>
            <a:r>
              <a:rPr lang="es-ES" dirty="0" smtClean="0"/>
              <a:t>Esencial: Una forma particular de presentación del texto resulta esencial para la información que se transmite.</a:t>
            </a:r>
          </a:p>
          <a:p>
            <a:pPr marL="628650" lvl="1" indent="-171450">
              <a:buFont typeface="Arial" panose="020B0604020202020204" pitchFamily="34" charset="0"/>
              <a:buChar char="•"/>
            </a:pPr>
            <a:r>
              <a:rPr lang="es-ES" dirty="0" smtClean="0"/>
              <a:t>Nota: Los logotipos (textos que son parte de un logo o de un nombre de marca) se consideran esenciales.</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33</a:t>
            </a:fld>
            <a:endParaRPr lang="es-ES" dirty="0"/>
          </a:p>
        </p:txBody>
      </p:sp>
    </p:spTree>
    <p:extLst>
      <p:ext uri="{BB962C8B-B14F-4D97-AF65-F5344CB8AC3E}">
        <p14:creationId xmlns:p14="http://schemas.microsoft.com/office/powerpoint/2010/main" val="3276803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34: </a:t>
            </a:r>
            <a:endParaRPr lang="es-ES" dirty="0" smtClean="0"/>
          </a:p>
          <a:p>
            <a:r>
              <a:rPr lang="es-ES" dirty="0" smtClean="0"/>
              <a:t>Título: 1 Perceptible. 1.4 Facilitar a los usuarios ver y oír el contenido (VI)</a:t>
            </a:r>
          </a:p>
          <a:p>
            <a:r>
              <a:rPr lang="es-ES" dirty="0" smtClean="0"/>
              <a:t>Contenido:</a:t>
            </a:r>
          </a:p>
          <a:p>
            <a:pPr marL="171450" indent="-171450">
              <a:buFont typeface="Arial" panose="020B0604020202020204" pitchFamily="34" charset="0"/>
              <a:buChar char="•"/>
            </a:pPr>
            <a:r>
              <a:rPr lang="es-ES" dirty="0" smtClean="0"/>
              <a:t>1.4.5 Imágenes de texto: Ejemplo</a:t>
            </a:r>
          </a:p>
          <a:p>
            <a:pPr marL="171450" indent="-171450">
              <a:buFont typeface="Arial" panose="020B0604020202020204" pitchFamily="34" charset="0"/>
              <a:buChar char="•"/>
            </a:pPr>
            <a:r>
              <a:rPr lang="es-ES" dirty="0" smtClean="0"/>
              <a:t>En la figura se puede observar cómo se utilizan imágenes de texto tanto para el logotipo del CESyA como para los elementos “Sabado” y “AMADIS”. En estos casos los logotipos se consideran “esenciales”, ya que representan a su marca.</a:t>
            </a:r>
          </a:p>
          <a:p>
            <a:pPr marL="628650" lvl="1" indent="-171450">
              <a:buFont typeface="Arial" panose="020B0604020202020204" pitchFamily="34" charset="0"/>
              <a:buChar char="•"/>
            </a:pPr>
            <a:r>
              <a:rPr lang="es-ES" dirty="0" smtClean="0"/>
              <a:t>Captura de pantalla de la web del CESyA.</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34</a:t>
            </a:fld>
            <a:endParaRPr lang="es-ES" dirty="0"/>
          </a:p>
        </p:txBody>
      </p:sp>
    </p:spTree>
    <p:extLst>
      <p:ext uri="{BB962C8B-B14F-4D97-AF65-F5344CB8AC3E}">
        <p14:creationId xmlns:p14="http://schemas.microsoft.com/office/powerpoint/2010/main" val="1146192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35:</a:t>
            </a:r>
            <a:endParaRPr lang="es-ES" dirty="0" smtClean="0"/>
          </a:p>
          <a:p>
            <a:r>
              <a:rPr lang="es-ES" dirty="0" smtClean="0"/>
              <a:t>Título: 1 Perceptible. </a:t>
            </a:r>
            <a:r>
              <a:rPr lang="es-ES" sz="1200" dirty="0" smtClean="0"/>
              <a:t>1.4 Facilitar a los usuarios ver y oír el contenido (VII)</a:t>
            </a:r>
            <a:endParaRPr lang="es-ES" dirty="0" smtClean="0"/>
          </a:p>
          <a:p>
            <a:r>
              <a:rPr lang="es-ES" dirty="0" smtClean="0"/>
              <a:t>Contenido:</a:t>
            </a:r>
          </a:p>
          <a:p>
            <a:pPr marL="171450" indent="-171450">
              <a:buFont typeface="Arial" panose="020B0604020202020204" pitchFamily="34" charset="0"/>
              <a:buChar char="•"/>
            </a:pPr>
            <a:r>
              <a:rPr lang="es-ES" dirty="0" smtClean="0"/>
              <a:t>1.4.6 Contraste (mejorado): La presentación visual de texto e imágenes de texto tiene una relación de contraste de, al menos, 7:1, excepto en los siguientes casos. (Nivel AAA)</a:t>
            </a:r>
          </a:p>
          <a:p>
            <a:pPr marL="628650" lvl="1" indent="-171450">
              <a:buFont typeface="Arial" panose="020B0604020202020204" pitchFamily="34" charset="0"/>
              <a:buChar char="•"/>
            </a:pPr>
            <a:r>
              <a:rPr lang="es-ES" dirty="0" smtClean="0"/>
              <a:t>Textos grandes: Los textos de gran tamaño y las imágenes de texto de gran tamaño tienen una relación de contraste de, al menos, 4.5:1.</a:t>
            </a:r>
          </a:p>
          <a:p>
            <a:pPr marL="628650" lvl="1" indent="-171450">
              <a:buFont typeface="Arial" panose="020B0604020202020204" pitchFamily="34" charset="0"/>
              <a:buChar char="•"/>
            </a:pPr>
            <a:r>
              <a:rPr lang="es-ES" dirty="0" smtClean="0"/>
              <a:t>Incidental: Los textos o imágenes de texto que forman parte de un componente de la interfaz de usuario inactivo, que son simple decoración, que no resultan visibles para nadie o forman parte de una imagen que contiene otros elementos visuales significativos, no tienen requisitos de contraste.</a:t>
            </a:r>
          </a:p>
          <a:p>
            <a:pPr marL="628650" lvl="1" indent="-171450">
              <a:buFont typeface="Arial" panose="020B0604020202020204" pitchFamily="34" charset="0"/>
              <a:buChar char="•"/>
            </a:pPr>
            <a:r>
              <a:rPr lang="es-ES" dirty="0" smtClean="0"/>
              <a:t>Logotipos: El texto que forma parte de un logo o nombre de marca no tiene requisitos de contraste mínimo.</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35</a:t>
            </a:fld>
            <a:endParaRPr lang="es-ES" dirty="0"/>
          </a:p>
        </p:txBody>
      </p:sp>
    </p:spTree>
    <p:extLst>
      <p:ext uri="{BB962C8B-B14F-4D97-AF65-F5344CB8AC3E}">
        <p14:creationId xmlns:p14="http://schemas.microsoft.com/office/powerpoint/2010/main" val="3172477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36:</a:t>
            </a:r>
            <a:endParaRPr lang="es-ES" dirty="0" smtClean="0"/>
          </a:p>
          <a:p>
            <a:r>
              <a:rPr lang="es-ES" dirty="0" smtClean="0"/>
              <a:t>Título: 1 Perceptible. </a:t>
            </a:r>
            <a:r>
              <a:rPr lang="es-ES" sz="1200" dirty="0" smtClean="0"/>
              <a:t>1.4 Facilitar a los usuarios ver y oír el contenido (VIII)</a:t>
            </a:r>
            <a:endParaRPr lang="es-ES" dirty="0" smtClean="0"/>
          </a:p>
          <a:p>
            <a:r>
              <a:rPr lang="es-ES" dirty="0" smtClean="0"/>
              <a:t>Contenido:</a:t>
            </a:r>
          </a:p>
          <a:p>
            <a:pPr marL="171450" indent="-171450">
              <a:buFont typeface="Arial" panose="020B0604020202020204" pitchFamily="34" charset="0"/>
              <a:buChar char="•"/>
            </a:pPr>
            <a:r>
              <a:rPr lang="es-ES" dirty="0" smtClean="0"/>
              <a:t>1.4.3 Contraste (mínimo) AA y 1.4.6 Contraste (mejorado) AAA</a:t>
            </a:r>
          </a:p>
          <a:p>
            <a:pPr marL="628650" lvl="1" indent="-171450">
              <a:buFont typeface="Arial" panose="020B0604020202020204" pitchFamily="34" charset="0"/>
              <a:buChar char="•"/>
            </a:pPr>
            <a:r>
              <a:rPr lang="es-ES" dirty="0" smtClean="0"/>
              <a:t>Vista de pagina con poco contraste de colores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smtClean="0">
                <a:latin typeface="Arial" panose="020B0604020202020204" pitchFamily="34" charset="0"/>
                <a:cs typeface="Arial" panose="020B0604020202020204" pitchFamily="34" charset="0"/>
              </a:rPr>
              <a:t>Contraejemplo: no hay un contraste adecuado</a:t>
            </a:r>
          </a:p>
          <a:p>
            <a:pPr marL="628650" lvl="1" indent="-171450">
              <a:buFont typeface="Arial" panose="020B0604020202020204" pitchFamily="34" charset="0"/>
              <a:buChar char="•"/>
            </a:pPr>
            <a:r>
              <a:rPr lang="es-ES" dirty="0" smtClean="0"/>
              <a:t>vista de página web con suficiente contraste de colores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dirty="0" smtClean="0">
                <a:latin typeface="Arial" panose="020B0604020202020204" pitchFamily="34" charset="0"/>
                <a:cs typeface="Arial" panose="020B0604020202020204" pitchFamily="34" charset="0"/>
              </a:rPr>
              <a:t>Ejemplo: sí hay un contraste adecuado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36</a:t>
            </a:fld>
            <a:endParaRPr lang="es-ES" dirty="0"/>
          </a:p>
        </p:txBody>
      </p:sp>
    </p:spTree>
    <p:extLst>
      <p:ext uri="{BB962C8B-B14F-4D97-AF65-F5344CB8AC3E}">
        <p14:creationId xmlns:p14="http://schemas.microsoft.com/office/powerpoint/2010/main" val="3212884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37:</a:t>
            </a:r>
            <a:endParaRPr lang="es-ES" dirty="0" smtClean="0"/>
          </a:p>
          <a:p>
            <a:r>
              <a:rPr lang="es-ES" dirty="0" smtClean="0"/>
              <a:t>Título: 1 Perceptible. </a:t>
            </a:r>
            <a:r>
              <a:rPr lang="es-ES" sz="1200" dirty="0" smtClean="0"/>
              <a:t>1.4 Facilitar a los usuarios ver y oír el contenido (IX)</a:t>
            </a:r>
            <a:r>
              <a:rPr lang="es-ES" dirty="0" smtClean="0"/>
              <a:t> </a:t>
            </a:r>
          </a:p>
          <a:p>
            <a:r>
              <a:rPr lang="es-ES" dirty="0" smtClean="0"/>
              <a:t>Contenido:</a:t>
            </a:r>
          </a:p>
          <a:p>
            <a:pPr marL="171450" indent="-171450">
              <a:buFont typeface="Arial" panose="020B0604020202020204" pitchFamily="34" charset="0"/>
              <a:buChar char="•"/>
            </a:pPr>
            <a:r>
              <a:rPr lang="es-ES" dirty="0" smtClean="0"/>
              <a:t>1.4.7 Sonido de fondo bajo o ausente: Para el contenido de sólo audio grabado que (1) contiene habla en primer plano, (2) no es un CAPTCHA sonoro o un audiologo, y (3) que no es una vocalización cuya intención principal es servir como expresión musical (como el canto o el rap), se cumple al menos uno de los siguientes casos: (Nivel AAA)</a:t>
            </a:r>
          </a:p>
          <a:p>
            <a:pPr marL="628650" lvl="1" indent="-171450">
              <a:buFont typeface="Arial" panose="020B0604020202020204" pitchFamily="34" charset="0"/>
              <a:buChar char="•"/>
            </a:pPr>
            <a:r>
              <a:rPr lang="es-ES" dirty="0" smtClean="0"/>
              <a:t>Ningún sonido de fondo: El audio no contiene sonidos de fondo.</a:t>
            </a:r>
          </a:p>
          <a:p>
            <a:pPr marL="628650" lvl="1" indent="-171450">
              <a:buFont typeface="Arial" panose="020B0604020202020204" pitchFamily="34" charset="0"/>
              <a:buChar char="•"/>
            </a:pPr>
            <a:r>
              <a:rPr lang="es-ES" dirty="0" smtClean="0"/>
              <a:t>Apagar: Los sonidos de fondo pueden ser apagados.</a:t>
            </a:r>
          </a:p>
          <a:p>
            <a:pPr marL="628650" lvl="1" indent="-171450">
              <a:buFont typeface="Arial" panose="020B0604020202020204" pitchFamily="34" charset="0"/>
              <a:buChar char="•"/>
            </a:pPr>
            <a:r>
              <a:rPr lang="es-ES" dirty="0" smtClean="0"/>
              <a:t>20 dB: Los sonidos de fondo son, al menos, 20 decibelios más bajos que el discurso en primer plano, con la excepción de sonidos ocasionales que duran solamente uno o dos segundos.</a:t>
            </a:r>
          </a:p>
          <a:p>
            <a:pPr marL="628650" lvl="1" indent="-171450">
              <a:buFont typeface="Arial" panose="020B0604020202020204" pitchFamily="34" charset="0"/>
              <a:buChar char="•"/>
            </a:pPr>
            <a:r>
              <a:rPr lang="es-ES" dirty="0" smtClean="0"/>
              <a:t>Nota: Por la definición de "decibelio", el sonido de fondo que cumple con este requisito es aproximadamente cuatro veces más silencioso que la locución principal.</a:t>
            </a:r>
          </a:p>
          <a:p>
            <a:pPr marL="628650" lvl="1" indent="-171450">
              <a:buFont typeface="Arial" panose="020B0604020202020204" pitchFamily="34" charset="0"/>
              <a:buChar char="•"/>
            </a:pPr>
            <a:r>
              <a:rPr lang="es-ES" dirty="0" smtClean="0"/>
              <a:t>La intención de este Criterio de Conformidad es asegurar que todos los sonidos no hablados sean suficientemente bajos como para que un usuario con dificultades auditivas pueda diferenciar la locución de los sonidos de fondo u otros ruidos.</a:t>
            </a:r>
          </a:p>
          <a:p>
            <a:pPr lvl="1"/>
            <a:endParaRPr lang="es-ES"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37</a:t>
            </a:fld>
            <a:endParaRPr lang="es-ES" dirty="0"/>
          </a:p>
        </p:txBody>
      </p:sp>
    </p:spTree>
    <p:extLst>
      <p:ext uri="{BB962C8B-B14F-4D97-AF65-F5344CB8AC3E}">
        <p14:creationId xmlns:p14="http://schemas.microsoft.com/office/powerpoint/2010/main" val="2478514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38: </a:t>
            </a:r>
            <a:endParaRPr lang="es-ES" dirty="0" smtClean="0"/>
          </a:p>
          <a:p>
            <a:r>
              <a:rPr lang="es-ES" dirty="0" smtClean="0"/>
              <a:t>Título: 1 Perceptible. </a:t>
            </a:r>
            <a:r>
              <a:rPr lang="es-ES" sz="1200" dirty="0" smtClean="0"/>
              <a:t>1.4 Facilitar a los usuarios ver y oír el contenido (X)</a:t>
            </a:r>
            <a:endParaRPr lang="es-ES" dirty="0" smtClean="0"/>
          </a:p>
          <a:p>
            <a:r>
              <a:rPr lang="es-ES" dirty="0" smtClean="0"/>
              <a:t>Contenido:</a:t>
            </a:r>
          </a:p>
          <a:p>
            <a:pPr marL="171450" indent="-171450">
              <a:buFont typeface="Arial" panose="020B0604020202020204" pitchFamily="34" charset="0"/>
              <a:buChar char="•"/>
            </a:pPr>
            <a:r>
              <a:rPr lang="es-ES" dirty="0" smtClean="0"/>
              <a:t>1.4.8 Presentación visual: En la presentación visual de bloques de texto, se proporciona algún mecanismo para lograr lo siguiente: (Nivel AAA)</a:t>
            </a:r>
          </a:p>
          <a:p>
            <a:pPr marL="628650" lvl="1" indent="-171450">
              <a:buFont typeface="Arial" panose="020B0604020202020204" pitchFamily="34" charset="0"/>
              <a:buChar char="•"/>
            </a:pPr>
            <a:r>
              <a:rPr lang="es-ES" dirty="0" smtClean="0"/>
              <a:t>Los colores de fondo y primer plano pueden ser elegidos por el usuario.</a:t>
            </a:r>
          </a:p>
          <a:p>
            <a:pPr marL="628650" lvl="1" indent="-171450">
              <a:buFont typeface="Arial" panose="020B0604020202020204" pitchFamily="34" charset="0"/>
              <a:buChar char="•"/>
            </a:pPr>
            <a:r>
              <a:rPr lang="es-ES" dirty="0" smtClean="0"/>
              <a:t>El ancho no es mayor de 80 caracteres o signos (40 si es CJK).</a:t>
            </a:r>
          </a:p>
          <a:p>
            <a:pPr marL="628650" lvl="1" indent="-171450">
              <a:buFont typeface="Arial" panose="020B0604020202020204" pitchFamily="34" charset="0"/>
              <a:buChar char="•"/>
            </a:pPr>
            <a:r>
              <a:rPr lang="es-ES" dirty="0" smtClean="0"/>
              <a:t>El texto no está justificado (alineado a los márgenes izquierdo y derecho a la vez).</a:t>
            </a:r>
          </a:p>
          <a:p>
            <a:pPr marL="628650" lvl="1" indent="-171450">
              <a:buFont typeface="Arial" panose="020B0604020202020204" pitchFamily="34" charset="0"/>
              <a:buChar char="•"/>
            </a:pPr>
            <a:r>
              <a:rPr lang="es-ES" dirty="0" smtClean="0"/>
              <a:t>El espacio entre líneas (interlineado) es de, al menos, un espacio y medio dentro de los párrafos y el espacio entre párrafos es, al menos, 1.5 veces mayor que el espacio entre líneas.</a:t>
            </a:r>
          </a:p>
          <a:p>
            <a:pPr marL="628650" lvl="1" indent="-171450">
              <a:buFont typeface="Arial" panose="020B0604020202020204" pitchFamily="34" charset="0"/>
              <a:buChar char="•"/>
            </a:pPr>
            <a:r>
              <a:rPr lang="es-ES" dirty="0" smtClean="0"/>
              <a:t>El texto se ajusta sin ayudas técnicas hasta un 200 por ciento de modo tal que no requiere un desplazamiento horizontal para leer una línea de texto en una ventana a pantalla completa.</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38</a:t>
            </a:fld>
            <a:endParaRPr lang="es-ES" dirty="0"/>
          </a:p>
        </p:txBody>
      </p:sp>
    </p:spTree>
    <p:extLst>
      <p:ext uri="{BB962C8B-B14F-4D97-AF65-F5344CB8AC3E}">
        <p14:creationId xmlns:p14="http://schemas.microsoft.com/office/powerpoint/2010/main" val="18781287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39:</a:t>
            </a:r>
            <a:endParaRPr lang="es-ES" dirty="0" smtClean="0"/>
          </a:p>
          <a:p>
            <a:r>
              <a:rPr lang="es-ES" dirty="0" smtClean="0"/>
              <a:t>Título: </a:t>
            </a:r>
            <a:r>
              <a:rPr lang="es-ES" sz="1800" dirty="0" smtClean="0"/>
              <a:t>1 Perceptible. </a:t>
            </a:r>
            <a:r>
              <a:rPr lang="es-ES" sz="1200" dirty="0" smtClean="0"/>
              <a:t>1.4 Facilitar a los usuarios ver y oír el contenido (XI)</a:t>
            </a:r>
            <a:endParaRPr lang="es-ES" dirty="0" smtClean="0"/>
          </a:p>
          <a:p>
            <a:r>
              <a:rPr lang="es-ES" dirty="0" smtClean="0"/>
              <a:t>Contenido: </a:t>
            </a:r>
          </a:p>
          <a:p>
            <a:pPr marL="171450" indent="-171450">
              <a:buFont typeface="Arial" panose="020B0604020202020204" pitchFamily="34" charset="0"/>
              <a:buChar char="•"/>
            </a:pPr>
            <a:r>
              <a:rPr lang="es-ES" dirty="0" smtClean="0"/>
              <a:t>1.4.8 Presentación visual: (Nivel AAA)</a:t>
            </a:r>
          </a:p>
          <a:p>
            <a:pPr marL="628650" lvl="1" indent="-171450">
              <a:buFont typeface="Arial" panose="020B0604020202020204" pitchFamily="34" charset="0"/>
              <a:buChar char="•"/>
            </a:pPr>
            <a:r>
              <a:rPr lang="es-ES" dirty="0" smtClean="0"/>
              <a:t>Ejemplo: http://www.sidar.org/traducciones/wcag20/es/comprender-wcag20/visual-audio-contrast-visual-presentation.html#visual-audio-contrast-visual-presentation-examples-head</a:t>
            </a:r>
          </a:p>
          <a:p>
            <a:pPr marL="628650" lvl="1" indent="-171450">
              <a:buFont typeface="Arial" panose="020B0604020202020204" pitchFamily="34" charset="0"/>
              <a:buChar char="•"/>
            </a:pPr>
            <a:r>
              <a:rPr lang="es-ES" dirty="0" smtClean="0"/>
              <a:t>Imagen con ejemplo de texto</a:t>
            </a:r>
            <a:r>
              <a:rPr lang="es-ES" baseline="0" dirty="0" smtClean="0"/>
              <a:t> a espacio y medio.</a:t>
            </a: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39</a:t>
            </a:fld>
            <a:endParaRPr lang="es-ES" dirty="0"/>
          </a:p>
        </p:txBody>
      </p:sp>
    </p:spTree>
    <p:extLst>
      <p:ext uri="{BB962C8B-B14F-4D97-AF65-F5344CB8AC3E}">
        <p14:creationId xmlns:p14="http://schemas.microsoft.com/office/powerpoint/2010/main" val="334387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a:t>
            </a:r>
            <a:endParaRPr lang="es-ES" dirty="0" smtClean="0"/>
          </a:p>
          <a:p>
            <a:r>
              <a:rPr lang="es-ES" dirty="0" smtClean="0"/>
              <a:t>Título: Perceptible (II)</a:t>
            </a:r>
          </a:p>
          <a:p>
            <a:r>
              <a:rPr lang="es-ES" dirty="0" smtClean="0"/>
              <a:t>Contenido:</a:t>
            </a:r>
          </a:p>
          <a:p>
            <a:pPr marL="171450" indent="-171450">
              <a:buFont typeface="Arial" panose="020B0604020202020204" pitchFamily="34" charset="0"/>
              <a:buChar char="•"/>
            </a:pPr>
            <a:r>
              <a:rPr lang="es-ES" dirty="0" smtClean="0"/>
              <a:t>Pauta 1.1:</a:t>
            </a:r>
            <a:r>
              <a:rPr lang="es-ES" baseline="0" dirty="0" smtClean="0"/>
              <a:t> </a:t>
            </a:r>
            <a:r>
              <a:rPr lang="es-ES" dirty="0" smtClean="0"/>
              <a:t>Proporcionar alternativas textuales para todo contenido no textual de modo que se pueda convertir a otros formatos que las personas necesiten, tales como textos ampliados, braille, voz, símbolos o en un lenguaje más simple.</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a:t>
            </a:fld>
            <a:endParaRPr lang="es-ES" dirty="0"/>
          </a:p>
        </p:txBody>
      </p:sp>
    </p:spTree>
    <p:extLst>
      <p:ext uri="{BB962C8B-B14F-4D97-AF65-F5344CB8AC3E}">
        <p14:creationId xmlns:p14="http://schemas.microsoft.com/office/powerpoint/2010/main" val="2537433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40:</a:t>
            </a:r>
            <a:endParaRPr lang="es-ES" dirty="0" smtClean="0"/>
          </a:p>
          <a:p>
            <a:r>
              <a:rPr lang="es-ES" dirty="0" smtClean="0"/>
              <a:t>Título: </a:t>
            </a:r>
            <a:r>
              <a:rPr lang="es-ES" sz="1800" dirty="0" smtClean="0"/>
              <a:t>1 Perceptible. </a:t>
            </a:r>
            <a:r>
              <a:rPr lang="es-ES" sz="1200" dirty="0" smtClean="0"/>
              <a:t>1.4 Facilitar a los usuarios ver y oír el contenido (XII)</a:t>
            </a:r>
            <a:endParaRPr lang="es-ES" dirty="0" smtClean="0"/>
          </a:p>
          <a:p>
            <a:r>
              <a:rPr lang="es-ES" dirty="0" smtClean="0"/>
              <a:t>Contenido:</a:t>
            </a:r>
          </a:p>
          <a:p>
            <a:pPr marL="171450" indent="-171450">
              <a:buFont typeface="Arial" panose="020B0604020202020204" pitchFamily="34" charset="0"/>
              <a:buChar char="•"/>
            </a:pPr>
            <a:r>
              <a:rPr lang="es-ES" dirty="0" smtClean="0"/>
              <a:t>1.4.9 Imágenes de texto (sin excepciones): Las imágenes de texto sólo se utilizan como simple decoración o cuando una forma de presentación particular del texto resulta esencial para la información transmitida. (Nivel AAA)</a:t>
            </a:r>
          </a:p>
          <a:p>
            <a:pPr marL="628650" lvl="1" indent="-171450">
              <a:buFont typeface="Arial" panose="020B0604020202020204" pitchFamily="34" charset="0"/>
              <a:buChar char="•"/>
            </a:pPr>
            <a:r>
              <a:rPr lang="es-ES" dirty="0" smtClean="0"/>
              <a:t>Nota: Los logotipos (textos que son parte de un logo o de un nombre de marca) se consideran esenciales.</a:t>
            </a:r>
          </a:p>
          <a:p>
            <a:pPr marL="171450" indent="-171450">
              <a:buFont typeface="Arial" panose="020B0604020202020204" pitchFamily="34" charset="0"/>
              <a:buChar cha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40</a:t>
            </a:fld>
            <a:endParaRPr lang="es-ES" dirty="0"/>
          </a:p>
        </p:txBody>
      </p:sp>
    </p:spTree>
    <p:extLst>
      <p:ext uri="{BB962C8B-B14F-4D97-AF65-F5344CB8AC3E}">
        <p14:creationId xmlns:p14="http://schemas.microsoft.com/office/powerpoint/2010/main" val="3527290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41:</a:t>
            </a:r>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Título: Operable (I)</a:t>
            </a:r>
            <a:endParaRPr lang="es-ES" dirty="0" smtClean="0"/>
          </a:p>
          <a:p>
            <a:r>
              <a:rPr lang="es-ES" dirty="0" smtClean="0"/>
              <a:t>Contenido:</a:t>
            </a:r>
          </a:p>
          <a:p>
            <a:pPr marL="0" indent="0">
              <a:buNone/>
            </a:pPr>
            <a:r>
              <a:rPr lang="es-ES" sz="1200" dirty="0" smtClean="0"/>
              <a:t>Principio 2: Operable</a:t>
            </a:r>
          </a:p>
          <a:p>
            <a:pPr marL="0" indent="0">
              <a:buNone/>
            </a:pPr>
            <a:r>
              <a:rPr lang="es-ES" sz="1200" dirty="0" smtClean="0"/>
              <a:t>Los componentes de la interfaz de usuario y la navegación deben ser operables.</a:t>
            </a:r>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41</a:t>
            </a:fld>
            <a:endParaRPr lang="es-ES" dirty="0"/>
          </a:p>
        </p:txBody>
      </p:sp>
    </p:spTree>
    <p:extLst>
      <p:ext uri="{BB962C8B-B14F-4D97-AF65-F5344CB8AC3E}">
        <p14:creationId xmlns:p14="http://schemas.microsoft.com/office/powerpoint/2010/main" val="489051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42:</a:t>
            </a:r>
            <a:endParaRPr lang="es-ES" dirty="0" smtClean="0"/>
          </a:p>
          <a:p>
            <a:r>
              <a:rPr lang="es-ES" dirty="0" smtClean="0"/>
              <a:t>Título: </a:t>
            </a:r>
            <a:r>
              <a:rPr lang="es-ES" sz="1200" dirty="0" smtClean="0"/>
              <a:t>2 Operable (II)</a:t>
            </a:r>
            <a:endParaRPr lang="es-ES" dirty="0" smtClean="0"/>
          </a:p>
          <a:p>
            <a:r>
              <a:rPr lang="es-ES" dirty="0" smtClean="0"/>
              <a:t>Contenido:</a:t>
            </a:r>
          </a:p>
          <a:p>
            <a:r>
              <a:rPr lang="es-ES" dirty="0" smtClean="0"/>
              <a:t>Pauta 2.1:</a:t>
            </a:r>
          </a:p>
          <a:p>
            <a:r>
              <a:rPr lang="es-ES" dirty="0" smtClean="0"/>
              <a:t>Proporcionar acceso a toda la funcionalidad mediante el teclado.</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42</a:t>
            </a:fld>
            <a:endParaRPr lang="es-ES" dirty="0"/>
          </a:p>
        </p:txBody>
      </p:sp>
    </p:spTree>
    <p:extLst>
      <p:ext uri="{BB962C8B-B14F-4D97-AF65-F5344CB8AC3E}">
        <p14:creationId xmlns:p14="http://schemas.microsoft.com/office/powerpoint/2010/main" val="614997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43:</a:t>
            </a:r>
            <a:endParaRPr lang="es-ES" dirty="0" smtClean="0"/>
          </a:p>
          <a:p>
            <a:r>
              <a:rPr lang="es-ES" dirty="0" smtClean="0"/>
              <a:t>Título: </a:t>
            </a:r>
            <a:r>
              <a:rPr lang="es-ES" sz="1600" dirty="0" smtClean="0"/>
              <a:t>2 Operable. </a:t>
            </a:r>
            <a:r>
              <a:rPr lang="es-ES" sz="1200" dirty="0" smtClean="0"/>
              <a:t>2.1 Proporcionar acceso mediante el teclado (I)</a:t>
            </a:r>
            <a:endParaRPr lang="es-ES" dirty="0" smtClean="0"/>
          </a:p>
          <a:p>
            <a:r>
              <a:rPr lang="es-ES" dirty="0" smtClean="0"/>
              <a:t>Contenido:</a:t>
            </a:r>
          </a:p>
          <a:p>
            <a:pPr marL="171450" indent="-171450">
              <a:buFont typeface="Arial" panose="020B0604020202020204" pitchFamily="34" charset="0"/>
              <a:buChar char="•"/>
            </a:pPr>
            <a:r>
              <a:rPr lang="es-ES" dirty="0" smtClean="0"/>
              <a:t>2.1.1 Teclado: Toda la funcionalidad del contenido es operable a través de una interfaz de teclado sin que se requiera una determinada velocidad para cada pulsación individual de las teclas, excepto cuando la función interna requiere de una entrada que depende del trayecto de los movimientos del usuario y no sólo de los puntos inicial y final. (Nivel A)</a:t>
            </a:r>
          </a:p>
          <a:p>
            <a:pPr marL="628650" lvl="1" indent="-171450">
              <a:buFont typeface="Arial" panose="020B0604020202020204" pitchFamily="34" charset="0"/>
              <a:buChar char="•"/>
            </a:pPr>
            <a:r>
              <a:rPr lang="es-ES" dirty="0" smtClean="0"/>
              <a:t>Nota 1: Esta excepción se refiere a la función subyacente, no a la técnica de entrada de datos. Por ejemplo, si la entrada de texto se hace por medio de escritura a mano, la técnica de entrada (escritura a mano) depende del trazo (ruta trazada) pero la función interna (introducir texto) no.</a:t>
            </a:r>
          </a:p>
          <a:p>
            <a:pPr marL="628650" lvl="1" indent="-171450">
              <a:buFont typeface="Arial" panose="020B0604020202020204" pitchFamily="34" charset="0"/>
              <a:buChar char="•"/>
            </a:pPr>
            <a:r>
              <a:rPr lang="es-ES" dirty="0" smtClean="0"/>
              <a:t>Nota 2: Esto no prohíbe ni debería desanimar a los autores a proporcionar entrada de ratón u otros métodos de entrada de datos adicionales a la operabilidad a través del teclado.</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43</a:t>
            </a:fld>
            <a:endParaRPr lang="es-ES" dirty="0"/>
          </a:p>
        </p:txBody>
      </p:sp>
    </p:spTree>
    <p:extLst>
      <p:ext uri="{BB962C8B-B14F-4D97-AF65-F5344CB8AC3E}">
        <p14:creationId xmlns:p14="http://schemas.microsoft.com/office/powerpoint/2010/main" val="3155788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44:</a:t>
            </a:r>
            <a:endParaRPr lang="es-ES" dirty="0" smtClean="0"/>
          </a:p>
          <a:p>
            <a:r>
              <a:rPr lang="es-ES" dirty="0" smtClean="0"/>
              <a:t>Título:</a:t>
            </a:r>
            <a:r>
              <a:rPr lang="es-ES" baseline="0" dirty="0" smtClean="0"/>
              <a:t> </a:t>
            </a:r>
            <a:r>
              <a:rPr lang="es-ES" sz="1600" dirty="0" smtClean="0"/>
              <a:t>2 Operable. </a:t>
            </a:r>
            <a:r>
              <a:rPr lang="es-ES" sz="1200" dirty="0" smtClean="0"/>
              <a:t>2.1 Proporcionar acceso mediante el teclado (II)</a:t>
            </a:r>
            <a:br>
              <a:rPr lang="es-ES" sz="1200" dirty="0" smtClean="0"/>
            </a:br>
            <a:r>
              <a:rPr lang="es-ES" dirty="0" smtClean="0"/>
              <a:t>Contenido:</a:t>
            </a:r>
          </a:p>
          <a:p>
            <a:pPr marL="171450" indent="-171450">
              <a:buFont typeface="Arial" panose="020B0604020202020204" pitchFamily="34" charset="0"/>
              <a:buChar char="•"/>
            </a:pPr>
            <a:r>
              <a:rPr lang="es-ES" dirty="0" smtClean="0"/>
              <a:t>2.1.2 Sin trampas para el foco del teclado: Si es posible mover el foco a un componente de la página usando una interfaz de teclado, entonces el foco se puede quitar de ese componente usando sólo la interfaz de teclado y, si se requiere algo más que las teclas de dirección o de tabulación, se informa al usuario el método apropiado para mover el foco. (Nivel A)</a:t>
            </a:r>
          </a:p>
          <a:p>
            <a:pPr marL="628650" lvl="1" indent="-171450">
              <a:buFont typeface="Arial" panose="020B0604020202020204" pitchFamily="34" charset="0"/>
              <a:buChar char="•"/>
            </a:pPr>
            <a:r>
              <a:rPr lang="es-ES" dirty="0" smtClean="0"/>
              <a:t>Nota: En la medida en que cualquier contenido que no satisfaga este criterio puede interferir con la capacidad del usuario para emplear la página por completo, todo contenido de la página web (tanto si satisface o no otros criterios de conformidad) debe satisfacer este criterio. Véase Requisito de Conformidad 5: Sin interferencia</a:t>
            </a:r>
          </a:p>
          <a:p>
            <a:pPr marL="628650" lvl="1" indent="-171450">
              <a:buFont typeface="Arial" panose="020B0604020202020204" pitchFamily="34" charset="0"/>
              <a:buChar char="•"/>
            </a:pPr>
            <a:r>
              <a:rPr lang="es-ES" dirty="0" smtClean="0"/>
              <a:t>La intención de este Criterio de Conformidad es asegurarse que el contenido no "atrape" el foco del teclado dentro de secciones del contenido de una página web.</a:t>
            </a:r>
          </a:p>
          <a:p>
            <a:pPr marL="628650" lvl="1"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44</a:t>
            </a:fld>
            <a:endParaRPr lang="es-ES" dirty="0"/>
          </a:p>
        </p:txBody>
      </p:sp>
    </p:spTree>
    <p:extLst>
      <p:ext uri="{BB962C8B-B14F-4D97-AF65-F5344CB8AC3E}">
        <p14:creationId xmlns:p14="http://schemas.microsoft.com/office/powerpoint/2010/main" val="977431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45:</a:t>
            </a:r>
          </a:p>
          <a:p>
            <a:r>
              <a:rPr lang="es-ES" dirty="0" smtClean="0"/>
              <a:t>Título: </a:t>
            </a:r>
            <a:r>
              <a:rPr lang="es-ES" sz="1600" dirty="0" smtClean="0"/>
              <a:t>2 Operable. </a:t>
            </a:r>
            <a:r>
              <a:rPr lang="es-ES" sz="1200" dirty="0" smtClean="0"/>
              <a:t>2.1 Proporcionar acceso mediante el teclado (III)</a:t>
            </a:r>
            <a:br>
              <a:rPr lang="es-ES" sz="1200" dirty="0" smtClean="0"/>
            </a:br>
            <a:r>
              <a:rPr lang="es-ES" dirty="0" smtClean="0"/>
              <a:t>Contenido:</a:t>
            </a:r>
          </a:p>
          <a:p>
            <a:pPr marL="171450" indent="-171450">
              <a:buFont typeface="Arial" panose="020B0604020202020204" pitchFamily="34" charset="0"/>
              <a:buChar char="•"/>
            </a:pPr>
            <a:r>
              <a:rPr lang="es-ES" dirty="0" smtClean="0"/>
              <a:t>2.1.3 Teclado (sin excepciones): Toda la funcionalidad del contenido se puede operar a través de una interfaz de teclado sin requerir una determinada velocidad en la pulsación de las teclas. (Nivel AAA)</a:t>
            </a:r>
          </a:p>
          <a:p>
            <a:pPr marL="628650" lvl="1" indent="-171450">
              <a:buFont typeface="Arial" panose="020B0604020202020204" pitchFamily="34" charset="0"/>
              <a:buChar char="•"/>
            </a:pPr>
            <a:r>
              <a:rPr lang="es-ES" dirty="0" smtClean="0"/>
              <a:t>La intención de este Criterio de Conformidad es asegurar que todo el contenido resulte operable con el teclado. Es lo mismo que en el Criterio de Conformidad 2.1.1, salvo que aquí no se admiten excepciones.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45</a:t>
            </a:fld>
            <a:endParaRPr lang="es-ES" dirty="0"/>
          </a:p>
        </p:txBody>
      </p:sp>
    </p:spTree>
    <p:extLst>
      <p:ext uri="{BB962C8B-B14F-4D97-AF65-F5344CB8AC3E}">
        <p14:creationId xmlns:p14="http://schemas.microsoft.com/office/powerpoint/2010/main" val="4027578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46:</a:t>
            </a:r>
            <a:endParaRPr lang="es-ES" dirty="0" smtClean="0"/>
          </a:p>
          <a:p>
            <a:r>
              <a:rPr lang="es-ES" dirty="0" smtClean="0"/>
              <a:t>Título: </a:t>
            </a:r>
            <a:r>
              <a:rPr lang="es-ES" sz="1200" dirty="0" smtClean="0"/>
              <a:t>2 Operable (III)</a:t>
            </a:r>
            <a:endParaRPr lang="es-ES" dirty="0" smtClean="0"/>
          </a:p>
          <a:p>
            <a:r>
              <a:rPr lang="es-ES" dirty="0" smtClean="0"/>
              <a:t>Contenido:</a:t>
            </a:r>
          </a:p>
          <a:p>
            <a:pPr marL="0" indent="0">
              <a:buNone/>
            </a:pPr>
            <a:r>
              <a:rPr lang="es-ES" sz="1200" dirty="0" smtClean="0"/>
              <a:t>Pauta 2.2</a:t>
            </a:r>
          </a:p>
          <a:p>
            <a:pPr marL="0" indent="0">
              <a:buNone/>
            </a:pPr>
            <a:r>
              <a:rPr lang="es-ES" sz="1200" dirty="0" smtClean="0"/>
              <a:t>Proporcionar a los usuarios el tiempo suficiente para leer y usar el contenido.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46</a:t>
            </a:fld>
            <a:endParaRPr lang="es-ES" dirty="0"/>
          </a:p>
        </p:txBody>
      </p:sp>
    </p:spTree>
    <p:extLst>
      <p:ext uri="{BB962C8B-B14F-4D97-AF65-F5344CB8AC3E}">
        <p14:creationId xmlns:p14="http://schemas.microsoft.com/office/powerpoint/2010/main" val="9389524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47:</a:t>
            </a:r>
            <a:endParaRPr lang="es-ES" dirty="0" smtClean="0"/>
          </a:p>
          <a:p>
            <a:r>
              <a:rPr lang="es-ES" dirty="0" smtClean="0"/>
              <a:t>Título: </a:t>
            </a:r>
            <a:r>
              <a:rPr lang="es-ES" sz="1600" dirty="0" smtClean="0"/>
              <a:t>2 Operable. </a:t>
            </a:r>
            <a:r>
              <a:rPr lang="es-ES" sz="1200" dirty="0" smtClean="0"/>
              <a:t>2.2 Proporcionar tiempo suficiente (I)</a:t>
            </a:r>
            <a:br>
              <a:rPr lang="es-ES" sz="1200" dirty="0" smtClean="0"/>
            </a:br>
            <a:r>
              <a:rPr lang="es-ES" dirty="0" smtClean="0"/>
              <a:t>Contenido:</a:t>
            </a:r>
          </a:p>
          <a:p>
            <a:pPr marL="171450" indent="-171450">
              <a:buFont typeface="Arial" panose="020B0604020202020204" pitchFamily="34" charset="0"/>
              <a:buChar char="•"/>
            </a:pPr>
            <a:r>
              <a:rPr lang="es-ES" dirty="0" smtClean="0"/>
              <a:t>2.2.1 Tiempo ajustable: Para cada límite de tiempo impuesto por el contenido, se cumple al menos uno de los siguientes casos (Nivel A):</a:t>
            </a:r>
          </a:p>
          <a:p>
            <a:pPr marL="628650" lvl="1" indent="-171450">
              <a:buFont typeface="Arial" panose="020B0604020202020204" pitchFamily="34" charset="0"/>
              <a:buChar char="•"/>
            </a:pPr>
            <a:r>
              <a:rPr lang="es-ES" dirty="0" smtClean="0"/>
              <a:t>Apagar.</a:t>
            </a:r>
          </a:p>
          <a:p>
            <a:pPr marL="628650" lvl="1" indent="-171450">
              <a:buFont typeface="Arial" panose="020B0604020202020204" pitchFamily="34" charset="0"/>
              <a:buChar char="•"/>
            </a:pPr>
            <a:r>
              <a:rPr lang="es-ES" dirty="0" smtClean="0"/>
              <a:t>Ajustar.</a:t>
            </a:r>
          </a:p>
          <a:p>
            <a:pPr marL="628650" lvl="1" indent="-171450">
              <a:buFont typeface="Arial" panose="020B0604020202020204" pitchFamily="34" charset="0"/>
              <a:buChar char="•"/>
            </a:pPr>
            <a:r>
              <a:rPr lang="es-ES" dirty="0" smtClean="0"/>
              <a:t>Extender.</a:t>
            </a:r>
          </a:p>
          <a:p>
            <a:pPr marL="628650" lvl="1" indent="-171450">
              <a:buFont typeface="Arial" panose="020B0604020202020204" pitchFamily="34" charset="0"/>
              <a:buChar char="•"/>
            </a:pPr>
            <a:r>
              <a:rPr lang="es-ES" dirty="0" smtClean="0"/>
              <a:t>Excepción de tiempo real.</a:t>
            </a:r>
          </a:p>
          <a:p>
            <a:pPr marL="628650" lvl="1" indent="-171450">
              <a:buFont typeface="Arial" panose="020B0604020202020204" pitchFamily="34" charset="0"/>
              <a:buChar char="•"/>
            </a:pPr>
            <a:r>
              <a:rPr lang="es-ES" dirty="0" smtClean="0"/>
              <a:t>Excepción por ser esencial.</a:t>
            </a:r>
          </a:p>
          <a:p>
            <a:pPr marL="628650" lvl="1" indent="-171450">
              <a:buFont typeface="Arial" panose="020B0604020202020204" pitchFamily="34" charset="0"/>
              <a:buChar char="•"/>
            </a:pPr>
            <a:r>
              <a:rPr lang="es-ES" dirty="0" smtClean="0"/>
              <a:t>Excepción de 20 horas.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47</a:t>
            </a:fld>
            <a:endParaRPr lang="es-ES" dirty="0"/>
          </a:p>
        </p:txBody>
      </p:sp>
    </p:spTree>
    <p:extLst>
      <p:ext uri="{BB962C8B-B14F-4D97-AF65-F5344CB8AC3E}">
        <p14:creationId xmlns:p14="http://schemas.microsoft.com/office/powerpoint/2010/main" val="5523766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48:</a:t>
            </a:r>
            <a:endParaRPr lang="es-ES" dirty="0" smtClean="0"/>
          </a:p>
          <a:p>
            <a:r>
              <a:rPr lang="es-ES" dirty="0" smtClean="0"/>
              <a:t>Título: </a:t>
            </a:r>
            <a:r>
              <a:rPr lang="es-ES" sz="1600" dirty="0" smtClean="0"/>
              <a:t>2 Operable. </a:t>
            </a:r>
            <a:r>
              <a:rPr lang="es-ES" sz="1200" dirty="0" smtClean="0"/>
              <a:t>2.2 Proporcionar tiempo suficiente (II)</a:t>
            </a:r>
            <a:br>
              <a:rPr lang="es-ES" sz="1200" dirty="0" smtClean="0"/>
            </a:br>
            <a:r>
              <a:rPr lang="es-ES" dirty="0" smtClean="0"/>
              <a:t>Contenido:</a:t>
            </a:r>
          </a:p>
          <a:p>
            <a:pPr marL="171450" indent="-171450">
              <a:buFont typeface="Arial" panose="020B0604020202020204" pitchFamily="34" charset="0"/>
              <a:buChar char="•"/>
            </a:pPr>
            <a:r>
              <a:rPr lang="es-ES" dirty="0" smtClean="0"/>
              <a:t>2.2.1 Tiempo ajustable: Para cada límite de tiempo impuesto por el contenido, se cumple al menos uno de los siguientes casos (Nivel A), detalle (1/2):</a:t>
            </a:r>
          </a:p>
          <a:p>
            <a:pPr marL="628650" lvl="1" indent="-171450">
              <a:buFont typeface="Arial" panose="020B0604020202020204" pitchFamily="34" charset="0"/>
              <a:buChar char="•"/>
            </a:pPr>
            <a:r>
              <a:rPr lang="es-ES" dirty="0" smtClean="0"/>
              <a:t>Apagar: El usuario puede detener el límite de tiempo antes de alcanzar el límite de tiempo; o</a:t>
            </a:r>
          </a:p>
          <a:p>
            <a:pPr marL="628650" lvl="1" indent="-171450">
              <a:buFont typeface="Arial" panose="020B0604020202020204" pitchFamily="34" charset="0"/>
              <a:buChar char="•"/>
            </a:pPr>
            <a:r>
              <a:rPr lang="es-ES" dirty="0" smtClean="0"/>
              <a:t>Ajustar: El usuario puede ajustar el límite de tiempo antes de alcanzar dicho límite en un rango amplio que es, al menos, diez veces mayor al tiempo fijado originalmente; o</a:t>
            </a:r>
          </a:p>
          <a:p>
            <a:pPr marL="628650" lvl="1" indent="-171450">
              <a:buFont typeface="Arial" panose="020B0604020202020204" pitchFamily="34" charset="0"/>
              <a:buChar char="•"/>
            </a:pPr>
            <a:r>
              <a:rPr lang="es-ES" dirty="0" smtClean="0"/>
              <a:t>Extender: Se advierte al usuario antes de que el tiempo expire y se le conceden al menos 20 segundos para extender el límite temporal con una acción simple (por ejemplo, "presione la barra de espacio") y el usuario puede extender ese límite de tiempo al menos diez veces; o</a:t>
            </a:r>
          </a:p>
          <a:p>
            <a:pPr marL="628650" lvl="1"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48</a:t>
            </a:fld>
            <a:endParaRPr lang="es-ES" dirty="0"/>
          </a:p>
        </p:txBody>
      </p:sp>
    </p:spTree>
    <p:extLst>
      <p:ext uri="{BB962C8B-B14F-4D97-AF65-F5344CB8AC3E}">
        <p14:creationId xmlns:p14="http://schemas.microsoft.com/office/powerpoint/2010/main" val="552376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49:</a:t>
            </a:r>
            <a:endParaRPr lang="es-ES" dirty="0" smtClean="0"/>
          </a:p>
          <a:p>
            <a:r>
              <a:rPr lang="es-ES" dirty="0" smtClean="0"/>
              <a:t>Título: </a:t>
            </a:r>
            <a:r>
              <a:rPr lang="es-ES" sz="1600" dirty="0" smtClean="0"/>
              <a:t>2 Operable. </a:t>
            </a:r>
            <a:r>
              <a:rPr lang="es-ES" sz="1200" dirty="0" smtClean="0"/>
              <a:t>2.2 Proporcionar tiempo suficiente (III)</a:t>
            </a:r>
            <a:endParaRPr lang="es-ES" dirty="0" smtClean="0"/>
          </a:p>
          <a:p>
            <a:r>
              <a:rPr lang="es-ES" dirty="0" smtClean="0"/>
              <a:t>Contenido:</a:t>
            </a:r>
          </a:p>
          <a:p>
            <a:pPr marL="171450" indent="-171450">
              <a:buFont typeface="Arial" panose="020B0604020202020204" pitchFamily="34" charset="0"/>
              <a:buChar char="•"/>
            </a:pPr>
            <a:r>
              <a:rPr lang="es-ES" dirty="0" smtClean="0"/>
              <a:t>2.2.1 Tiempo ajustable: Para cada límite de tiempo impuesto por el contenido, se cumple al menos uno de los siguientes casos (Nivel A) detalle (2/2):</a:t>
            </a:r>
          </a:p>
          <a:p>
            <a:pPr marL="628650" lvl="1" indent="-171450">
              <a:buFont typeface="Arial" panose="020B0604020202020204" pitchFamily="34" charset="0"/>
              <a:buChar char="•"/>
            </a:pPr>
            <a:r>
              <a:rPr lang="es-ES" dirty="0" smtClean="0"/>
              <a:t>Excepción de tiempo real: El límite de tiempo es un requisito que forma parte de un evento en tiempo real (por ejemplo, una subasta) y no resulta posible ofrecer una alternativa al límite de tiempo; o</a:t>
            </a:r>
          </a:p>
          <a:p>
            <a:pPr marL="628650" lvl="1" indent="-171450">
              <a:buFont typeface="Arial" panose="020B0604020202020204" pitchFamily="34" charset="0"/>
              <a:buChar char="•"/>
            </a:pPr>
            <a:r>
              <a:rPr lang="es-ES" dirty="0" smtClean="0"/>
              <a:t>Excepción por ser esencial: El límite de tiempo es esencial y, si se extendiera, invalidaría la actividad; o</a:t>
            </a:r>
          </a:p>
          <a:p>
            <a:pPr marL="628650" lvl="1" indent="-171450">
              <a:buFont typeface="Arial" panose="020B0604020202020204" pitchFamily="34" charset="0"/>
              <a:buChar char="•"/>
            </a:pPr>
            <a:r>
              <a:rPr lang="es-ES" dirty="0" smtClean="0"/>
              <a:t>Excepción de 20 horas: El límite de tiempo es mayor a 20 horas.</a:t>
            </a:r>
          </a:p>
          <a:p>
            <a:pPr marL="628650" lvl="1" indent="-171450">
              <a:buFont typeface="Arial" panose="020B0604020202020204" pitchFamily="34" charset="0"/>
              <a:buChar char="•"/>
            </a:pPr>
            <a:r>
              <a:rPr lang="es-ES" dirty="0" smtClean="0"/>
              <a:t>Nota: Este criterio de conformidad ayuda a asegurarse de que los usuarios puedan completar una tarea sin cambios inesperados en el contenido o contexto que sean el resultado de un límite de tiempo. Este criterio de conformidad debe considerarse en combinación con el Criterio de Conformidad 3.2.1, que impone límites a los cambios de contenido o contexto como resultado de una acción del usuario.</a:t>
            </a:r>
          </a:p>
          <a:p>
            <a:pPr marL="628650" lvl="1" indent="-171450">
              <a:buFont typeface="Arial" panose="020B0604020202020204" pitchFamily="34" charset="0"/>
              <a:buChar char="•"/>
            </a:pPr>
            <a:r>
              <a:rPr lang="es-ES" dirty="0" smtClean="0"/>
              <a:t>Contraejemplo: Una página web tiene un campo que se actualiza automáticamente con los últimos titulares de modo rotatorio.</a:t>
            </a:r>
          </a:p>
          <a:p>
            <a:pPr marL="628650" lvl="1" indent="-171450">
              <a:buFont typeface="Arial" panose="020B0604020202020204" pitchFamily="34" charset="0"/>
              <a:buChar char="•"/>
            </a:pPr>
            <a:endParaRPr lang="es-ES" dirty="0" smtClean="0"/>
          </a:p>
          <a:p>
            <a:pPr marL="628650" lvl="1"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49</a:t>
            </a:fld>
            <a:endParaRPr lang="es-ES" dirty="0"/>
          </a:p>
        </p:txBody>
      </p:sp>
    </p:spTree>
    <p:extLst>
      <p:ext uri="{BB962C8B-B14F-4D97-AF65-F5344CB8AC3E}">
        <p14:creationId xmlns:p14="http://schemas.microsoft.com/office/powerpoint/2010/main" val="55237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a:t>
            </a:r>
            <a:endParaRPr lang="es-ES" dirty="0" smtClean="0"/>
          </a:p>
          <a:p>
            <a:r>
              <a:rPr lang="es-ES" dirty="0" smtClean="0"/>
              <a:t>Título: 1 Perceptible:</a:t>
            </a:r>
            <a:r>
              <a:rPr lang="es-ES" baseline="0" dirty="0" smtClean="0"/>
              <a:t> 1.1 Proporcionar alternativas textuales</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1.1.1 Contenido no textual: Todo contenido no textual que se presenta al usuario tiene una alternativa textual que cumple el mismo propósito, excepto en las situaciones enumeradas a continuación (Nivel A).</a:t>
            </a:r>
          </a:p>
          <a:p>
            <a:pPr marL="171450" indent="-171450">
              <a:buFont typeface="Arial" panose="020B0604020202020204" pitchFamily="34" charset="0"/>
              <a:buChar char="•"/>
            </a:pPr>
            <a:r>
              <a:rPr lang="es-ES" dirty="0" smtClean="0"/>
              <a:t>En la diapositiva hay un imagen de la home del CESyA en la que se muestran los textos alternativos de las imágenes.</a:t>
            </a:r>
            <a:endParaRPr lang="es-ES" dirty="0"/>
          </a:p>
        </p:txBody>
      </p:sp>
      <p:sp>
        <p:nvSpPr>
          <p:cNvPr id="4" name="Marcador de número de diapositiva 3"/>
          <p:cNvSpPr>
            <a:spLocks noGrp="1"/>
          </p:cNvSpPr>
          <p:nvPr>
            <p:ph type="sldNum" sz="quarter" idx="10"/>
          </p:nvPr>
        </p:nvSpPr>
        <p:spPr/>
        <p:txBody>
          <a:bodyPr/>
          <a:lstStyle/>
          <a:p>
            <a:fld id="{033D3B2D-E5E7-6E4C-9A4A-A4B58656B2DD}" type="slidenum">
              <a:rPr lang="es-ES" smtClean="0"/>
              <a:pPr/>
              <a:t>5</a:t>
            </a:fld>
            <a:endParaRPr lang="es-ES" dirty="0"/>
          </a:p>
        </p:txBody>
      </p:sp>
    </p:spTree>
    <p:extLst>
      <p:ext uri="{BB962C8B-B14F-4D97-AF65-F5344CB8AC3E}">
        <p14:creationId xmlns:p14="http://schemas.microsoft.com/office/powerpoint/2010/main" val="2377937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50:</a:t>
            </a:r>
          </a:p>
          <a:p>
            <a:r>
              <a:rPr lang="es-ES" dirty="0" smtClean="0"/>
              <a:t>Título: </a:t>
            </a:r>
            <a:r>
              <a:rPr lang="es-ES" sz="1600" dirty="0" smtClean="0"/>
              <a:t>2 Operable. </a:t>
            </a:r>
            <a:r>
              <a:rPr lang="es-ES" sz="1200" dirty="0" smtClean="0"/>
              <a:t>2.2 Proporcionar tiempo suficiente (IV)</a:t>
            </a:r>
            <a:br>
              <a:rPr lang="es-ES" sz="1200" dirty="0" smtClean="0"/>
            </a:br>
            <a:r>
              <a:rPr lang="es-ES" dirty="0" smtClean="0"/>
              <a:t>Contenido:</a:t>
            </a:r>
          </a:p>
          <a:p>
            <a:pPr marL="171450" indent="-171450">
              <a:buFont typeface="Arial" panose="020B0604020202020204" pitchFamily="34" charset="0"/>
              <a:buChar char="•"/>
            </a:pPr>
            <a:r>
              <a:rPr lang="es-ES" dirty="0" smtClean="0"/>
              <a:t>2.2.2 Poner en pausa, detener, ocultar: Para la información que tiene movimiento, parpadeo, se desplaza o se actualiza automáticamente, se cumplen todos los casos siguientes (Nivel A):</a:t>
            </a:r>
          </a:p>
          <a:p>
            <a:pPr marL="628650" lvl="1" indent="-171450">
              <a:buFont typeface="Arial" panose="020B0604020202020204" pitchFamily="34" charset="0"/>
              <a:buChar char="•"/>
            </a:pPr>
            <a:r>
              <a:rPr lang="es-ES" dirty="0" smtClean="0"/>
              <a:t>Movimiento, parpadeo, desplazamiento: Para toda información que se mueve, parpadea o se desplaza, que (1) comienza automáticamente, (2) dura más de cinco segundos y (3) se presenta en paralelo con otro contenido, existe un mecanismo para que el usuario la pueda poner en pausa, detener u ocultar, a menos que el movimiento, parpadeo o desplazamiento sea parte esencial de una actividad; y</a:t>
            </a:r>
          </a:p>
          <a:p>
            <a:pPr marL="628650" lvl="1" indent="-171450">
              <a:buFont typeface="Arial" panose="020B0604020202020204" pitchFamily="34" charset="0"/>
              <a:buChar char="•"/>
            </a:pPr>
            <a:r>
              <a:rPr lang="es-ES" dirty="0" smtClean="0"/>
              <a:t>Actualización automática: Para toda información que se actualiza automáticamente, que (1) se inicia automáticamente y (2) se presenta en paralelo con otro contenido, existe un mecanismo para que el usuario la pueda poner en pausa, detener u ocultar, o controlar la frecuencia de actualización a menos que la actualización automática sea parte esencial de una actividad.</a:t>
            </a:r>
          </a:p>
          <a:p>
            <a:pPr marL="628650" lvl="1"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50</a:t>
            </a:fld>
            <a:endParaRPr lang="es-ES" dirty="0"/>
          </a:p>
        </p:txBody>
      </p:sp>
    </p:spTree>
    <p:extLst>
      <p:ext uri="{BB962C8B-B14F-4D97-AF65-F5344CB8AC3E}">
        <p14:creationId xmlns:p14="http://schemas.microsoft.com/office/powerpoint/2010/main" val="35829900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51:</a:t>
            </a:r>
            <a:endParaRPr lang="es-ES" dirty="0" smtClean="0"/>
          </a:p>
          <a:p>
            <a:r>
              <a:rPr lang="es-ES" dirty="0" smtClean="0"/>
              <a:t>Título: </a:t>
            </a:r>
            <a:r>
              <a:rPr lang="es-ES" sz="1600" dirty="0" smtClean="0"/>
              <a:t>2 Operable. </a:t>
            </a:r>
            <a:r>
              <a:rPr lang="es-ES" sz="1200" dirty="0" smtClean="0"/>
              <a:t>2.2 Proporcionar tiempo suficiente (V)</a:t>
            </a:r>
            <a:br>
              <a:rPr lang="es-ES" sz="1200" dirty="0" smtClean="0"/>
            </a:br>
            <a:r>
              <a:rPr lang="es-ES" dirty="0" smtClean="0"/>
              <a:t>Contenido:</a:t>
            </a:r>
          </a:p>
          <a:p>
            <a:pPr marL="171450" indent="-171450">
              <a:buFont typeface="Arial" panose="020B0604020202020204" pitchFamily="34" charset="0"/>
              <a:buChar char="•"/>
            </a:pPr>
            <a:r>
              <a:rPr lang="es-ES" dirty="0" smtClean="0"/>
              <a:t>2.2.2 Poner en pausa, detener, ocultar (Nivel A)</a:t>
            </a:r>
          </a:p>
          <a:p>
            <a:pPr marL="628650" lvl="1" indent="-171450">
              <a:buFont typeface="Arial" panose="020B0604020202020204" pitchFamily="34" charset="0"/>
              <a:buChar char="•"/>
            </a:pPr>
            <a:r>
              <a:rPr lang="es-ES" dirty="0" smtClean="0"/>
              <a:t>Nota 1: Para los requisitos relacionados con el parpadeo o el destello de contenido, véase la Pauta 2.3.</a:t>
            </a:r>
          </a:p>
          <a:p>
            <a:pPr marL="628650" lvl="1" indent="-171450">
              <a:buFont typeface="Arial" panose="020B0604020202020204" pitchFamily="34" charset="0"/>
              <a:buChar char="•"/>
            </a:pPr>
            <a:r>
              <a:rPr lang="es-ES" dirty="0" smtClean="0"/>
              <a:t>Nota 2: En la medida en que cualquier contenido que no satisfaga este criterio puede interferir con la capacidad del usuario para emplear la página como un todo, todo contenido de la página web (tanto si satisface o no otros criterios de conformidad) debe satisfacer este criterio. Véase Requisito de Conformidad 5: Sin interferencia.</a:t>
            </a:r>
          </a:p>
          <a:p>
            <a:pPr marL="628650" lvl="1" indent="-171450">
              <a:buFont typeface="Arial" panose="020B0604020202020204" pitchFamily="34" charset="0"/>
              <a:buChar char="•"/>
            </a:pPr>
            <a:r>
              <a:rPr lang="es-ES" dirty="0" smtClean="0"/>
              <a:t>Nota 3: Para el contenido que es actualizado periódicamente por medio de un software, o que se sirve a la aplicación de usuario por medio de streaming, no hay obligación de preservar o presentar la información que ha sido generada o recibida entre el inicio de la pausa y el reinicio de la presentación; no sólo podría no ser técnicamente posible, sino que además en muchas ocasiones podría ser erróneo o engañoso hacerlo.</a:t>
            </a:r>
          </a:p>
          <a:p>
            <a:pPr marL="628650" lvl="1" indent="-171450">
              <a:buFont typeface="Arial" panose="020B0604020202020204" pitchFamily="34" charset="0"/>
              <a:buChar char="•"/>
            </a:pPr>
            <a:r>
              <a:rPr lang="es-ES" dirty="0" smtClean="0"/>
              <a:t>Nota 4: Una animación que ocurre como parte de una fase de precarga de un contenido o una situación similar puede ser considerada esencial si no se permite interacción a ningún usuario durante esa fase, y si el hecho de no indicar el progreso pudiera confundir a los usuarios y hacerles creer que ha habido un fallo en el contenido.</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51</a:t>
            </a:fld>
            <a:endParaRPr lang="es-ES" dirty="0"/>
          </a:p>
        </p:txBody>
      </p:sp>
    </p:spTree>
    <p:extLst>
      <p:ext uri="{BB962C8B-B14F-4D97-AF65-F5344CB8AC3E}">
        <p14:creationId xmlns:p14="http://schemas.microsoft.com/office/powerpoint/2010/main" val="3582990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52:</a:t>
            </a:r>
            <a:endParaRPr lang="es-ES" dirty="0" smtClean="0"/>
          </a:p>
          <a:p>
            <a:r>
              <a:rPr lang="es-ES" dirty="0" smtClean="0"/>
              <a:t>Título: </a:t>
            </a:r>
            <a:r>
              <a:rPr lang="es-ES" sz="1600" dirty="0" smtClean="0"/>
              <a:t>2 Operable. </a:t>
            </a:r>
            <a:r>
              <a:rPr lang="es-ES" sz="1200" dirty="0" smtClean="0"/>
              <a:t>2.2 Proporcionar tiempo suficiente (VI)</a:t>
            </a:r>
            <a:br>
              <a:rPr lang="es-ES" sz="1200" dirty="0" smtClean="0"/>
            </a:br>
            <a:r>
              <a:rPr lang="es-ES" dirty="0" smtClean="0"/>
              <a:t>Contenido:</a:t>
            </a:r>
          </a:p>
          <a:p>
            <a:pPr marL="171450" indent="-171450">
              <a:buFont typeface="Arial" panose="020B0604020202020204" pitchFamily="34" charset="0"/>
              <a:buChar char="•"/>
            </a:pPr>
            <a:r>
              <a:rPr lang="es-ES" dirty="0" smtClean="0"/>
              <a:t>2.2.3 Sin tiempo: El tiempo no es parte esencial del evento o actividad presentada por el contenido, exceptuando los multimedia sincronizados no interactivos y los eventos en tiempo real. (Nivel AAA)</a:t>
            </a:r>
          </a:p>
          <a:p>
            <a:pPr marL="628650" lvl="1" indent="-171450">
              <a:buFont typeface="Arial" panose="020B0604020202020204" pitchFamily="34" charset="0"/>
              <a:buChar char="•"/>
            </a:pPr>
            <a:r>
              <a:rPr lang="es-ES" dirty="0" smtClean="0"/>
              <a:t>(La intención de este Criterio de Conformidad es minimizar la presencia de contenido que requiera interacción basada en el tiempo)</a:t>
            </a:r>
          </a:p>
          <a:p>
            <a:pPr marL="628650" lvl="1" indent="-171450">
              <a:buFont typeface="Arial" panose="020B0604020202020204" pitchFamily="34" charset="0"/>
              <a:buChar char="•"/>
            </a:pPr>
            <a:r>
              <a:rPr lang="es-ES" dirty="0" smtClean="0"/>
              <a:t>Ejemplo:  Un juego diseñado para competir por turnos. Cualquiera de los participantes puede detener el juego sin invalidar el aspecto competitivo del mismo.</a:t>
            </a:r>
          </a:p>
          <a:p>
            <a:pPr marL="628650" lvl="1"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52</a:t>
            </a:fld>
            <a:endParaRPr lang="es-ES" dirty="0"/>
          </a:p>
        </p:txBody>
      </p:sp>
    </p:spTree>
    <p:extLst>
      <p:ext uri="{BB962C8B-B14F-4D97-AF65-F5344CB8AC3E}">
        <p14:creationId xmlns:p14="http://schemas.microsoft.com/office/powerpoint/2010/main" val="1992605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53:</a:t>
            </a:r>
            <a:endParaRPr lang="es-ES" dirty="0" smtClean="0"/>
          </a:p>
          <a:p>
            <a:r>
              <a:rPr lang="es-ES" dirty="0" smtClean="0"/>
              <a:t>Título: 2 Operable. </a:t>
            </a:r>
            <a:r>
              <a:rPr lang="es-ES" sz="1200" dirty="0" smtClean="0"/>
              <a:t>2.2 Proporcionar tiempo suficiente (VII)</a:t>
            </a:r>
            <a:endParaRPr lang="es-ES" dirty="0" smtClean="0"/>
          </a:p>
          <a:p>
            <a:r>
              <a:rPr lang="es-ES" dirty="0" smtClean="0"/>
              <a:t>Contenido:</a:t>
            </a:r>
          </a:p>
          <a:p>
            <a:pPr marL="171450" indent="-171450">
              <a:buFont typeface="Arial" panose="020B0604020202020204" pitchFamily="34" charset="0"/>
              <a:buChar char="•"/>
            </a:pPr>
            <a:r>
              <a:rPr lang="es-ES" dirty="0" smtClean="0"/>
              <a:t>2.2.4 Interrupciones: El usuario puede postergar o suprimir las interrupciones, excepto cuando las interrupciones implican una emergencia. (Nivel AAA)</a:t>
            </a:r>
          </a:p>
          <a:p>
            <a:pPr marL="628650" lvl="1" indent="-171450">
              <a:buFont typeface="Arial" panose="020B0604020202020204" pitchFamily="34" charset="0"/>
              <a:buChar char="•"/>
            </a:pPr>
            <a:r>
              <a:rPr lang="es-ES" dirty="0" smtClean="0"/>
              <a:t>Ejemplo: Configuración de las preferencias del usuario. La página de preferencias de un portal web incluye una opción para aplazar todas las actualizaciones y alertas hasta el final de la sesión actual, exceptuando las alertas relacionadas con emergencias.</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53</a:t>
            </a:fld>
            <a:endParaRPr lang="es-ES" dirty="0"/>
          </a:p>
        </p:txBody>
      </p:sp>
    </p:spTree>
    <p:extLst>
      <p:ext uri="{BB962C8B-B14F-4D97-AF65-F5344CB8AC3E}">
        <p14:creationId xmlns:p14="http://schemas.microsoft.com/office/powerpoint/2010/main" val="615250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54:</a:t>
            </a:r>
            <a:endParaRPr lang="es-ES" dirty="0" smtClean="0"/>
          </a:p>
          <a:p>
            <a:r>
              <a:rPr lang="es-ES" dirty="0" smtClean="0"/>
              <a:t>Título: </a:t>
            </a:r>
            <a:r>
              <a:rPr lang="es-ES" sz="1600" dirty="0" smtClean="0"/>
              <a:t>2 Operable. </a:t>
            </a:r>
            <a:r>
              <a:rPr lang="es-ES" sz="1200" dirty="0" smtClean="0"/>
              <a:t>2.2 Proporcionar tiempo suficiente (VIII)</a:t>
            </a:r>
            <a:br>
              <a:rPr lang="es-ES" sz="1200" dirty="0" smtClean="0"/>
            </a:br>
            <a:r>
              <a:rPr lang="es-ES" dirty="0" smtClean="0"/>
              <a:t>Contenido:</a:t>
            </a:r>
          </a:p>
          <a:p>
            <a:pPr marL="171450" indent="-171450">
              <a:buFont typeface="Arial" panose="020B0604020202020204" pitchFamily="34" charset="0"/>
              <a:buChar char="•"/>
            </a:pPr>
            <a:r>
              <a:rPr lang="es-ES" dirty="0" smtClean="0"/>
              <a:t>2.2.5 Re-autentificación: Cuando expira una sesión autentificada, el usuario puede continuar la actividad sin pérdida de datos tras volver a identificarse. (Nivel AAA)</a:t>
            </a:r>
          </a:p>
          <a:p>
            <a:pPr marL="628650" lvl="1" indent="-171450">
              <a:buFont typeface="Arial" panose="020B0604020202020204" pitchFamily="34" charset="0"/>
              <a:buChar char="•"/>
            </a:pPr>
            <a:r>
              <a:rPr lang="es-ES" dirty="0" smtClean="0"/>
              <a:t>La intención de este Criterio de Conformidad es permitir a los usuarios completar transacciones autentificadas que tienen tiempos límites por inactividad que podrían provocar que un usuario sea desconectado mientras está completando una transacción)</a:t>
            </a:r>
          </a:p>
          <a:p>
            <a:pPr marL="628650" lvl="1" indent="-171450">
              <a:buFont typeface="Arial" panose="020B0604020202020204" pitchFamily="34" charset="0"/>
              <a:buChar char="•"/>
            </a:pPr>
            <a:r>
              <a:rPr lang="es-ES" dirty="0" smtClean="0"/>
              <a:t>Ejemplo: Identificación en un sitio de compras. Un usuario tarda tanto tiempo introducir los datos de su tarjeta de crédito que el plazo se agota mientras está realizando la compra. Cuando envía el formulario, el sitio devuelve una pantalla con otro formulario para volver a ingresar su datos de usuario. Una vez que el usuario se identifica nuevamente, el proceso de compra es restaurado con la misma información y en el mismo estado. </a:t>
            </a:r>
          </a:p>
          <a:p>
            <a:pPr marL="628650" lvl="1"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54</a:t>
            </a:fld>
            <a:endParaRPr lang="es-ES" dirty="0"/>
          </a:p>
        </p:txBody>
      </p:sp>
    </p:spTree>
    <p:extLst>
      <p:ext uri="{BB962C8B-B14F-4D97-AF65-F5344CB8AC3E}">
        <p14:creationId xmlns:p14="http://schemas.microsoft.com/office/powerpoint/2010/main" val="38167614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55:</a:t>
            </a:r>
            <a:endParaRPr lang="es-ES" dirty="0" smtClean="0"/>
          </a:p>
          <a:p>
            <a:r>
              <a:rPr lang="es-ES" dirty="0" smtClean="0"/>
              <a:t>Título: </a:t>
            </a:r>
            <a:r>
              <a:rPr lang="es-ES" sz="1200" dirty="0" smtClean="0"/>
              <a:t>2 Operable (IV)</a:t>
            </a:r>
            <a:endParaRPr lang="es-ES" dirty="0" smtClean="0"/>
          </a:p>
          <a:p>
            <a:r>
              <a:rPr lang="es-ES" dirty="0" smtClean="0"/>
              <a:t>Contenido:</a:t>
            </a:r>
          </a:p>
          <a:p>
            <a:pPr marL="0" indent="0">
              <a:buNone/>
            </a:pPr>
            <a:r>
              <a:rPr lang="es-ES" sz="1200" dirty="0" smtClean="0"/>
              <a:t>Pauta 2.3</a:t>
            </a:r>
          </a:p>
          <a:p>
            <a:pPr marL="0" indent="0">
              <a:buNone/>
            </a:pPr>
            <a:r>
              <a:rPr lang="es-ES" sz="1200" dirty="0" smtClean="0"/>
              <a:t>No diseñar contenido de un modo que se sepa podría provocar ataques, espasmos o convulsiones.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55</a:t>
            </a:fld>
            <a:endParaRPr lang="es-ES" dirty="0"/>
          </a:p>
        </p:txBody>
      </p:sp>
    </p:spTree>
    <p:extLst>
      <p:ext uri="{BB962C8B-B14F-4D97-AF65-F5344CB8AC3E}">
        <p14:creationId xmlns:p14="http://schemas.microsoft.com/office/powerpoint/2010/main" val="2439446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56:</a:t>
            </a:r>
            <a:endParaRPr lang="es-ES" dirty="0" smtClean="0"/>
          </a:p>
          <a:p>
            <a:r>
              <a:rPr lang="es-ES" dirty="0" smtClean="0"/>
              <a:t>Título: </a:t>
            </a:r>
            <a:r>
              <a:rPr lang="es-ES" sz="1400" dirty="0" smtClean="0"/>
              <a:t>2 Operable. </a:t>
            </a:r>
            <a:r>
              <a:rPr lang="es-ES" sz="1200" dirty="0" smtClean="0"/>
              <a:t>2.3 No diseñar tal que provocar ataques (I)</a:t>
            </a:r>
            <a:endParaRPr lang="es-ES" dirty="0" smtClean="0"/>
          </a:p>
          <a:p>
            <a:r>
              <a:rPr lang="es-ES" dirty="0" smtClean="0"/>
              <a:t>Contenido:</a:t>
            </a:r>
          </a:p>
          <a:p>
            <a:pPr marL="171450" indent="-171450">
              <a:buFont typeface="Arial" panose="020B0604020202020204" pitchFamily="34" charset="0"/>
              <a:buChar char="•"/>
            </a:pPr>
            <a:r>
              <a:rPr lang="es-ES" dirty="0" smtClean="0"/>
              <a:t>2.3.1 Umbral de tres destellos o menos: Las páginas web no contienen nada que destelle más de tres veces en un segundo, o el destello está por debajo del umbral de destello general y de destello rojo. (Nivel A)</a:t>
            </a:r>
          </a:p>
          <a:p>
            <a:pPr marL="628650" lvl="1" indent="-171450">
              <a:buFont typeface="Arial" panose="020B0604020202020204" pitchFamily="34" charset="0"/>
              <a:buChar char="•"/>
            </a:pPr>
            <a:r>
              <a:rPr lang="es-ES" dirty="0" smtClean="0"/>
              <a:t>Nota: En la medida en que cualquier contenido que no satisfaga este criterio puede interferir con la capacidad del usuario para emplear la página como un todo, todo contenido de la página web (tanto si satisface o no otros criterios de conformidad) debe satisfacer este criterio. Véase Requisito de Conformidad 5: Sin interferencia.</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56</a:t>
            </a:fld>
            <a:endParaRPr lang="es-ES" dirty="0"/>
          </a:p>
        </p:txBody>
      </p:sp>
    </p:spTree>
    <p:extLst>
      <p:ext uri="{BB962C8B-B14F-4D97-AF65-F5344CB8AC3E}">
        <p14:creationId xmlns:p14="http://schemas.microsoft.com/office/powerpoint/2010/main" val="209788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57:</a:t>
            </a:r>
            <a:endParaRPr lang="es-ES" dirty="0" smtClean="0"/>
          </a:p>
          <a:p>
            <a:r>
              <a:rPr lang="es-ES" dirty="0" smtClean="0"/>
              <a:t>Título: 2 Operable. </a:t>
            </a:r>
            <a:r>
              <a:rPr lang="es-ES" sz="1200" dirty="0" smtClean="0"/>
              <a:t>2.3 No diseñar tal que provocar ataques (II)</a:t>
            </a:r>
            <a:endParaRPr lang="es-ES" dirty="0" smtClean="0"/>
          </a:p>
          <a:p>
            <a:r>
              <a:rPr lang="es-ES" dirty="0" smtClean="0"/>
              <a:t>Contenido:</a:t>
            </a:r>
          </a:p>
          <a:p>
            <a:pPr marL="171450" indent="-171450">
              <a:buFont typeface="Arial" panose="020B0604020202020204" pitchFamily="34" charset="0"/>
              <a:buChar char="•"/>
            </a:pPr>
            <a:r>
              <a:rPr lang="es-ES" dirty="0" smtClean="0"/>
              <a:t>2.3.2 Tres destellos: Las páginas web no contienen nada que destelle más de tres veces por segundo. (Nivel AAA).</a:t>
            </a:r>
          </a:p>
          <a:p>
            <a:pPr marL="628650" lvl="1" indent="-171450">
              <a:buFont typeface="Arial" panose="020B0604020202020204" pitchFamily="34" charset="0"/>
              <a:buChar char="•"/>
            </a:pPr>
            <a:r>
              <a:rPr lang="es-ES" dirty="0" smtClean="0"/>
              <a:t>Ejemplo: El enlace recuadrado en rojo está formado por un GIF animado que parpadea, sin embargo, lo hace a una velocidad reducida, por debajo de los umbrales de destello y menos de tres veces en cualquier periodo de un segundo.(ver en www.cesya.es )</a:t>
            </a:r>
          </a:p>
          <a:p>
            <a:pPr marL="628650" lvl="1" indent="-171450">
              <a:buFont typeface="Arial" panose="020B0604020202020204" pitchFamily="34" charset="0"/>
              <a:buChar char="•"/>
            </a:pPr>
            <a:r>
              <a:rPr lang="es-ES" dirty="0" smtClean="0"/>
              <a:t>Captura de pantalla de la web del CESyA con ejemplo de gif que parpadea.</a:t>
            </a:r>
          </a:p>
          <a:p>
            <a:pPr marL="628650" lvl="1" indent="-171450">
              <a:buFont typeface="Arial" panose="020B0604020202020204" pitchFamily="34" charset="0"/>
              <a:buChar char="•"/>
            </a:pPr>
            <a:endParaRPr lang="es-ES"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57</a:t>
            </a:fld>
            <a:endParaRPr lang="es-ES" dirty="0"/>
          </a:p>
        </p:txBody>
      </p:sp>
    </p:spTree>
    <p:extLst>
      <p:ext uri="{BB962C8B-B14F-4D97-AF65-F5344CB8AC3E}">
        <p14:creationId xmlns:p14="http://schemas.microsoft.com/office/powerpoint/2010/main" val="18887960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58:</a:t>
            </a:r>
            <a:endParaRPr lang="es-ES" dirty="0" smtClean="0"/>
          </a:p>
          <a:p>
            <a:r>
              <a:rPr lang="es-ES" dirty="0" smtClean="0"/>
              <a:t>Título: </a:t>
            </a:r>
            <a:r>
              <a:rPr lang="es-ES" sz="1200" dirty="0" smtClean="0"/>
              <a:t>2 Operable (V)</a:t>
            </a:r>
            <a:endParaRPr lang="es-ES" dirty="0" smtClean="0"/>
          </a:p>
          <a:p>
            <a:r>
              <a:rPr lang="es-ES" dirty="0" smtClean="0"/>
              <a:t>Contenido</a:t>
            </a:r>
          </a:p>
          <a:p>
            <a:r>
              <a:rPr lang="es-ES" dirty="0" smtClean="0"/>
              <a:t>Pauta 2.4</a:t>
            </a:r>
          </a:p>
          <a:p>
            <a:r>
              <a:rPr lang="es-ES" dirty="0" smtClean="0"/>
              <a:t>Proporcionar medios para ayudar a los usuarios a navegar, encontrar contenido y determinar dónde se encuentran.</a:t>
            </a:r>
          </a:p>
          <a:p>
            <a:endParaRPr lang="es-ES"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58</a:t>
            </a:fld>
            <a:endParaRPr lang="es-ES" dirty="0"/>
          </a:p>
        </p:txBody>
      </p:sp>
    </p:spTree>
    <p:extLst>
      <p:ext uri="{BB962C8B-B14F-4D97-AF65-F5344CB8AC3E}">
        <p14:creationId xmlns:p14="http://schemas.microsoft.com/office/powerpoint/2010/main" val="1925394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59:</a:t>
            </a:r>
            <a:endParaRPr lang="es-ES" dirty="0" smtClean="0"/>
          </a:p>
          <a:p>
            <a:r>
              <a:rPr lang="es-ES" dirty="0" smtClean="0"/>
              <a:t>Título:</a:t>
            </a:r>
            <a:r>
              <a:rPr lang="es-ES" baseline="0" dirty="0" smtClean="0"/>
              <a:t> </a:t>
            </a:r>
            <a:r>
              <a:rPr lang="es-ES" sz="1400" dirty="0" smtClean="0"/>
              <a:t>2 Operable. </a:t>
            </a:r>
            <a:r>
              <a:rPr lang="es-ES" sz="1200" dirty="0" smtClean="0"/>
              <a:t>2.4 Proporcionar medios de navegación (I)</a:t>
            </a:r>
            <a:endParaRPr lang="es-ES" dirty="0" smtClean="0"/>
          </a:p>
          <a:p>
            <a:r>
              <a:rPr lang="es-ES" dirty="0" smtClean="0"/>
              <a:t>Contenido:</a:t>
            </a:r>
          </a:p>
          <a:p>
            <a:pPr marL="171450" indent="-171450">
              <a:buFont typeface="Arial" panose="020B0604020202020204" pitchFamily="34" charset="0"/>
              <a:buChar char="•"/>
            </a:pPr>
            <a:r>
              <a:rPr lang="es-ES" dirty="0" smtClean="0"/>
              <a:t>2.4.1 Evitar bloques: Existe un mecanismo para evitar los bloques de contenido que se repiten en múltiples páginas web. (Nivel A)</a:t>
            </a:r>
          </a:p>
          <a:p>
            <a:pPr marL="628650" lvl="1" indent="-171450">
              <a:buFont typeface="Arial" panose="020B0604020202020204" pitchFamily="34" charset="0"/>
              <a:buChar char="•"/>
            </a:pPr>
            <a:r>
              <a:rPr lang="es-ES" dirty="0" smtClean="0"/>
              <a:t>La intención de este Criterio de Conformidad es permitir a las personas que navegan secuencialmente a través del contenido acceder directamente a la información principal de la página web.</a:t>
            </a:r>
          </a:p>
          <a:p>
            <a:pPr marL="628650" lvl="1" indent="-171450">
              <a:buFont typeface="Arial" panose="020B0604020202020204" pitchFamily="34" charset="0"/>
              <a:buChar char="•"/>
            </a:pPr>
            <a:r>
              <a:rPr lang="es-ES" dirty="0" smtClean="0"/>
              <a:t>Ejemplo: La página inicial de una agencia de noticias contiene una nota principal en el centro de la página, rodeada por varios bloques y barras laterales para publicidad, búsqueda y otros servicios. Existe un enlace en la parte superior de la página que permite saltar a la nota principal. </a:t>
            </a:r>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59</a:t>
            </a:fld>
            <a:endParaRPr lang="es-ES" dirty="0"/>
          </a:p>
        </p:txBody>
      </p:sp>
    </p:spTree>
    <p:extLst>
      <p:ext uri="{BB962C8B-B14F-4D97-AF65-F5344CB8AC3E}">
        <p14:creationId xmlns:p14="http://schemas.microsoft.com/office/powerpoint/2010/main" val="421984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a:t>
            </a:r>
            <a:endParaRPr lang="es-ES" dirty="0" smtClean="0"/>
          </a:p>
          <a:p>
            <a:r>
              <a:rPr lang="es-ES" dirty="0" smtClean="0"/>
              <a:t>Título: Perceptible (III)</a:t>
            </a:r>
          </a:p>
          <a:p>
            <a:r>
              <a:rPr lang="es-ES" dirty="0" smtClean="0"/>
              <a:t>Contenido:</a:t>
            </a:r>
          </a:p>
          <a:p>
            <a:pPr marL="0" indent="0">
              <a:buNone/>
            </a:pPr>
            <a:r>
              <a:rPr lang="es-ES" sz="1200" dirty="0" smtClean="0"/>
              <a:t>Pauta 1.2: Medios tempodependientes: Proporcionar alternativas para los medios tempodependientes.</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a:t>
            </a:fld>
            <a:endParaRPr lang="es-ES" dirty="0"/>
          </a:p>
        </p:txBody>
      </p:sp>
    </p:spTree>
    <p:extLst>
      <p:ext uri="{BB962C8B-B14F-4D97-AF65-F5344CB8AC3E}">
        <p14:creationId xmlns:p14="http://schemas.microsoft.com/office/powerpoint/2010/main" val="37740040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60:</a:t>
            </a:r>
            <a:endParaRPr lang="es-ES" dirty="0" smtClean="0"/>
          </a:p>
          <a:p>
            <a:r>
              <a:rPr lang="es-ES" dirty="0" smtClean="0"/>
              <a:t>Título: 2 Operable. </a:t>
            </a:r>
            <a:r>
              <a:rPr lang="es-ES" sz="1200" dirty="0" smtClean="0"/>
              <a:t>2.4 Proporcionar medios de navegación (II)</a:t>
            </a:r>
            <a:endParaRPr lang="es-ES" dirty="0" smtClean="0"/>
          </a:p>
          <a:p>
            <a:r>
              <a:rPr lang="es-ES" dirty="0" smtClean="0"/>
              <a:t>Contenido:</a:t>
            </a:r>
          </a:p>
          <a:p>
            <a:pPr marL="171450" indent="-171450">
              <a:buFont typeface="Arial" panose="020B0604020202020204" pitchFamily="34" charset="0"/>
              <a:buChar char="•"/>
            </a:pPr>
            <a:r>
              <a:rPr lang="es-ES" dirty="0" smtClean="0"/>
              <a:t>2.4.2 Titulado de páginas: Las páginas web tienen títulos que describen su temática o propósito. (Nivel A)</a:t>
            </a:r>
          </a:p>
          <a:p>
            <a:pPr marL="628650" lvl="1" indent="-171450">
              <a:buFont typeface="Arial" panose="020B0604020202020204" pitchFamily="34" charset="0"/>
              <a:buChar char="•"/>
            </a:pPr>
            <a:r>
              <a:rPr lang="es-ES" dirty="0" smtClean="0"/>
              <a:t>Ejemplo: En página HTML: El título descriptivo de una página HTML está marcado con el elemento &lt;title&gt;, que se mostrará en la barra de título de las aplicación es de usuario.</a:t>
            </a:r>
          </a:p>
          <a:p>
            <a:pPr marL="628650" lvl="1" indent="-171450">
              <a:buFont typeface="Arial" panose="020B0604020202020204" pitchFamily="34" charset="0"/>
              <a:buChar char="•"/>
            </a:pPr>
            <a:r>
              <a:rPr lang="es-ES" dirty="0" smtClean="0"/>
              <a:t>Captura de pantalla de la web de la Casa Real marcando el title "Casa de Su Majestad el Rey de España - Castellano"</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60</a:t>
            </a:fld>
            <a:endParaRPr lang="es-ES" dirty="0"/>
          </a:p>
        </p:txBody>
      </p:sp>
    </p:spTree>
    <p:extLst>
      <p:ext uri="{BB962C8B-B14F-4D97-AF65-F5344CB8AC3E}">
        <p14:creationId xmlns:p14="http://schemas.microsoft.com/office/powerpoint/2010/main" val="41079785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61:</a:t>
            </a:r>
          </a:p>
          <a:p>
            <a:r>
              <a:rPr lang="es-ES" dirty="0" smtClean="0"/>
              <a:t>Título:</a:t>
            </a:r>
            <a:r>
              <a:rPr lang="es-ES" sz="1400" dirty="0" smtClean="0"/>
              <a:t>2 Operable. </a:t>
            </a:r>
            <a:r>
              <a:rPr lang="es-ES" sz="1200" dirty="0" smtClean="0"/>
              <a:t>2.4 Proporcionar medios de navegación (III)</a:t>
            </a:r>
            <a:endParaRPr lang="es-ES" dirty="0" smtClean="0"/>
          </a:p>
          <a:p>
            <a:r>
              <a:rPr lang="es-ES" dirty="0" smtClean="0"/>
              <a:t>Contenido:</a:t>
            </a:r>
          </a:p>
          <a:p>
            <a:pPr marL="171450" indent="-171450">
              <a:buFont typeface="Arial" panose="020B0604020202020204" pitchFamily="34" charset="0"/>
              <a:buChar char="•"/>
            </a:pPr>
            <a:r>
              <a:rPr lang="es-ES" dirty="0" smtClean="0"/>
              <a:t>2.4.3 Orden del foco: Si se puede navegar secuencialmente por una página web y la secuencia de navegación afecta su significado o su operación, los componentes que pueden recibir el foco lo hacen en un orden que preserva su significado y operabilidad. (Nivel A)</a:t>
            </a:r>
          </a:p>
          <a:p>
            <a:endParaRPr lang="es-ES"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61</a:t>
            </a:fld>
            <a:endParaRPr lang="es-ES" dirty="0"/>
          </a:p>
        </p:txBody>
      </p:sp>
    </p:spTree>
    <p:extLst>
      <p:ext uri="{BB962C8B-B14F-4D97-AF65-F5344CB8AC3E}">
        <p14:creationId xmlns:p14="http://schemas.microsoft.com/office/powerpoint/2010/main" val="1479152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62:</a:t>
            </a:r>
            <a:endParaRPr lang="es-ES" dirty="0" smtClean="0"/>
          </a:p>
          <a:p>
            <a:r>
              <a:rPr lang="es-ES" dirty="0" smtClean="0"/>
              <a:t>Título: 2 Operable. </a:t>
            </a:r>
            <a:r>
              <a:rPr lang="es-ES" sz="1200" dirty="0" smtClean="0"/>
              <a:t>2.4 Proporcionar medios de navegación (IV)</a:t>
            </a:r>
            <a:endParaRPr lang="es-ES" dirty="0" smtClean="0"/>
          </a:p>
          <a:p>
            <a:r>
              <a:rPr lang="es-ES" dirty="0" smtClean="0"/>
              <a:t>Contenido:</a:t>
            </a:r>
          </a:p>
          <a:p>
            <a:pPr marL="171450" indent="-171450">
              <a:buFont typeface="Arial" panose="020B0604020202020204" pitchFamily="34" charset="0"/>
              <a:buChar char="•"/>
            </a:pPr>
            <a:r>
              <a:rPr lang="es-ES" dirty="0" smtClean="0"/>
              <a:t>2.4.4 Propósito de los enlaces (en contexto): El propósito de cada enlace puede ser determinado con sólo el texto del enlace o a través del texto del enlace sumado al contexto del enlace determinado por software, excepto cuando el propósito del enlace resultara ambiguo para los usuarios en general. (Nivel A)</a:t>
            </a:r>
          </a:p>
          <a:p>
            <a:pPr marL="628650" lvl="1" indent="-171450">
              <a:buFont typeface="Arial" panose="020B0604020202020204" pitchFamily="34" charset="0"/>
              <a:buChar char="•"/>
            </a:pPr>
            <a:r>
              <a:rPr lang="es-ES" dirty="0" smtClean="0"/>
              <a:t>Ejemplo: </a:t>
            </a:r>
          </a:p>
          <a:p>
            <a:pPr marL="1085850" lvl="2" indent="-171450">
              <a:buFont typeface="Arial" panose="020B0604020202020204" pitchFamily="34" charset="0"/>
              <a:buChar char="•"/>
            </a:pPr>
            <a:r>
              <a:rPr lang="es-ES" dirty="0" smtClean="0"/>
              <a:t>Utilizar enlaces con un texto del tipo: “pinche aquí”, “Leer más”, “+ info” u otros similares como en el ejemplo siguiente, no será fallo si se quiere alcanzar en Nivel A de WCAG, porque el destino se podría deducir del contexto, pero sería error si se quisiera alcanzar el Nivel AAA por el 2.4.9, ya que el texto “aquí” por sí solo no identifica el destino.</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62</a:t>
            </a:fld>
            <a:endParaRPr lang="es-ES" dirty="0"/>
          </a:p>
        </p:txBody>
      </p:sp>
    </p:spTree>
    <p:extLst>
      <p:ext uri="{BB962C8B-B14F-4D97-AF65-F5344CB8AC3E}">
        <p14:creationId xmlns:p14="http://schemas.microsoft.com/office/powerpoint/2010/main" val="11123042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63:</a:t>
            </a:r>
            <a:endParaRPr lang="es-ES" dirty="0" smtClean="0"/>
          </a:p>
          <a:p>
            <a:r>
              <a:rPr lang="es-ES" dirty="0" smtClean="0"/>
              <a:t>Título: 2 Operable. </a:t>
            </a:r>
            <a:r>
              <a:rPr lang="es-ES" sz="1200" dirty="0" smtClean="0"/>
              <a:t>2.4 Proporcionar medios de navegación (V)</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Ejemplo del criterio 2.4.4 Propósito de los enlaces (en contexto):</a:t>
            </a:r>
          </a:p>
          <a:p>
            <a:pPr marL="171450" indent="-171450">
              <a:buFont typeface="Arial" panose="020B0604020202020204" pitchFamily="34" charset="0"/>
              <a:buChar char="•"/>
            </a:pPr>
            <a:r>
              <a:rPr lang="es-ES" dirty="0" smtClean="0"/>
              <a:t>Captura de pantalla con ejemplos de enlaces y su contexto.</a:t>
            </a:r>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63</a:t>
            </a:fld>
            <a:endParaRPr lang="es-ES" dirty="0"/>
          </a:p>
        </p:txBody>
      </p:sp>
    </p:spTree>
    <p:extLst>
      <p:ext uri="{BB962C8B-B14F-4D97-AF65-F5344CB8AC3E}">
        <p14:creationId xmlns:p14="http://schemas.microsoft.com/office/powerpoint/2010/main" val="3651930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64:</a:t>
            </a:r>
            <a:endParaRPr lang="es-ES" dirty="0" smtClean="0"/>
          </a:p>
          <a:p>
            <a:r>
              <a:rPr lang="es-ES" dirty="0" smtClean="0"/>
              <a:t>Título:2 Operable. </a:t>
            </a:r>
            <a:r>
              <a:rPr lang="es-ES" sz="1200" dirty="0" smtClean="0"/>
              <a:t>2.4 Proporcionar medios de navegación (VI)</a:t>
            </a:r>
            <a:endParaRPr lang="es-ES" dirty="0" smtClean="0"/>
          </a:p>
          <a:p>
            <a:r>
              <a:rPr lang="es-ES" dirty="0" smtClean="0"/>
              <a:t>Contenido:</a:t>
            </a:r>
          </a:p>
          <a:p>
            <a:pPr marL="171450" indent="-171450">
              <a:buFont typeface="Arial" panose="020B0604020202020204" pitchFamily="34" charset="0"/>
              <a:buChar char="•"/>
            </a:pPr>
            <a:r>
              <a:rPr lang="es-ES" dirty="0" smtClean="0"/>
              <a:t>2.4.5 Múltiples vías: Se proporciona más de un camino para localizar una página web dentro de un conjunto de páginas web, excepto cuando la página es el resultado, o un paso intermedio, de un proceso. (Nivel AA)</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64</a:t>
            </a:fld>
            <a:endParaRPr lang="es-ES" dirty="0"/>
          </a:p>
        </p:txBody>
      </p:sp>
    </p:spTree>
    <p:extLst>
      <p:ext uri="{BB962C8B-B14F-4D97-AF65-F5344CB8AC3E}">
        <p14:creationId xmlns:p14="http://schemas.microsoft.com/office/powerpoint/2010/main" val="37503197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65:</a:t>
            </a:r>
            <a:endParaRPr lang="es-ES" dirty="0" smtClean="0"/>
          </a:p>
          <a:p>
            <a:r>
              <a:rPr lang="es-ES" dirty="0" smtClean="0"/>
              <a:t>Título: 2 Operable. 2.4 Proporcionar medios de navegación (VII)</a:t>
            </a:r>
          </a:p>
          <a:p>
            <a:r>
              <a:rPr lang="es-ES" dirty="0" smtClean="0"/>
              <a:t>Contenido:</a:t>
            </a:r>
          </a:p>
          <a:p>
            <a:pPr marL="171450" indent="-171450">
              <a:buFont typeface="Arial" panose="020B0604020202020204" pitchFamily="34" charset="0"/>
              <a:buChar char="•"/>
            </a:pPr>
            <a:r>
              <a:rPr lang="es-ES" dirty="0" smtClean="0"/>
              <a:t>Ejemplo del criterio 2.4.5 múltiples vías de acceso. Vista de agente de usuario web o navegador.</a:t>
            </a:r>
          </a:p>
          <a:p>
            <a:pPr marL="171450" indent="-171450">
              <a:buFont typeface="Arial" panose="020B0604020202020204" pitchFamily="34" charset="0"/>
              <a:buChar char="•"/>
            </a:pPr>
            <a:r>
              <a:rPr lang="es-ES" dirty="0" smtClean="0"/>
              <a:t>Captura de pantalla de la web del CESyA marcando el apartado de BreadCrumbs (migas de pan)</a:t>
            </a:r>
          </a:p>
          <a:p>
            <a:pPr marL="171450" indent="-171450">
              <a:buFont typeface="Arial" panose="020B0604020202020204" pitchFamily="34" charset="0"/>
              <a:buChar char="•"/>
            </a:pPr>
            <a:r>
              <a:rPr lang="es-ES" dirty="0" smtClean="0"/>
              <a:t>Captura de pantalla de la página de mapa web del CESyA.</a:t>
            </a: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65</a:t>
            </a:fld>
            <a:endParaRPr lang="es-ES" dirty="0"/>
          </a:p>
        </p:txBody>
      </p:sp>
    </p:spTree>
    <p:extLst>
      <p:ext uri="{BB962C8B-B14F-4D97-AF65-F5344CB8AC3E}">
        <p14:creationId xmlns:p14="http://schemas.microsoft.com/office/powerpoint/2010/main" val="3750319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66:</a:t>
            </a:r>
            <a:endParaRPr lang="es-ES" dirty="0" smtClean="0"/>
          </a:p>
          <a:p>
            <a:r>
              <a:rPr lang="es-ES" dirty="0" smtClean="0"/>
              <a:t>Título: </a:t>
            </a:r>
            <a:r>
              <a:rPr lang="es-ES" sz="1400" dirty="0" smtClean="0"/>
              <a:t>2 Operable. </a:t>
            </a:r>
            <a:r>
              <a:rPr lang="es-ES" sz="1200" dirty="0" smtClean="0"/>
              <a:t>2.4 Proporcionar medios de navegación (VIII)</a:t>
            </a:r>
            <a:endParaRPr lang="es-ES" dirty="0" smtClean="0"/>
          </a:p>
          <a:p>
            <a:r>
              <a:rPr lang="es-ES" dirty="0" smtClean="0"/>
              <a:t>Contenido:</a:t>
            </a:r>
          </a:p>
          <a:p>
            <a:pPr marL="171450" indent="-171450">
              <a:buFont typeface="Arial" panose="020B0604020202020204" pitchFamily="34" charset="0"/>
              <a:buChar char="•"/>
            </a:pPr>
            <a:r>
              <a:rPr lang="es-ES" dirty="0" smtClean="0"/>
              <a:t>2.4.6 Encabezados y etiquetas: Los encabezados y etiquetas describen el tema o propósito. (Nivel AA)</a:t>
            </a:r>
          </a:p>
          <a:p>
            <a:pPr marL="628650" lvl="1" indent="-171450">
              <a:buFont typeface="Arial" panose="020B0604020202020204" pitchFamily="34" charset="0"/>
              <a:buChar char="•"/>
            </a:pPr>
            <a:r>
              <a:rPr lang="es-ES" dirty="0" smtClean="0"/>
              <a:t>Ejemplos:</a:t>
            </a:r>
          </a:p>
          <a:p>
            <a:pPr marL="1085850" lvl="2" indent="-171450">
              <a:buFont typeface="Arial" panose="020B0604020202020204" pitchFamily="34" charset="0"/>
              <a:buChar char="•"/>
            </a:pPr>
            <a:r>
              <a:rPr lang="es-ES" dirty="0" smtClean="0"/>
              <a:t>Un mecanismo de búsqueda</a:t>
            </a:r>
          </a:p>
          <a:p>
            <a:pPr marL="1085850" lvl="2" indent="-171450">
              <a:buFont typeface="Arial" panose="020B0604020202020204" pitchFamily="34" charset="0"/>
              <a:buChar char="•"/>
            </a:pPr>
            <a:r>
              <a:rPr lang="es-ES" dirty="0" smtClean="0"/>
              <a:t>Enlaces entre páginas</a:t>
            </a:r>
          </a:p>
          <a:p>
            <a:pPr marL="1085850" lvl="2" indent="-171450">
              <a:buFont typeface="Arial" panose="020B0604020202020204" pitchFamily="34" charset="0"/>
              <a:buChar char="•"/>
            </a:pPr>
            <a:r>
              <a:rPr lang="es-ES" dirty="0" smtClean="0"/>
              <a:t>Cuando el contenido es el resultado de un proceso o tarea - Transferencia de fondos</a:t>
            </a:r>
          </a:p>
          <a:p>
            <a:pPr marL="1085850" lvl="2" indent="-171450">
              <a:buFont typeface="Arial" panose="020B0604020202020204" pitchFamily="34" charset="0"/>
              <a:buChar char="•"/>
            </a:pPr>
            <a:r>
              <a:rPr lang="es-ES" dirty="0" smtClean="0"/>
              <a:t>Cuando el contenido es el resultado de un proceso o tarea - Resultados de una búsqueda</a:t>
            </a:r>
          </a:p>
          <a:p>
            <a:pPr lvl="2"/>
            <a:endParaRPr lang="es-ES" dirty="0" smtClean="0"/>
          </a:p>
          <a:p>
            <a:pPr lvl="1"/>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66</a:t>
            </a:fld>
            <a:endParaRPr lang="es-ES" dirty="0"/>
          </a:p>
        </p:txBody>
      </p:sp>
    </p:spTree>
    <p:extLst>
      <p:ext uri="{BB962C8B-B14F-4D97-AF65-F5344CB8AC3E}">
        <p14:creationId xmlns:p14="http://schemas.microsoft.com/office/powerpoint/2010/main" val="3358998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67:</a:t>
            </a:r>
            <a:endParaRPr lang="es-ES" dirty="0" smtClean="0"/>
          </a:p>
          <a:p>
            <a:r>
              <a:rPr lang="es-ES" dirty="0" smtClean="0"/>
              <a:t>Título: </a:t>
            </a:r>
            <a:r>
              <a:rPr lang="es-ES" sz="1400" dirty="0" smtClean="0"/>
              <a:t>2 Operable. </a:t>
            </a:r>
            <a:r>
              <a:rPr lang="es-ES" sz="1200" dirty="0" smtClean="0"/>
              <a:t>2.4 Proporcionar medios de navegación (IX)</a:t>
            </a:r>
            <a:endParaRPr lang="es-ES" dirty="0" smtClean="0"/>
          </a:p>
          <a:p>
            <a:r>
              <a:rPr lang="es-ES" dirty="0" smtClean="0"/>
              <a:t>Contenido:</a:t>
            </a:r>
          </a:p>
          <a:p>
            <a:pPr marL="171450" indent="-171450">
              <a:buFont typeface="Arial" panose="020B0604020202020204" pitchFamily="34" charset="0"/>
              <a:buChar char="•"/>
            </a:pPr>
            <a:r>
              <a:rPr lang="es-ES" dirty="0" smtClean="0"/>
              <a:t>2.4.7 Foco visible: Cualquier interfaz de usuario operable por teclado tiene una forma de operar en la cuál el indicador del foco del teclado resulta visible. (Nivel AA)</a:t>
            </a:r>
          </a:p>
          <a:p>
            <a:pPr marL="628650" lvl="1" indent="-171450">
              <a:buFont typeface="Arial" panose="020B0604020202020204" pitchFamily="34" charset="0"/>
              <a:buChar char="•"/>
            </a:pPr>
            <a:r>
              <a:rPr lang="es-ES" dirty="0" smtClean="0"/>
              <a:t>Ejemplo: </a:t>
            </a:r>
          </a:p>
          <a:p>
            <a:pPr marL="1085850" lvl="2" indent="-171450">
              <a:buFont typeface="Arial" panose="020B0604020202020204" pitchFamily="34" charset="0"/>
              <a:buChar char="•"/>
            </a:pPr>
            <a:r>
              <a:rPr lang="es-ES" dirty="0" smtClean="0"/>
              <a:t>Cuando un control de la interfaz de usuario recibe el foco, se muestra un borde visible alrededor del control.</a:t>
            </a:r>
          </a:p>
          <a:p>
            <a:pPr marL="171450" indent="-171450">
              <a:buFont typeface="Arial" panose="020B0604020202020204" pitchFamily="34" charset="0"/>
              <a:buChar char="•"/>
            </a:pP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67</a:t>
            </a:fld>
            <a:endParaRPr lang="es-ES" dirty="0"/>
          </a:p>
        </p:txBody>
      </p:sp>
    </p:spTree>
    <p:extLst>
      <p:ext uri="{BB962C8B-B14F-4D97-AF65-F5344CB8AC3E}">
        <p14:creationId xmlns:p14="http://schemas.microsoft.com/office/powerpoint/2010/main" val="26438713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68:</a:t>
            </a:r>
            <a:endParaRPr lang="es-ES" dirty="0" smtClean="0"/>
          </a:p>
          <a:p>
            <a:r>
              <a:rPr lang="es-ES" dirty="0" smtClean="0"/>
              <a:t>Título: 2 Operable. 2.4 Proporcionar medios de navegación (X)</a:t>
            </a:r>
          </a:p>
          <a:p>
            <a:r>
              <a:rPr lang="es-ES" dirty="0" smtClean="0"/>
              <a:t>Contenido:</a:t>
            </a:r>
          </a:p>
          <a:p>
            <a:pPr marL="171450" indent="-171450">
              <a:buFont typeface="Arial" panose="020B0604020202020204" pitchFamily="34" charset="0"/>
              <a:buChar char="•"/>
            </a:pPr>
            <a:r>
              <a:rPr lang="es-ES" dirty="0" smtClean="0"/>
              <a:t>2.4.8 Ubicación: Se proporciona información acerca de la ubicación del usuario dentro de un conjunto de páginas web. (Nivel AAA)</a:t>
            </a:r>
          </a:p>
          <a:p>
            <a:pPr marL="628650" lvl="1" indent="-171450">
              <a:buFont typeface="Arial" panose="020B0604020202020204" pitchFamily="34" charset="0"/>
              <a:buChar char="•"/>
            </a:pPr>
            <a:r>
              <a:rPr lang="es-ES" dirty="0" smtClean="0"/>
              <a:t>Ejemplo:</a:t>
            </a:r>
          </a:p>
          <a:p>
            <a:pPr marL="1085850" lvl="2" indent="-171450">
              <a:buFont typeface="Arial" panose="020B0604020202020204" pitchFamily="34" charset="0"/>
              <a:buChar char="•"/>
            </a:pPr>
            <a:r>
              <a:rPr lang="es-ES" dirty="0" smtClean="0"/>
              <a:t>Enlaces para ayudar a los usuarios a determinar su ubicación en un sitio</a:t>
            </a:r>
          </a:p>
          <a:p>
            <a:pPr marL="1085850" lvl="2" indent="-171450">
              <a:buFont typeface="Arial" panose="020B0604020202020204" pitchFamily="34" charset="0"/>
              <a:buChar char="•"/>
            </a:pPr>
            <a:r>
              <a:rPr lang="es-ES" dirty="0" smtClean="0"/>
              <a:t>Un menú de migas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68</a:t>
            </a:fld>
            <a:endParaRPr lang="es-ES" dirty="0"/>
          </a:p>
        </p:txBody>
      </p:sp>
    </p:spTree>
    <p:extLst>
      <p:ext uri="{BB962C8B-B14F-4D97-AF65-F5344CB8AC3E}">
        <p14:creationId xmlns:p14="http://schemas.microsoft.com/office/powerpoint/2010/main" val="2939767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69:</a:t>
            </a:r>
            <a:endParaRPr lang="es-ES" dirty="0" smtClean="0"/>
          </a:p>
          <a:p>
            <a:r>
              <a:rPr lang="es-ES" dirty="0" smtClean="0"/>
              <a:t>Título: </a:t>
            </a:r>
            <a:r>
              <a:rPr lang="es-ES" sz="1400" dirty="0" smtClean="0"/>
              <a:t>2 Operable. </a:t>
            </a:r>
            <a:r>
              <a:rPr lang="es-ES" sz="1200" dirty="0" smtClean="0"/>
              <a:t>2.4 Proporcionar medios de navegación (XI)</a:t>
            </a:r>
            <a:endParaRPr lang="es-ES" dirty="0" smtClean="0"/>
          </a:p>
          <a:p>
            <a:r>
              <a:rPr lang="es-ES" dirty="0" smtClean="0"/>
              <a:t>Contenido:</a:t>
            </a:r>
          </a:p>
          <a:p>
            <a:pPr marL="171450" indent="-171450">
              <a:buFont typeface="Arial" panose="020B0604020202020204" pitchFamily="34" charset="0"/>
              <a:buChar char="•"/>
            </a:pPr>
            <a:r>
              <a:rPr lang="es-ES" dirty="0" smtClean="0"/>
              <a:t>2.4.9 Propósito de los enlaces (sólo enlaces): Se proporciona un mecanismo que permite identificar el propósito de cada enlace con sólo el texto del enlace, excepto cuando el propósito del enlace resultara ambiguo para los usuarios en general. (Nivel AAA)</a:t>
            </a:r>
          </a:p>
          <a:p>
            <a:pPr marL="171450" indent="-171450">
              <a:buFont typeface="Arial" panose="020B0604020202020204" pitchFamily="34" charset="0"/>
              <a:buChar char="•"/>
            </a:pPr>
            <a:r>
              <a:rPr lang="es-ES" dirty="0" smtClean="0"/>
              <a:t>Ejemplo:</a:t>
            </a:r>
          </a:p>
          <a:p>
            <a:pPr marL="628650" lvl="1" indent="-171450">
              <a:buFont typeface="Arial" panose="020B0604020202020204" pitchFamily="34" charset="0"/>
              <a:buChar char="•"/>
            </a:pPr>
            <a:r>
              <a:rPr lang="es-ES" dirty="0" smtClean="0"/>
              <a:t>Captura</a:t>
            </a:r>
            <a:r>
              <a:rPr lang="es-ES" baseline="0" dirty="0" smtClean="0"/>
              <a:t> de pantalla en la que se muestra un enlace en el que se indica su propósito y otros parámetros de interés como que se trata de un documento PDF y su tamaño.</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69</a:t>
            </a:fld>
            <a:endParaRPr lang="es-ES" dirty="0"/>
          </a:p>
        </p:txBody>
      </p:sp>
    </p:spTree>
    <p:extLst>
      <p:ext uri="{BB962C8B-B14F-4D97-AF65-F5344CB8AC3E}">
        <p14:creationId xmlns:p14="http://schemas.microsoft.com/office/powerpoint/2010/main" val="393063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a:t>
            </a:r>
            <a:endParaRPr lang="es-ES" dirty="0" smtClean="0"/>
          </a:p>
          <a:p>
            <a:r>
              <a:rPr lang="es-ES" dirty="0" smtClean="0"/>
              <a:t>Título: 1 Perceptible: </a:t>
            </a:r>
            <a:r>
              <a:rPr lang="es-ES" sz="1200" dirty="0" smtClean="0"/>
              <a:t>1.2 Proporcionar alternativas (I)</a:t>
            </a:r>
            <a:endParaRPr lang="es-ES" dirty="0" smtClean="0"/>
          </a:p>
          <a:p>
            <a:r>
              <a:rPr lang="es-ES" dirty="0" smtClean="0"/>
              <a:t>Contenido:</a:t>
            </a:r>
          </a:p>
          <a:p>
            <a:pPr marL="171450" indent="-171450">
              <a:buFont typeface="Arial" panose="020B0604020202020204" pitchFamily="34" charset="0"/>
              <a:buChar char="•"/>
            </a:pPr>
            <a:r>
              <a:rPr lang="es-ES" dirty="0" smtClean="0"/>
              <a:t>1.2.1 Solo audio y solo vídeo (grabado): Para contenido sólo audio grabado y contenido sólo vídeo grabado, se cumple lo siguiente, excepto cuando el audio o el vídeo es un contenido multimedia alternativo al texto y está claramente identificado como tal.</a:t>
            </a:r>
            <a:r>
              <a:rPr lang="es-ES" baseline="0" dirty="0" smtClean="0"/>
              <a:t> </a:t>
            </a:r>
            <a:r>
              <a:rPr lang="es-ES" dirty="0" smtClean="0"/>
              <a:t>(Nivel A)</a:t>
            </a:r>
          </a:p>
          <a:p>
            <a:pPr marL="628650" lvl="1" indent="-171450">
              <a:buFont typeface="Arial" panose="020B0604020202020204" pitchFamily="34" charset="0"/>
              <a:buChar char="•"/>
            </a:pPr>
            <a:r>
              <a:rPr lang="es-ES" dirty="0" smtClean="0"/>
              <a:t>Solo audio grabado: Se proporciona una alternativa para los medios tempodependientes que presenta información equivalente para el contenido sólo audio grabado.</a:t>
            </a:r>
          </a:p>
          <a:p>
            <a:pPr marL="628650" lvl="1" indent="-171450">
              <a:buFont typeface="Arial" panose="020B0604020202020204" pitchFamily="34" charset="0"/>
              <a:buChar char="•"/>
            </a:pPr>
            <a:r>
              <a:rPr lang="es-ES" dirty="0" smtClean="0"/>
              <a:t>Solo vídeo grabado: Se proporciona una alternativa para los medios tempodependientes o se proporciona una pista sonora que presenta información equivalente al contenido del medio de sólo vídeo grabado.</a:t>
            </a:r>
          </a:p>
          <a:p>
            <a:endParaRPr lang="es-ES"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a:t>
            </a:fld>
            <a:endParaRPr lang="es-ES" dirty="0"/>
          </a:p>
        </p:txBody>
      </p:sp>
    </p:spTree>
    <p:extLst>
      <p:ext uri="{BB962C8B-B14F-4D97-AF65-F5344CB8AC3E}">
        <p14:creationId xmlns:p14="http://schemas.microsoft.com/office/powerpoint/2010/main" val="22765902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70:</a:t>
            </a:r>
            <a:endParaRPr lang="es-ES" dirty="0" smtClean="0"/>
          </a:p>
          <a:p>
            <a:r>
              <a:rPr lang="es-ES" dirty="0" smtClean="0"/>
              <a:t>Título: </a:t>
            </a:r>
            <a:r>
              <a:rPr lang="es-ES" sz="1400" dirty="0" smtClean="0"/>
              <a:t>2 Operable. </a:t>
            </a:r>
            <a:r>
              <a:rPr lang="es-ES" sz="1200" dirty="0" smtClean="0"/>
              <a:t>2.4 Proporcionar medios de navegación (XII)</a:t>
            </a:r>
            <a:endParaRPr lang="es-ES" dirty="0" smtClean="0"/>
          </a:p>
          <a:p>
            <a:r>
              <a:rPr lang="es-ES" dirty="0" smtClean="0"/>
              <a:t>Contenido:</a:t>
            </a:r>
          </a:p>
          <a:p>
            <a:pPr marL="171450" indent="-171450">
              <a:buFont typeface="Arial" panose="020B0604020202020204" pitchFamily="34" charset="0"/>
              <a:buChar char="•"/>
            </a:pPr>
            <a:r>
              <a:rPr lang="es-ES" dirty="0" smtClean="0"/>
              <a:t>2.4.4 Propósito de los enlaces (en contexto) y 2.4.9 Propósito de los enlaces (sólo enlaces)</a:t>
            </a:r>
          </a:p>
          <a:p>
            <a:pPr marL="628650" lvl="1" indent="-171450">
              <a:buFont typeface="Arial" panose="020B0604020202020204" pitchFamily="34" charset="0"/>
              <a:buChar char="•"/>
            </a:pPr>
            <a:r>
              <a:rPr lang="es-ES" dirty="0" smtClean="0"/>
              <a:t>Ejemplo: </a:t>
            </a:r>
          </a:p>
          <a:p>
            <a:pPr marL="1085850" lvl="2" indent="-171450">
              <a:buFont typeface="Arial" panose="020B0604020202020204" pitchFamily="34" charset="0"/>
              <a:buChar char="•"/>
            </a:pPr>
            <a:r>
              <a:rPr lang="es-ES" dirty="0" smtClean="0"/>
              <a:t>Utilizar enlaces con un texto del tipo: “pinche aquí”, “Leer más”, “+ info” u otros similares como en el ejemplo siguiente, no será fallo si se quiere alcanzar en Nivel A por el 2.4.4 de WCAG, porque el destino se podría deducir del contexto, pero sería error si se quisiera alcanzar el Nivel AAA por el 2.4.9, ya que el texto “aquí” por sí solo no identifica el destino.</a:t>
            </a:r>
          </a:p>
          <a:p>
            <a:endParaRPr lang="es-ES" dirty="0" smtClean="0"/>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70</a:t>
            </a:fld>
            <a:endParaRPr lang="es-ES" dirty="0"/>
          </a:p>
        </p:txBody>
      </p:sp>
    </p:spTree>
    <p:extLst>
      <p:ext uri="{BB962C8B-B14F-4D97-AF65-F5344CB8AC3E}">
        <p14:creationId xmlns:p14="http://schemas.microsoft.com/office/powerpoint/2010/main" val="1701982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71:</a:t>
            </a:r>
            <a:endParaRPr lang="es-ES" dirty="0" smtClean="0"/>
          </a:p>
          <a:p>
            <a:r>
              <a:rPr lang="es-ES" dirty="0" smtClean="0"/>
              <a:t>Título: </a:t>
            </a:r>
            <a:r>
              <a:rPr lang="es-ES" sz="1400" dirty="0" smtClean="0"/>
              <a:t>2 Operable. </a:t>
            </a:r>
            <a:r>
              <a:rPr lang="es-ES" sz="1200" dirty="0" smtClean="0"/>
              <a:t>2.4 Proporcionar medios de navegación (XIII)</a:t>
            </a:r>
            <a:endParaRPr lang="es-ES" dirty="0" smtClean="0"/>
          </a:p>
          <a:p>
            <a:r>
              <a:rPr lang="es-ES" dirty="0" smtClean="0"/>
              <a:t>Contenido:</a:t>
            </a:r>
          </a:p>
          <a:p>
            <a:pPr marL="171450" indent="-171450">
              <a:buFont typeface="Arial" panose="020B0604020202020204" pitchFamily="34" charset="0"/>
              <a:buChar char="•"/>
            </a:pPr>
            <a:r>
              <a:rPr lang="es-ES" dirty="0" smtClean="0"/>
              <a:t>2.4.10 Encabezados de sección: Se usan encabezados de sección para organizar el contenido. (Nivel AAA)</a:t>
            </a:r>
          </a:p>
          <a:p>
            <a:pPr marL="628650" lvl="1" indent="-171450">
              <a:buFont typeface="Arial" panose="020B0604020202020204" pitchFamily="34" charset="0"/>
              <a:buChar char="•"/>
            </a:pPr>
            <a:r>
              <a:rPr lang="es-ES" dirty="0" smtClean="0"/>
              <a:t>Nota 1: "Encabezados" se usa en sentido general e incluye los títulos y otras formas de agregar encabezados a las distintos tipos de contenido.</a:t>
            </a:r>
          </a:p>
          <a:p>
            <a:pPr marL="628650" lvl="1" indent="-171450">
              <a:buFont typeface="Arial" panose="020B0604020202020204" pitchFamily="34" charset="0"/>
              <a:buChar char="•"/>
            </a:pPr>
            <a:r>
              <a:rPr lang="es-ES" dirty="0" smtClean="0"/>
              <a:t>Nota 2: Este criterio de conformidad se refiere al contenido propiamente dicho, no a los componentes de la interfaz de usuario. Los componentes de la interfaz de usuario se tratan en el Criterio de Conformidad 4.1.2.</a:t>
            </a:r>
          </a:p>
          <a:p>
            <a:pPr lvl="1"/>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71</a:t>
            </a:fld>
            <a:endParaRPr lang="es-ES" dirty="0"/>
          </a:p>
        </p:txBody>
      </p:sp>
    </p:spTree>
    <p:extLst>
      <p:ext uri="{BB962C8B-B14F-4D97-AF65-F5344CB8AC3E}">
        <p14:creationId xmlns:p14="http://schemas.microsoft.com/office/powerpoint/2010/main" val="15608235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72:</a:t>
            </a:r>
          </a:p>
          <a:p>
            <a:pPr marL="0" marR="0" indent="0" algn="l" defTabSz="457200" rtl="0" eaLnBrk="1" fontAlgn="auto" latinLnBrk="0" hangingPunct="1">
              <a:lnSpc>
                <a:spcPct val="100000"/>
              </a:lnSpc>
              <a:spcBef>
                <a:spcPts val="0"/>
              </a:spcBef>
              <a:spcAft>
                <a:spcPts val="0"/>
              </a:spcAft>
              <a:buClrTx/>
              <a:buSzTx/>
              <a:buFontTx/>
              <a:buNone/>
              <a:tabLst/>
              <a:defRPr/>
            </a:pPr>
            <a:r>
              <a:rPr lang="es-ES" baseline="0" dirty="0" smtClean="0"/>
              <a:t>Título: Comprensible (I)</a:t>
            </a:r>
          </a:p>
          <a:p>
            <a:r>
              <a:rPr lang="es-ES" dirty="0" smtClean="0"/>
              <a:t>Contenido: </a:t>
            </a:r>
          </a:p>
          <a:p>
            <a:pPr marL="171450" indent="-171450">
              <a:buFont typeface="Arial" panose="020B0604020202020204" pitchFamily="34" charset="0"/>
              <a:buChar char="•"/>
            </a:pPr>
            <a:r>
              <a:rPr lang="es-ES" sz="1200" dirty="0" smtClean="0"/>
              <a:t>Principio 3: Comprensible </a:t>
            </a:r>
          </a:p>
          <a:p>
            <a:pPr marL="171450" indent="-171450">
              <a:buFont typeface="Arial" panose="020B0604020202020204" pitchFamily="34" charset="0"/>
              <a:buChar char="•"/>
            </a:pPr>
            <a:r>
              <a:rPr lang="es-ES" sz="1200" dirty="0" smtClean="0"/>
              <a:t>La información y el manejo de la interfaz de usuario deben ser comprensibles.</a:t>
            </a:r>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72</a:t>
            </a:fld>
            <a:endParaRPr lang="es-ES" dirty="0"/>
          </a:p>
        </p:txBody>
      </p:sp>
    </p:spTree>
    <p:extLst>
      <p:ext uri="{BB962C8B-B14F-4D97-AF65-F5344CB8AC3E}">
        <p14:creationId xmlns:p14="http://schemas.microsoft.com/office/powerpoint/2010/main" val="4890515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73:</a:t>
            </a:r>
            <a:endParaRPr lang="es-ES" dirty="0" smtClean="0"/>
          </a:p>
          <a:p>
            <a:r>
              <a:rPr lang="es-ES" dirty="0" smtClean="0"/>
              <a:t>Título: </a:t>
            </a:r>
            <a:r>
              <a:rPr lang="es-ES" sz="1200" dirty="0" smtClean="0"/>
              <a:t>3 Comprensible (II)</a:t>
            </a:r>
            <a:endParaRPr lang="es-ES" dirty="0" smtClean="0"/>
          </a:p>
          <a:p>
            <a:r>
              <a:rPr lang="es-ES" dirty="0" smtClean="0"/>
              <a:t>Contenido:</a:t>
            </a:r>
          </a:p>
          <a:p>
            <a:pPr marL="0" indent="0">
              <a:buNone/>
            </a:pPr>
            <a:r>
              <a:rPr lang="es-ES" sz="1200" dirty="0" smtClean="0"/>
              <a:t>Pauta 3.1</a:t>
            </a:r>
          </a:p>
          <a:p>
            <a:pPr marL="0" indent="0">
              <a:buNone/>
            </a:pPr>
            <a:r>
              <a:rPr lang="es-ES" sz="1200" dirty="0" smtClean="0"/>
              <a:t>Hacer que los contenidos textuales resulten legibles y comprensibles.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73</a:t>
            </a:fld>
            <a:endParaRPr lang="es-ES" dirty="0"/>
          </a:p>
        </p:txBody>
      </p:sp>
    </p:spTree>
    <p:extLst>
      <p:ext uri="{BB962C8B-B14F-4D97-AF65-F5344CB8AC3E}">
        <p14:creationId xmlns:p14="http://schemas.microsoft.com/office/powerpoint/2010/main" val="14127716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74:</a:t>
            </a:r>
            <a:endParaRPr lang="es-ES" dirty="0" smtClean="0"/>
          </a:p>
          <a:p>
            <a:pPr marL="171450" indent="-171450">
              <a:buFont typeface="Arial" panose="020B0604020202020204" pitchFamily="34" charset="0"/>
              <a:buChar char="•"/>
            </a:pPr>
            <a:r>
              <a:rPr lang="es-ES" dirty="0" smtClean="0"/>
              <a:t>Título: </a:t>
            </a:r>
            <a:r>
              <a:rPr lang="es-ES" sz="1600" dirty="0" smtClean="0"/>
              <a:t>3 Comprensible. </a:t>
            </a:r>
            <a:r>
              <a:rPr lang="es-ES" sz="1200" dirty="0" smtClean="0"/>
              <a:t>3.1 Contenido textual legible y comprensible (I)</a:t>
            </a:r>
            <a:br>
              <a:rPr lang="es-ES" sz="1200" dirty="0" smtClean="0"/>
            </a:br>
            <a:r>
              <a:rPr lang="es-ES" dirty="0" smtClean="0"/>
              <a:t>Contenido:</a:t>
            </a:r>
          </a:p>
          <a:p>
            <a:pPr marL="171450" indent="-171450">
              <a:buFont typeface="Arial" panose="020B0604020202020204" pitchFamily="34" charset="0"/>
              <a:buChar char="•"/>
            </a:pPr>
            <a:r>
              <a:rPr lang="es-ES" dirty="0" smtClean="0"/>
              <a:t>3.1.1 Idioma de la página: El idioma predeterminado de cada página web puede ser determinado por software. (Nivel A)</a:t>
            </a:r>
          </a:p>
          <a:p>
            <a:pPr marL="628650" lvl="1" indent="-171450">
              <a:buFont typeface="Arial" panose="020B0604020202020204" pitchFamily="34" charset="0"/>
              <a:buChar char="•"/>
            </a:pPr>
            <a:r>
              <a:rPr lang="es-ES" dirty="0" smtClean="0"/>
              <a:t>Ejemplo:</a:t>
            </a:r>
          </a:p>
          <a:p>
            <a:pPr marL="1085850" lvl="2" indent="-171450">
              <a:buFont typeface="Arial" panose="020B0604020202020204" pitchFamily="34" charset="0"/>
              <a:buChar char="•"/>
            </a:pPr>
            <a:r>
              <a:rPr lang="es-ES" dirty="0" smtClean="0"/>
              <a:t>Es buena práctica identificar el idioma principal de un documento, bien con una etiqueta (como se muestra abajo) o bien a través de encabezamientos HTTP.</a:t>
            </a:r>
          </a:p>
          <a:p>
            <a:pPr lvl="3"/>
            <a:r>
              <a:rPr lang="es-ES" dirty="0" smtClean="0"/>
              <a:t>    &lt;HTML lang="fr"&gt;</a:t>
            </a:r>
          </a:p>
          <a:p>
            <a:pPr lvl="3"/>
            <a:r>
              <a:rPr lang="es-ES" dirty="0" smtClean="0"/>
              <a:t>       ....resto de un documento HTML escrito en francés...</a:t>
            </a:r>
          </a:p>
          <a:p>
            <a:pPr lvl="3"/>
            <a:r>
              <a:rPr lang="es-ES" dirty="0" smtClean="0"/>
              <a:t>    &lt;/HTML&gt;</a:t>
            </a:r>
          </a:p>
          <a:p>
            <a:pPr lvl="3"/>
            <a:endParaRPr lang="es-ES" dirty="0" smtClean="0"/>
          </a:p>
          <a:p>
            <a:pPr lvl="3"/>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74</a:t>
            </a:fld>
            <a:endParaRPr lang="es-ES" dirty="0"/>
          </a:p>
        </p:txBody>
      </p:sp>
    </p:spTree>
    <p:extLst>
      <p:ext uri="{BB962C8B-B14F-4D97-AF65-F5344CB8AC3E}">
        <p14:creationId xmlns:p14="http://schemas.microsoft.com/office/powerpoint/2010/main" val="36087961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75:</a:t>
            </a:r>
            <a:endParaRPr lang="es-ES" dirty="0" smtClean="0"/>
          </a:p>
          <a:p>
            <a:r>
              <a:rPr lang="es-ES" dirty="0" smtClean="0"/>
              <a:t>Título: </a:t>
            </a:r>
            <a:r>
              <a:rPr lang="es-ES" sz="1600" dirty="0" smtClean="0"/>
              <a:t>3 Comprensible. </a:t>
            </a:r>
            <a:r>
              <a:rPr lang="es-ES" sz="1200" dirty="0" smtClean="0"/>
              <a:t>3.1 Contenido textual legible y comprensible (II)</a:t>
            </a:r>
            <a:br>
              <a:rPr lang="es-ES" sz="1200" dirty="0" smtClean="0"/>
            </a:br>
            <a:r>
              <a:rPr lang="es-ES" dirty="0" smtClean="0"/>
              <a:t>Contenido:</a:t>
            </a:r>
          </a:p>
          <a:p>
            <a:pPr marL="171450" indent="-171450">
              <a:buFont typeface="Arial" panose="020B0604020202020204" pitchFamily="34" charset="0"/>
              <a:buChar char="•"/>
            </a:pPr>
            <a:r>
              <a:rPr lang="es-ES" dirty="0" smtClean="0"/>
              <a:t>3.1.2 Idioma de las partes: El idioma de cada pasaje o frase en el contenido puede ser determinado por software, excepto los nombres propios, términos técnicos, palabras en un idioma indeterminado y palabras o frases que se hayan convertido en parte natural del texto que las rodea. (Nivel AA)</a:t>
            </a:r>
          </a:p>
          <a:p>
            <a:pPr marL="628650" lvl="1" indent="-171450">
              <a:buFont typeface="Arial" panose="020B0604020202020204" pitchFamily="34" charset="0"/>
              <a:buChar char="•"/>
            </a:pPr>
            <a:r>
              <a:rPr lang="es-ES" dirty="0" smtClean="0"/>
              <a:t>Ejemplo:</a:t>
            </a:r>
          </a:p>
          <a:p>
            <a:pPr marL="1085850" lvl="2" indent="-171450">
              <a:buFont typeface="Arial" panose="020B0604020202020204" pitchFamily="34" charset="0"/>
              <a:buChar char="•"/>
            </a:pPr>
            <a:r>
              <a:rPr lang="es-ES" dirty="0" smtClean="0"/>
              <a:t>Si se utilizan varios idiomas en una página, hay que asegurarse de que cualquier cambio de idioma esté claramente identificado, mediante el uso del atributo lang</a:t>
            </a:r>
          </a:p>
          <a:p>
            <a:pPr lvl="3"/>
            <a:r>
              <a:rPr lang="es-ES" dirty="0" smtClean="0"/>
              <a:t>&lt;P&gt;y con un cierto&lt;SPAN lang="fr"&gt;je ne sais quoi&lt;/SPAN&gt;,</a:t>
            </a:r>
          </a:p>
          <a:p>
            <a:pPr lvl="3"/>
            <a:r>
              <a:rPr lang="es-ES" dirty="0" smtClean="0"/>
              <a:t>ella entró tanto en la habitación como en su vida para siempre.</a:t>
            </a:r>
          </a:p>
          <a:p>
            <a:pPr lvl="3"/>
            <a:r>
              <a:rPr lang="es-ES" dirty="0" smtClean="0"/>
              <a:t>&lt;Q&gt;Mi nombre es Natasha&lt;/Q&gt;dijo ella. </a:t>
            </a:r>
          </a:p>
          <a:p>
            <a:pPr lvl="3"/>
            <a:r>
              <a:rPr lang="es-ES" dirty="0" smtClean="0"/>
              <a:t>&lt;Q lang="it"&gt;Piacere,&lt;/Q&gt; respondió él en impecable </a:t>
            </a:r>
          </a:p>
          <a:p>
            <a:pPr lvl="3"/>
            <a:r>
              <a:rPr lang="es-ES" dirty="0" smtClean="0"/>
              <a:t>italiano, cerrando la puerta.</a:t>
            </a:r>
          </a:p>
          <a:p>
            <a:pPr lvl="3"/>
            <a:endParaRPr lang="es-ES" dirty="0" smtClean="0"/>
          </a:p>
          <a:p>
            <a:pPr lvl="3"/>
            <a:endParaRPr lang="es-ES" dirty="0" smtClean="0"/>
          </a:p>
          <a:p>
            <a:pPr lvl="3"/>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75</a:t>
            </a:fld>
            <a:endParaRPr lang="es-ES" dirty="0"/>
          </a:p>
        </p:txBody>
      </p:sp>
    </p:spTree>
    <p:extLst>
      <p:ext uri="{BB962C8B-B14F-4D97-AF65-F5344CB8AC3E}">
        <p14:creationId xmlns:p14="http://schemas.microsoft.com/office/powerpoint/2010/main" val="16324165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76:</a:t>
            </a:r>
            <a:endParaRPr lang="es-ES" dirty="0" smtClean="0"/>
          </a:p>
          <a:p>
            <a:r>
              <a:rPr lang="es-ES" dirty="0" smtClean="0"/>
              <a:t>Título: </a:t>
            </a:r>
            <a:r>
              <a:rPr lang="es-ES" sz="1600" dirty="0" smtClean="0"/>
              <a:t>3 Comprensible. </a:t>
            </a:r>
            <a:r>
              <a:rPr lang="es-ES" sz="1200" dirty="0" smtClean="0"/>
              <a:t>3.1 Contenido textual legible y comprensible (III)</a:t>
            </a:r>
            <a:br>
              <a:rPr lang="es-ES" sz="1200" dirty="0" smtClean="0"/>
            </a:br>
            <a:r>
              <a:rPr lang="es-ES" dirty="0" smtClean="0"/>
              <a:t>Contenido:</a:t>
            </a:r>
          </a:p>
          <a:p>
            <a:pPr marL="171450" indent="-171450">
              <a:buFont typeface="Arial" panose="020B0604020202020204" pitchFamily="34" charset="0"/>
              <a:buChar char="•"/>
            </a:pPr>
            <a:r>
              <a:rPr lang="es-ES" dirty="0" smtClean="0"/>
              <a:t>3.1.3 Palabras inusuales: Se proporciona un mecanismo para identificar las definiciones específicas de palabras o frases usadas de modo inusual o restringido, incluyendo expresiones idiomáticas y jerga. (Nivel AAA)</a:t>
            </a:r>
          </a:p>
          <a:p>
            <a:pPr marL="628650" lvl="1" indent="-171450">
              <a:buFont typeface="Arial" panose="020B0604020202020204" pitchFamily="34" charset="0"/>
              <a:buChar char="•"/>
            </a:pPr>
            <a:r>
              <a:rPr lang="es-ES" dirty="0" smtClean="0"/>
              <a:t>Ejemplo: la documentación de las WCAG 2.0</a:t>
            </a:r>
          </a:p>
          <a:p>
            <a:pPr marL="628650" lvl="1" indent="-171450">
              <a:buFont typeface="Arial" panose="020B0604020202020204" pitchFamily="34" charset="0"/>
              <a:buChar char="•"/>
            </a:pPr>
            <a:r>
              <a:rPr lang="es-ES" dirty="0" smtClean="0"/>
              <a:t>Captura</a:t>
            </a:r>
            <a:r>
              <a:rPr lang="es-ES" baseline="0" dirty="0" smtClean="0"/>
              <a:t> de pantalla de una página de la W3C en la que se muestra un ejemplo de mecanismo para ver la definición de una palabra.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76</a:t>
            </a:fld>
            <a:endParaRPr lang="es-ES" dirty="0"/>
          </a:p>
        </p:txBody>
      </p:sp>
    </p:spTree>
    <p:extLst>
      <p:ext uri="{BB962C8B-B14F-4D97-AF65-F5344CB8AC3E}">
        <p14:creationId xmlns:p14="http://schemas.microsoft.com/office/powerpoint/2010/main" val="24072002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77:</a:t>
            </a:r>
            <a:endParaRPr lang="es-ES" dirty="0" smtClean="0"/>
          </a:p>
          <a:p>
            <a:r>
              <a:rPr lang="es-ES" dirty="0" smtClean="0"/>
              <a:t>Título: </a:t>
            </a:r>
            <a:r>
              <a:rPr lang="es-ES" sz="1600" dirty="0" smtClean="0"/>
              <a:t>3 Comprensible. </a:t>
            </a:r>
            <a:r>
              <a:rPr lang="es-ES" sz="1200" dirty="0" smtClean="0"/>
              <a:t>3.1 Contenido textual legible y comprensible (IV)</a:t>
            </a:r>
            <a:br>
              <a:rPr lang="es-ES" sz="1200" dirty="0" smtClean="0"/>
            </a:br>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3.1.4 Abreviaturas: Se proporciona un mecanismo para identificar la forma expandida o el significado de las abreviaturas. (Nivel AAA)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Captura de pantalla de</a:t>
            </a:r>
            <a:r>
              <a:rPr lang="es-ES" baseline="0" dirty="0" smtClean="0"/>
              <a:t> página del CESyA </a:t>
            </a:r>
            <a:r>
              <a:rPr lang="es-ES" dirty="0" smtClean="0"/>
              <a:t>en la que se muestra</a:t>
            </a:r>
            <a:r>
              <a:rPr lang="es-ES" baseline="0" dirty="0" smtClean="0"/>
              <a:t> un ejemplo de acrónimo</a:t>
            </a:r>
            <a:endParaRPr lang="es-ES" dirty="0" smtClean="0"/>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77</a:t>
            </a:fld>
            <a:endParaRPr lang="es-ES" dirty="0"/>
          </a:p>
        </p:txBody>
      </p:sp>
    </p:spTree>
    <p:extLst>
      <p:ext uri="{BB962C8B-B14F-4D97-AF65-F5344CB8AC3E}">
        <p14:creationId xmlns:p14="http://schemas.microsoft.com/office/powerpoint/2010/main" val="22856080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78:</a:t>
            </a:r>
            <a:endParaRPr lang="es-ES" dirty="0" smtClean="0"/>
          </a:p>
          <a:p>
            <a:r>
              <a:rPr lang="es-ES" dirty="0" smtClean="0"/>
              <a:t>Título: </a:t>
            </a:r>
            <a:r>
              <a:rPr lang="es-ES" sz="1600" dirty="0" smtClean="0"/>
              <a:t>3 Comprensible. </a:t>
            </a:r>
            <a:r>
              <a:rPr lang="es-ES" sz="1200" dirty="0" smtClean="0"/>
              <a:t>3.1 Contenido textual legible y comprensible (V)</a:t>
            </a:r>
            <a:br>
              <a:rPr lang="es-ES" sz="1200" dirty="0" smtClean="0"/>
            </a:br>
            <a:r>
              <a:rPr lang="es-ES" dirty="0" smtClean="0"/>
              <a:t>Contenido:</a:t>
            </a:r>
          </a:p>
          <a:p>
            <a:pPr marL="171450" indent="-171450">
              <a:buFont typeface="Arial" panose="020B0604020202020204" pitchFamily="34" charset="0"/>
              <a:buChar char="•"/>
            </a:pPr>
            <a:r>
              <a:rPr lang="es-ES" dirty="0" smtClean="0"/>
              <a:t>3.1.5 Nivel de lectura: Cuando un texto requiere un nivel de lectura más avanzado que el nivel mínimo de educación secundaria una vez que se han eliminado nombres propios y títulos, se proporciona un contenido suplementario o una versión que no requiere un nivel de lectura mayor a ese nivel educativo. (Nivel AAA)</a:t>
            </a:r>
          </a:p>
          <a:p>
            <a:pPr marL="171450" indent="-171450">
              <a:buFont typeface="Arial" panose="020B0604020202020204" pitchFamily="34" charset="0"/>
              <a:buChar char="•"/>
            </a:pPr>
            <a:r>
              <a:rPr lang="es-ES" dirty="0" smtClean="0"/>
              <a:t>Recursos: http://www.sidar.org/traducciones/wcag20/es/comprender-wcag20/meaning-supplements.html#meaning-supplements-resources-head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78</a:t>
            </a:fld>
            <a:endParaRPr lang="es-ES" dirty="0"/>
          </a:p>
        </p:txBody>
      </p:sp>
    </p:spTree>
    <p:extLst>
      <p:ext uri="{BB962C8B-B14F-4D97-AF65-F5344CB8AC3E}">
        <p14:creationId xmlns:p14="http://schemas.microsoft.com/office/powerpoint/2010/main" val="26479148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79:</a:t>
            </a:r>
            <a:endParaRPr lang="es-ES" dirty="0" smtClean="0"/>
          </a:p>
          <a:p>
            <a:r>
              <a:rPr lang="es-ES" dirty="0" smtClean="0"/>
              <a:t>Título: </a:t>
            </a:r>
            <a:r>
              <a:rPr lang="es-ES" sz="1600" dirty="0" smtClean="0"/>
              <a:t>3 Comprensible. </a:t>
            </a:r>
            <a:r>
              <a:rPr lang="es-ES" sz="1200" dirty="0" smtClean="0"/>
              <a:t>3.1 Contenido textual legible y comprensible (VI)</a:t>
            </a:r>
            <a:br>
              <a:rPr lang="es-ES" sz="1200" dirty="0" smtClean="0"/>
            </a:br>
            <a:r>
              <a:rPr lang="es-ES" dirty="0" smtClean="0"/>
              <a:t>Contenido:</a:t>
            </a:r>
          </a:p>
          <a:p>
            <a:pPr marL="171450" indent="-171450">
              <a:buFont typeface="Arial" panose="020B0604020202020204" pitchFamily="34" charset="0"/>
              <a:buChar char="•"/>
            </a:pPr>
            <a:r>
              <a:rPr lang="es-ES" dirty="0" smtClean="0"/>
              <a:t>3.1.6 Pronunciación: Se proporciona un mecanismo para identificar la pronunciación específica de las palabras cuando el significado de esas palabras, dentro del contexto, resulta ambiguo si no se conoce su pronunciación. (Nivel AAA)</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79</a:t>
            </a:fld>
            <a:endParaRPr lang="es-ES" dirty="0"/>
          </a:p>
        </p:txBody>
      </p:sp>
    </p:spTree>
    <p:extLst>
      <p:ext uri="{BB962C8B-B14F-4D97-AF65-F5344CB8AC3E}">
        <p14:creationId xmlns:p14="http://schemas.microsoft.com/office/powerpoint/2010/main" val="492441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a:t>
            </a: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Título: 1 Perceptible: </a:t>
            </a:r>
            <a:r>
              <a:rPr lang="es-ES" sz="1200" dirty="0" smtClean="0"/>
              <a:t>1.2 Proporcionar alternativas (II)</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1.2.2 Subtítulos (grabados): Se proporcionan subtítulos para el contenido de audio grabado dentro de contenido multimedia sincronizado, excepto cuando la presentación es un contenido multimedia alternativo al texto y está claramente identificado como tal.</a:t>
            </a:r>
            <a:r>
              <a:rPr lang="es-ES" baseline="0" dirty="0" smtClean="0"/>
              <a:t> </a:t>
            </a:r>
            <a:r>
              <a:rPr lang="es-ES" dirty="0" smtClean="0"/>
              <a:t>(Nivel 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En la diapositiva hay una imagen de un vídeo con subtítulos.</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a:t>
            </a:fld>
            <a:endParaRPr lang="es-ES" dirty="0"/>
          </a:p>
        </p:txBody>
      </p:sp>
    </p:spTree>
    <p:extLst>
      <p:ext uri="{BB962C8B-B14F-4D97-AF65-F5344CB8AC3E}">
        <p14:creationId xmlns:p14="http://schemas.microsoft.com/office/powerpoint/2010/main" val="14591012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80:</a:t>
            </a:r>
            <a:endParaRPr lang="es-ES" dirty="0" smtClean="0"/>
          </a:p>
          <a:p>
            <a:r>
              <a:rPr lang="es-ES" dirty="0" smtClean="0"/>
              <a:t>Título: </a:t>
            </a:r>
            <a:r>
              <a:rPr lang="es-ES" sz="1200" dirty="0" smtClean="0"/>
              <a:t>3 Comprensible (III)</a:t>
            </a:r>
            <a:endParaRPr lang="es-ES" dirty="0" smtClean="0"/>
          </a:p>
          <a:p>
            <a:r>
              <a:rPr lang="es-ES" dirty="0" smtClean="0"/>
              <a:t>Contenido:</a:t>
            </a:r>
          </a:p>
          <a:p>
            <a:r>
              <a:rPr lang="es-ES" dirty="0" smtClean="0"/>
              <a:t>Pauta 3.2</a:t>
            </a:r>
          </a:p>
          <a:p>
            <a:r>
              <a:rPr lang="es-ES" dirty="0" smtClean="0"/>
              <a:t>Hacer que las páginas web aparezcan y operen de manera predecible.</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80</a:t>
            </a:fld>
            <a:endParaRPr lang="es-ES" dirty="0"/>
          </a:p>
        </p:txBody>
      </p:sp>
    </p:spTree>
    <p:extLst>
      <p:ext uri="{BB962C8B-B14F-4D97-AF65-F5344CB8AC3E}">
        <p14:creationId xmlns:p14="http://schemas.microsoft.com/office/powerpoint/2010/main" val="107594214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81:</a:t>
            </a:r>
          </a:p>
          <a:p>
            <a:r>
              <a:rPr lang="es-ES" dirty="0" smtClean="0"/>
              <a:t>Título: </a:t>
            </a:r>
            <a:r>
              <a:rPr lang="es-ES" sz="1600" dirty="0" smtClean="0"/>
              <a:t>3 Comprensible. </a:t>
            </a:r>
            <a:r>
              <a:rPr lang="es-ES" sz="1200" dirty="0" smtClean="0"/>
              <a:t>3.2. Que aparezcan páginas web predecibles (I)</a:t>
            </a:r>
            <a:endParaRPr lang="es-ES" dirty="0" smtClean="0"/>
          </a:p>
          <a:p>
            <a:r>
              <a:rPr lang="es-ES" dirty="0" smtClean="0"/>
              <a:t>Contenido:</a:t>
            </a:r>
          </a:p>
          <a:p>
            <a:pPr marL="171450" indent="-171450">
              <a:buFont typeface="Arial" panose="020B0604020202020204" pitchFamily="34" charset="0"/>
              <a:buChar char="•"/>
            </a:pPr>
            <a:r>
              <a:rPr lang="es-ES" dirty="0" smtClean="0"/>
              <a:t>3.2.1 Al recibir el foco: Cuando cualquier componente recibe el foco, no inicia ningún cambio en el contexto. (Nivel A)</a:t>
            </a:r>
          </a:p>
          <a:p>
            <a:pPr marL="171450" indent="-171450">
              <a:buFont typeface="Arial" panose="020B0604020202020204" pitchFamily="34" charset="0"/>
              <a:buChar char="•"/>
            </a:pPr>
            <a:r>
              <a:rPr lang="es-ES" dirty="0" smtClean="0"/>
              <a:t>La intención de este Criterio de Conformidad es asegurar que la funcionalidad sea predecible para los usuarios cuando navegan por el documento. Todo componente que pueda provocar un evento cuando recibe el foco no debe cambiar el contexto.</a:t>
            </a:r>
          </a:p>
          <a:p>
            <a:pPr marL="628650" lvl="1" indent="-171450">
              <a:buFont typeface="Arial" panose="020B0604020202020204" pitchFamily="34" charset="0"/>
              <a:buChar char="•"/>
            </a:pPr>
            <a:r>
              <a:rPr lang="es-ES" dirty="0" smtClean="0"/>
              <a:t>Ejemplos: </a:t>
            </a:r>
          </a:p>
          <a:p>
            <a:pPr marL="1085850" lvl="2" indent="-171450">
              <a:buFont typeface="Arial" panose="020B0604020202020204" pitchFamily="34" charset="0"/>
              <a:buChar char="•"/>
            </a:pPr>
            <a:r>
              <a:rPr lang="es-ES" dirty="0" smtClean="0"/>
              <a:t>Formularios enviados automáticamente cuando un componente recibe el foco; nuevas ventanas que se abren cuando un componente recibe el foco; el foco pasa a otro componente cuando un componente recibe el foco;</a:t>
            </a:r>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81</a:t>
            </a:fld>
            <a:endParaRPr lang="es-ES" dirty="0"/>
          </a:p>
        </p:txBody>
      </p:sp>
    </p:spTree>
    <p:extLst>
      <p:ext uri="{BB962C8B-B14F-4D97-AF65-F5344CB8AC3E}">
        <p14:creationId xmlns:p14="http://schemas.microsoft.com/office/powerpoint/2010/main" val="42791084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82:</a:t>
            </a:r>
            <a:endParaRPr lang="es-ES" dirty="0" smtClean="0"/>
          </a:p>
          <a:p>
            <a:r>
              <a:rPr lang="es-ES" dirty="0" smtClean="0"/>
              <a:t>Título: </a:t>
            </a:r>
            <a:r>
              <a:rPr lang="es-ES" sz="1600" dirty="0" smtClean="0"/>
              <a:t>3 Comprensible. </a:t>
            </a:r>
            <a:r>
              <a:rPr lang="es-ES" sz="1200" dirty="0" smtClean="0"/>
              <a:t>3.2. Que aparezcan páginas web predecibles (II)</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3.2.2 Al recibir entradas: El cambio de estado en cualquier componente de la interfaz de usuario no provoca automáticamente un cambio en el contexto a menos que el usuario haya sido advertido de ese comportamiento antes de usar el componente. (Nivel A)</a:t>
            </a:r>
          </a:p>
          <a:p>
            <a:pPr marL="171450" indent="-171450">
              <a:buFont typeface="Arial" panose="020B0604020202020204" pitchFamily="34" charset="0"/>
              <a:buChar char="•"/>
            </a:pPr>
            <a:r>
              <a:rPr lang="es-ES" dirty="0" smtClean="0"/>
              <a:t>Los cambios en el contexto pueden confundir a los usuarios que no perciben fácilmente los cambios o son distraídos por los cambios. Los cambios en el contexto son apropiados sólo cuando es evidente que se producirán en respuesta a las acciones del usuario. </a:t>
            </a:r>
          </a:p>
          <a:p>
            <a:pPr marL="628650" lvl="1" indent="-171450">
              <a:buFont typeface="Arial" panose="020B0604020202020204" pitchFamily="34" charset="0"/>
              <a:buChar char="•"/>
            </a:pPr>
            <a:r>
              <a:rPr lang="es-ES" dirty="0" smtClean="0"/>
              <a:t>Ejemplo: </a:t>
            </a:r>
          </a:p>
          <a:p>
            <a:pPr marL="1085850" lvl="2" indent="-171450">
              <a:buFont typeface="Arial" panose="020B0604020202020204" pitchFamily="34" charset="0"/>
              <a:buChar char="•"/>
            </a:pPr>
            <a:r>
              <a:rPr lang="es-ES" dirty="0" smtClean="0"/>
              <a:t>Cuando se selecciona una casilla de verificación o se escribe en un campo de texto se cambia su configuración pero no cuando se activa un enlace o un botón. </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82</a:t>
            </a:fld>
            <a:endParaRPr lang="es-ES" dirty="0"/>
          </a:p>
        </p:txBody>
      </p:sp>
    </p:spTree>
    <p:extLst>
      <p:ext uri="{BB962C8B-B14F-4D97-AF65-F5344CB8AC3E}">
        <p14:creationId xmlns:p14="http://schemas.microsoft.com/office/powerpoint/2010/main" val="18558948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83:</a:t>
            </a:r>
            <a:endParaRPr lang="es-ES" dirty="0" smtClean="0"/>
          </a:p>
          <a:p>
            <a:r>
              <a:rPr lang="es-ES" dirty="0" smtClean="0"/>
              <a:t>Título: </a:t>
            </a:r>
            <a:r>
              <a:rPr lang="es-ES" sz="1600" dirty="0" smtClean="0"/>
              <a:t>3 Comprensible. </a:t>
            </a:r>
            <a:r>
              <a:rPr lang="es-ES" sz="1200" dirty="0" smtClean="0"/>
              <a:t>3.2. Que aparezcan páginas web predecibles (III)</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3.2.3 Navegación coherente: Los mecanismos de navegación que se repiten en múltiples páginas web dentro de un conjunto de páginas web aparecen siempre en el mismo orden relativo cada vez que se repiten, a menos que el cambio sea provocado por el propio usuario. (Nivel AA)</a:t>
            </a:r>
          </a:p>
          <a:p>
            <a:pPr marL="628650" lvl="1" indent="-171450">
              <a:buFont typeface="Arial" panose="020B0604020202020204" pitchFamily="34" charset="0"/>
              <a:buChar char="•"/>
            </a:pPr>
            <a:r>
              <a:rPr lang="es-ES" dirty="0" smtClean="0"/>
              <a:t>Ejemplo: Vista en agente de usuario web o navegador</a:t>
            </a:r>
          </a:p>
          <a:p>
            <a:pPr marL="1085850" lvl="2" indent="-171450">
              <a:buFont typeface="Arial" panose="020B0604020202020204" pitchFamily="34" charset="0"/>
              <a:buChar char="•"/>
            </a:pPr>
            <a:r>
              <a:rPr lang="es-ES" dirty="0" smtClean="0"/>
              <a:t>Captura de pantalla de página web en la que se marcan las opciones de navegación.</a:t>
            </a:r>
          </a:p>
          <a:p>
            <a:pPr marL="1085850" lvl="2" indent="-171450">
              <a:buFont typeface="Arial" panose="020B0604020202020204" pitchFamily="34" charset="0"/>
              <a:buChar char="•"/>
            </a:pPr>
            <a:r>
              <a:rPr lang="es-ES" dirty="0" smtClean="0"/>
              <a:t>Otra captura de pantalla de página web en la que se marcan las opciones de navegación.</a:t>
            </a:r>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83</a:t>
            </a:fld>
            <a:endParaRPr lang="es-ES" dirty="0"/>
          </a:p>
        </p:txBody>
      </p:sp>
    </p:spTree>
    <p:extLst>
      <p:ext uri="{BB962C8B-B14F-4D97-AF65-F5344CB8AC3E}">
        <p14:creationId xmlns:p14="http://schemas.microsoft.com/office/powerpoint/2010/main" val="37868661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84:</a:t>
            </a:r>
            <a:endParaRPr lang="es-ES" dirty="0" smtClean="0"/>
          </a:p>
          <a:p>
            <a:r>
              <a:rPr lang="es-ES" dirty="0" smtClean="0"/>
              <a:t>Título: </a:t>
            </a:r>
            <a:r>
              <a:rPr lang="es-ES" sz="1600" dirty="0" smtClean="0"/>
              <a:t>3 Comprensible. </a:t>
            </a:r>
            <a:r>
              <a:rPr lang="es-ES" sz="1200" dirty="0" smtClean="0"/>
              <a:t>3.2. Que aparezcan páginas web predecibles (IV)</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3.2.3 Navegación coherente</a:t>
            </a:r>
          </a:p>
          <a:p>
            <a:pPr marL="171450" indent="-171450">
              <a:buFont typeface="Arial" panose="020B0604020202020204" pitchFamily="34" charset="0"/>
              <a:buChar char="•"/>
            </a:pPr>
            <a:r>
              <a:rPr lang="es-ES" dirty="0" smtClean="0"/>
              <a:t>La intención de este Criterio de Conformidad es fomentar el uso de presentaciones y diseños consistentes para ayudar a los usuarios que interactúan con contenidos repetidos en las distintas páginas de un sitio web y necesitan ubicar más de una vez cierta funcionalidad o información específica). </a:t>
            </a:r>
          </a:p>
          <a:p>
            <a:pPr marL="628650" lvl="1" indent="-171450">
              <a:buFont typeface="Arial" panose="020B0604020202020204" pitchFamily="34" charset="0"/>
              <a:buChar char="•"/>
            </a:pPr>
            <a:r>
              <a:rPr lang="es-ES" dirty="0" smtClean="0"/>
              <a:t>Ejemplos: </a:t>
            </a:r>
          </a:p>
          <a:p>
            <a:pPr marL="1085850" lvl="2" indent="-171450">
              <a:buFont typeface="Arial" panose="020B0604020202020204" pitchFamily="34" charset="0"/>
              <a:buChar char="•"/>
            </a:pPr>
            <a:r>
              <a:rPr lang="es-ES" dirty="0" smtClean="0"/>
              <a:t>Un control con ubicación constante, Un menú de navegación expandible, Un salto de navegación con ubicación constante, Un enlace al menú de navegación</a:t>
            </a:r>
          </a:p>
          <a:p>
            <a:pPr lvl="1"/>
            <a:endParaRPr lang="es-ES" dirty="0" smtClean="0"/>
          </a:p>
          <a:p>
            <a:pPr lvl="1"/>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84</a:t>
            </a:fld>
            <a:endParaRPr lang="es-ES" dirty="0"/>
          </a:p>
        </p:txBody>
      </p:sp>
    </p:spTree>
    <p:extLst>
      <p:ext uri="{BB962C8B-B14F-4D97-AF65-F5344CB8AC3E}">
        <p14:creationId xmlns:p14="http://schemas.microsoft.com/office/powerpoint/2010/main" val="35442607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85:</a:t>
            </a:r>
            <a:endParaRPr lang="es-ES" dirty="0" smtClean="0"/>
          </a:p>
          <a:p>
            <a:r>
              <a:rPr lang="es-ES" dirty="0" smtClean="0"/>
              <a:t>Título: </a:t>
            </a:r>
            <a:r>
              <a:rPr lang="es-ES" sz="1600" dirty="0" smtClean="0"/>
              <a:t>3 Comprensible. </a:t>
            </a:r>
            <a:r>
              <a:rPr lang="es-ES" sz="1200" dirty="0" smtClean="0"/>
              <a:t>3.2. Que aparezcan páginas web predecibles (V</a:t>
            </a:r>
            <a:endParaRPr lang="es-ES" dirty="0" smtClean="0"/>
          </a:p>
          <a:p>
            <a:r>
              <a:rPr lang="es-ES" dirty="0" smtClean="0"/>
              <a:t>Contenido:</a:t>
            </a:r>
          </a:p>
          <a:p>
            <a:pPr marL="171450" indent="-171450">
              <a:buFont typeface="Arial" panose="020B0604020202020204" pitchFamily="34" charset="0"/>
              <a:buChar char="•"/>
            </a:pPr>
            <a:r>
              <a:rPr lang="es-ES" dirty="0" smtClean="0"/>
              <a:t>3.2.4 Identificación coherente: Los componentes que tienen la misma funcionalidad dentro de un conjunto de páginas web son identificados de manera coherente. (Nivel AA)</a:t>
            </a:r>
          </a:p>
          <a:p>
            <a:pPr marL="628650" lvl="1" indent="-171450">
              <a:buFont typeface="Arial" panose="020B0604020202020204" pitchFamily="34" charset="0"/>
              <a:buChar char="•"/>
            </a:pPr>
            <a:r>
              <a:rPr lang="es-ES" dirty="0" smtClean="0"/>
              <a:t>Ejemplo:</a:t>
            </a:r>
          </a:p>
          <a:p>
            <a:pPr marL="1085850" lvl="2" indent="-171450">
              <a:buFont typeface="Arial" panose="020B0604020202020204" pitchFamily="34" charset="0"/>
              <a:buChar char="•"/>
            </a:pPr>
            <a:r>
              <a:rPr lang="es-ES" dirty="0" smtClean="0"/>
              <a:t>Los enlaces de un sitio web, Iconos con semántica repetida.</a:t>
            </a:r>
          </a:p>
          <a:p>
            <a:pPr lvl="1"/>
            <a:endParaRPr lang="es-ES" dirty="0" smtClean="0"/>
          </a:p>
          <a:p>
            <a:pPr lvl="1"/>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85</a:t>
            </a:fld>
            <a:endParaRPr lang="es-ES" dirty="0"/>
          </a:p>
        </p:txBody>
      </p:sp>
    </p:spTree>
    <p:extLst>
      <p:ext uri="{BB962C8B-B14F-4D97-AF65-F5344CB8AC3E}">
        <p14:creationId xmlns:p14="http://schemas.microsoft.com/office/powerpoint/2010/main" val="11688725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86:</a:t>
            </a:r>
            <a:endParaRPr lang="es-ES" dirty="0" smtClean="0"/>
          </a:p>
          <a:p>
            <a:r>
              <a:rPr lang="es-ES" dirty="0" smtClean="0"/>
              <a:t>Título: </a:t>
            </a:r>
            <a:r>
              <a:rPr lang="es-ES" sz="1600" dirty="0" smtClean="0"/>
              <a:t>3 Comprensible. </a:t>
            </a:r>
            <a:r>
              <a:rPr lang="es-ES" sz="1200" dirty="0" smtClean="0"/>
              <a:t>3.2. Que aparezcan páginas web predecibles (VI)</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3.2.5 Cambios a petición: Los cambios en el contexto son iniciados únicamente a solicitud del usuario o se proporciona un mecanismo para detener tales cambios. (Nivel AAA)</a:t>
            </a:r>
          </a:p>
          <a:p>
            <a:pPr marL="171450" indent="-171450">
              <a:buFont typeface="Arial" panose="020B0604020202020204" pitchFamily="34" charset="0"/>
              <a:buChar char="•"/>
            </a:pPr>
            <a:r>
              <a:rPr lang="es-ES" dirty="0" smtClean="0"/>
              <a:t>La intención de este Criterio de Conformidad es alentar a los diseñadores a crear contenido web que proporcione a los usuarios el control total sobre los cambios en el contexto. Con él se pretende eliminar las confusiones que se pueden crear cuando ocurren cambios inesperados en el contexto.</a:t>
            </a:r>
          </a:p>
          <a:p>
            <a:pPr marL="628650" lvl="1" indent="-171450">
              <a:buFont typeface="Arial" panose="020B0604020202020204" pitchFamily="34" charset="0"/>
              <a:buChar char="•"/>
            </a:pPr>
            <a:r>
              <a:rPr lang="es-ES" dirty="0" smtClean="0"/>
              <a:t>Ejemplo:  </a:t>
            </a:r>
          </a:p>
          <a:p>
            <a:pPr marL="1085850" lvl="2" indent="-171450">
              <a:buFont typeface="Arial" panose="020B0604020202020204" pitchFamily="34" charset="0"/>
              <a:buChar char="•"/>
            </a:pPr>
            <a:r>
              <a:rPr lang="es-ES" dirty="0" smtClean="0"/>
              <a:t>Una nueva ventana se abre automáticamente, cuando un formulario se envía automáticamente luego de seleccionar un elemento de una lista.</a:t>
            </a:r>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86</a:t>
            </a:fld>
            <a:endParaRPr lang="es-ES" dirty="0"/>
          </a:p>
        </p:txBody>
      </p:sp>
    </p:spTree>
    <p:extLst>
      <p:ext uri="{BB962C8B-B14F-4D97-AF65-F5344CB8AC3E}">
        <p14:creationId xmlns:p14="http://schemas.microsoft.com/office/powerpoint/2010/main" val="5430127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87:</a:t>
            </a:r>
            <a:endParaRPr lang="es-ES" dirty="0" smtClean="0"/>
          </a:p>
          <a:p>
            <a:r>
              <a:rPr lang="es-ES" dirty="0" smtClean="0"/>
              <a:t>Título: </a:t>
            </a:r>
            <a:r>
              <a:rPr lang="es-ES" sz="1200" dirty="0" smtClean="0"/>
              <a:t>3 Comprensible (IV)</a:t>
            </a:r>
            <a:endParaRPr lang="es-ES" dirty="0" smtClean="0"/>
          </a:p>
          <a:p>
            <a:r>
              <a:rPr lang="es-ES" dirty="0" smtClean="0"/>
              <a:t>Contenido:</a:t>
            </a:r>
          </a:p>
          <a:p>
            <a:pPr marL="0" indent="0">
              <a:buNone/>
            </a:pPr>
            <a:r>
              <a:rPr lang="es-ES" sz="1200" dirty="0" smtClean="0"/>
              <a:t>Pauta 3.3</a:t>
            </a:r>
          </a:p>
          <a:p>
            <a:pPr marL="0" indent="0">
              <a:buNone/>
            </a:pPr>
            <a:r>
              <a:rPr lang="es-ES" sz="1200" dirty="0" smtClean="0"/>
              <a:t>Ayudar a los usuarios a evitar y corregir los errores.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87</a:t>
            </a:fld>
            <a:endParaRPr lang="es-ES" dirty="0"/>
          </a:p>
        </p:txBody>
      </p:sp>
    </p:spTree>
    <p:extLst>
      <p:ext uri="{BB962C8B-B14F-4D97-AF65-F5344CB8AC3E}">
        <p14:creationId xmlns:p14="http://schemas.microsoft.com/office/powerpoint/2010/main" val="26477768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88:</a:t>
            </a:r>
            <a:endParaRPr lang="es-ES" dirty="0" smtClean="0"/>
          </a:p>
          <a:p>
            <a:r>
              <a:rPr lang="es-ES" dirty="0" smtClean="0"/>
              <a:t>Título: </a:t>
            </a:r>
            <a:r>
              <a:rPr lang="es-ES" sz="1400" dirty="0" smtClean="0"/>
              <a:t>3 Comprensible. </a:t>
            </a:r>
            <a:r>
              <a:rPr lang="es-ES" sz="1200" dirty="0" smtClean="0"/>
              <a:t>3.3 Ayudar a evitar y corregir errores (I)</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3.3.1 Identificación de errores: Si se detecta automáticamente un error en la entrada de datos, el elemento erróneo es identificado y el error se describe al usuario mediante un texto. (Nivel A)</a:t>
            </a:r>
          </a:p>
          <a:p>
            <a:pPr marL="171450" indent="-171450">
              <a:buFont typeface="Arial" panose="020B0604020202020204" pitchFamily="34" charset="0"/>
              <a:buChar char="•"/>
            </a:pPr>
            <a:r>
              <a:rPr lang="es-ES" dirty="0" smtClean="0"/>
              <a:t>La intención de este Criterio de Conformidad es asegurar que los usuarios sean avisados de que se ha encontrado un error y puedan determinar cuál es el error. El mensaje que avisa a los usuarios del error debe ser lo más específico posible)</a:t>
            </a:r>
          </a:p>
          <a:p>
            <a:pPr marL="628650" lvl="1" indent="-171450">
              <a:buFont typeface="Arial" panose="020B0604020202020204" pitchFamily="34" charset="0"/>
              <a:buChar char="•"/>
            </a:pPr>
            <a:r>
              <a:rPr lang="es-ES" dirty="0" smtClean="0"/>
              <a:t>Ejemplos: </a:t>
            </a:r>
          </a:p>
          <a:p>
            <a:pPr marL="1085850" lvl="2" indent="-171450">
              <a:buFont typeface="Arial" panose="020B0604020202020204" pitchFamily="34" charset="0"/>
              <a:buChar char="•"/>
            </a:pPr>
            <a:r>
              <a:rPr lang="es-ES" dirty="0" smtClean="0"/>
              <a:t>En el caso de que no se haya completado apropiadamente un formulario, sólo mostrar nuevamente el formulario e indicar los campos que contienen errores no es suficiente para que algunos usuarios perciban que se han encontrado errores.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88</a:t>
            </a:fld>
            <a:endParaRPr lang="es-ES" dirty="0"/>
          </a:p>
        </p:txBody>
      </p:sp>
    </p:spTree>
    <p:extLst>
      <p:ext uri="{BB962C8B-B14F-4D97-AF65-F5344CB8AC3E}">
        <p14:creationId xmlns:p14="http://schemas.microsoft.com/office/powerpoint/2010/main" val="11796374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89:</a:t>
            </a:r>
            <a:endParaRPr lang="es-ES" dirty="0" smtClean="0"/>
          </a:p>
          <a:p>
            <a:r>
              <a:rPr lang="es-ES" dirty="0" smtClean="0"/>
              <a:t>Título: </a:t>
            </a:r>
            <a:r>
              <a:rPr lang="es-ES" sz="1400" dirty="0" smtClean="0"/>
              <a:t>3 Comprensible.  </a:t>
            </a:r>
            <a:r>
              <a:rPr lang="es-ES" sz="1200" dirty="0" smtClean="0"/>
              <a:t>3.3 Ayudar a evitar y corregir errores (II)</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3.3.2 Etiquetas o instrucciones: Se proporcionan etiquetas o instrucciones cuando el contenido requiere la introducción de datos por parte del usuario. (Nivel A)</a:t>
            </a:r>
          </a:p>
          <a:p>
            <a:pPr marL="628650" lvl="1" indent="-171450">
              <a:buFont typeface="Arial" panose="020B0604020202020204" pitchFamily="34" charset="0"/>
              <a:buChar char="•"/>
            </a:pPr>
            <a:r>
              <a:rPr lang="es-ES" dirty="0" smtClean="0"/>
              <a:t>Ejemplos: </a:t>
            </a:r>
          </a:p>
          <a:p>
            <a:pPr marL="1085850" lvl="2" indent="-171450">
              <a:buFont typeface="Arial" panose="020B0604020202020204" pitchFamily="34" charset="0"/>
              <a:buChar char="•"/>
            </a:pPr>
            <a:r>
              <a:rPr lang="es-ES" dirty="0" smtClean="0"/>
              <a:t>Un campo que requiere el ingreso de la abreviatura de dos caracteres de un estado de los Estados Unidos tiene al lado un enlace que abre una lista en orden alfabético de todos los nombres de los estados con su respectiva abreviatura.</a:t>
            </a:r>
          </a:p>
          <a:p>
            <a:pPr marL="1085850" lvl="2" indent="-171450">
              <a:buFont typeface="Arial" panose="020B0604020202020204" pitchFamily="34" charset="0"/>
              <a:buChar char="•"/>
            </a:pPr>
            <a:r>
              <a:rPr lang="es-ES" dirty="0" smtClean="0"/>
              <a:t>Un campo en el cual se debe ingresar una fecha tiene un texto inicial que indica cuál es el formato correcto en que se debe escribir la fecha.</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89</a:t>
            </a:fld>
            <a:endParaRPr lang="es-ES" dirty="0"/>
          </a:p>
        </p:txBody>
      </p:sp>
    </p:spTree>
    <p:extLst>
      <p:ext uri="{BB962C8B-B14F-4D97-AF65-F5344CB8AC3E}">
        <p14:creationId xmlns:p14="http://schemas.microsoft.com/office/powerpoint/2010/main" val="15878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a:t>
            </a:r>
            <a:endParaRPr lang="es-ES" dirty="0" smtClean="0"/>
          </a:p>
          <a:p>
            <a:r>
              <a:rPr lang="es-ES" dirty="0" smtClean="0"/>
              <a:t>Título:</a:t>
            </a:r>
            <a:r>
              <a:rPr lang="es-ES" baseline="0" dirty="0" smtClean="0"/>
              <a:t> </a:t>
            </a:r>
            <a:r>
              <a:rPr lang="es-ES" dirty="0" smtClean="0"/>
              <a:t>1 Perceptible: </a:t>
            </a:r>
            <a:r>
              <a:rPr lang="es-ES" sz="1200" dirty="0" smtClean="0"/>
              <a:t>1.2 Proporcionar alternativas (III)</a:t>
            </a:r>
            <a:endParaRPr lang="es-ES" dirty="0" smtClean="0"/>
          </a:p>
          <a:p>
            <a:r>
              <a:rPr lang="es-ES" dirty="0" smtClean="0"/>
              <a:t>Contenido: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1.2.3 Audiodescripción o Medio Alternativo (grabado): Se proporciona una alternativa para los medios tempodependientes o una audiodescripción para el contenido de vídeo grabado en los multimedia sincronizados, excepto cuando ese contenido es un contenido multimedia alternativo al texto y está claramente identificado como tal. (Nivel A)</a:t>
            </a:r>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a:t>
            </a:fld>
            <a:endParaRPr lang="es-ES" dirty="0"/>
          </a:p>
        </p:txBody>
      </p:sp>
    </p:spTree>
    <p:extLst>
      <p:ext uri="{BB962C8B-B14F-4D97-AF65-F5344CB8AC3E}">
        <p14:creationId xmlns:p14="http://schemas.microsoft.com/office/powerpoint/2010/main" val="15339544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90:</a:t>
            </a:r>
            <a:endParaRPr lang="es-ES" dirty="0" smtClean="0"/>
          </a:p>
          <a:p>
            <a:r>
              <a:rPr lang="es-ES" dirty="0" smtClean="0"/>
              <a:t>Título:  </a:t>
            </a:r>
            <a:r>
              <a:rPr lang="es-ES" sz="1400" dirty="0" smtClean="0"/>
              <a:t>3 Comprensible. </a:t>
            </a:r>
            <a:r>
              <a:rPr lang="es-ES" sz="1200" dirty="0" smtClean="0"/>
              <a:t>3.3 Ayudar a evitar y corregir errores (III)</a:t>
            </a:r>
            <a:r>
              <a:rPr lang="es-ES" dirty="0" smtClean="0"/>
              <a:t/>
            </a:r>
            <a:br>
              <a:rPr lang="es-ES" dirty="0" smtClean="0"/>
            </a:br>
            <a:r>
              <a:rPr lang="es-ES" dirty="0" smtClean="0"/>
              <a:t>Contenido: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3.3.2 Etiquetas o instrucciones(Nivel A).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smtClean="0"/>
              <a:t>Contra-ejemplo: Label is not provided for form control (</a:t>
            </a:r>
            <a:r>
              <a:rPr lang="es-ES" dirty="0" smtClean="0">
                <a:hlinkClick r:id="rId3"/>
              </a:rPr>
              <a:t>http://www.w3.org/WAI/demos/bad/after/annotated/survey.html</a:t>
            </a:r>
            <a:r>
              <a:rPr lang="es-ES" dirty="0" smtClean="0"/>
              <a:t>)</a:t>
            </a:r>
          </a:p>
          <a:p>
            <a:pPr marL="628650" lvl="1" indent="-171450">
              <a:buFont typeface="Arial" panose="020B0604020202020204" pitchFamily="34" charset="0"/>
              <a:buChar char="•"/>
            </a:pPr>
            <a:r>
              <a:rPr lang="es-ES" dirty="0" smtClean="0"/>
              <a:t>Captura de pantalla de página web con formulario etiquetado de forma incorrecta.</a:t>
            </a: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90</a:t>
            </a:fld>
            <a:endParaRPr lang="es-ES" dirty="0"/>
          </a:p>
        </p:txBody>
      </p:sp>
    </p:spTree>
    <p:extLst>
      <p:ext uri="{BB962C8B-B14F-4D97-AF65-F5344CB8AC3E}">
        <p14:creationId xmlns:p14="http://schemas.microsoft.com/office/powerpoint/2010/main" val="4152330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91:</a:t>
            </a:r>
            <a:endParaRPr lang="es-ES" dirty="0" smtClean="0"/>
          </a:p>
          <a:p>
            <a:r>
              <a:rPr lang="es-ES" dirty="0" smtClean="0"/>
              <a:t>Título: </a:t>
            </a:r>
            <a:r>
              <a:rPr lang="es-ES" sz="1400" dirty="0" smtClean="0"/>
              <a:t>3 Comprensible. </a:t>
            </a:r>
            <a:r>
              <a:rPr lang="es-ES" sz="1200" dirty="0" smtClean="0"/>
              <a:t>3.3 Ayudar a evitar y corregir errores (IV)</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3.3.3 Sugerencias ante errores: Si se detecta automáticamente un error en la entrada de datos y se dispone de sugerencias para hacer la corrección, entonces se presentan las sugerencias al usuario, a menos que esto ponga en riesgo la seguridad o el propósito del contenido. (Nivel AA)</a:t>
            </a:r>
          </a:p>
          <a:p>
            <a:pPr marL="628650" lvl="1" indent="-171450">
              <a:buFont typeface="Arial" panose="020B0604020202020204" pitchFamily="34" charset="0"/>
              <a:buChar char="•"/>
            </a:pPr>
            <a:r>
              <a:rPr lang="es-ES" dirty="0" smtClean="0"/>
              <a:t>Ejemplos: </a:t>
            </a:r>
          </a:p>
          <a:p>
            <a:pPr marL="1085850" lvl="2" indent="-171450">
              <a:buFont typeface="Arial" panose="020B0604020202020204" pitchFamily="34" charset="0"/>
              <a:buChar char="•"/>
            </a:pPr>
            <a:r>
              <a:rPr lang="es-ES" dirty="0" smtClean="0"/>
              <a:t>El resultado de un formulario que no se envió satisfactoriamente describe el error encontrado en la página, junto con la forma correcta de ingresar los datos y ofrece ayuda adicional para el campo del formulario que provocó el error.</a:t>
            </a:r>
          </a:p>
          <a:p>
            <a:pPr marL="1085850" lvl="2" indent="-171450">
              <a:buFont typeface="Arial" panose="020B0604020202020204" pitchFamily="34" charset="0"/>
              <a:buChar char="•"/>
            </a:pPr>
            <a:r>
              <a:rPr lang="es-ES" dirty="0" smtClean="0"/>
              <a:t>Un campo requiere el ingreso del nombre de un mes. Si el usuario escribe "12", las sugerencias para hacer la corrección pueden incluir: Una lista de los valores aceptables, por ejemplo, "Elija uno de estos meses: enero, febrero, marzo, abril, mayo, junio, julio, agosto, septiembre, octubre, noviembre, diciembre“.</a:t>
            </a:r>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91</a:t>
            </a:fld>
            <a:endParaRPr lang="es-ES" dirty="0"/>
          </a:p>
        </p:txBody>
      </p:sp>
    </p:spTree>
    <p:extLst>
      <p:ext uri="{BB962C8B-B14F-4D97-AF65-F5344CB8AC3E}">
        <p14:creationId xmlns:p14="http://schemas.microsoft.com/office/powerpoint/2010/main" val="25802018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92:</a:t>
            </a:r>
            <a:endParaRPr lang="es-ES" dirty="0" smtClean="0"/>
          </a:p>
          <a:p>
            <a:r>
              <a:rPr lang="es-ES" dirty="0" smtClean="0"/>
              <a:t>Título: </a:t>
            </a:r>
            <a:r>
              <a:rPr lang="es-ES" sz="1400" dirty="0" smtClean="0"/>
              <a:t>3 Comprensible. </a:t>
            </a:r>
            <a:r>
              <a:rPr lang="es-ES" sz="1200" dirty="0" smtClean="0"/>
              <a:t>3.3 Ayudar a evitar y corregir errores (V)</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3.3.4 Prevención de errores (legales, financieros, datos): Para las páginas web que representan para el usuario compromisos legales o transacciones financieras; que modifican o eliminan datos controlables por el usuario en sistemas de almacenamiento de datos; o que envían las respuestas del usuario a una prueba, se cumple al menos uno de los siguientes casos. (Nivel AA)</a:t>
            </a:r>
          </a:p>
          <a:p>
            <a:pPr marL="628650" lvl="1" indent="-171450">
              <a:buFont typeface="Arial" panose="020B0604020202020204" pitchFamily="34" charset="0"/>
              <a:buChar char="•"/>
            </a:pPr>
            <a:r>
              <a:rPr lang="es-ES" dirty="0" smtClean="0"/>
              <a:t>Reversible: El envío es reversible.</a:t>
            </a:r>
          </a:p>
          <a:p>
            <a:pPr marL="628650" lvl="1" indent="-171450">
              <a:buFont typeface="Arial" panose="020B0604020202020204" pitchFamily="34" charset="0"/>
              <a:buChar char="•"/>
            </a:pPr>
            <a:r>
              <a:rPr lang="es-ES" dirty="0" smtClean="0"/>
              <a:t>Revisado: Se verifica la información para detectar errores en la entrada de datos y se proporciona al usuario una oportunidad de corregirlos.</a:t>
            </a:r>
          </a:p>
          <a:p>
            <a:pPr marL="628650" lvl="1" indent="-171450">
              <a:buFont typeface="Arial" panose="020B0604020202020204" pitchFamily="34" charset="0"/>
              <a:buChar char="•"/>
            </a:pPr>
            <a:r>
              <a:rPr lang="es-ES" dirty="0" smtClean="0"/>
              <a:t>Confirmado: Se proporciona un mecanismo para revisar, confirmar y corregir la información antes de finalizar el envío de los datos.</a:t>
            </a:r>
          </a:p>
          <a:p>
            <a:pPr marL="628650" lvl="1" indent="-171450">
              <a:buFont typeface="Arial" panose="020B0604020202020204" pitchFamily="34" charset="0"/>
              <a:buChar char="•"/>
            </a:pPr>
            <a:endParaRPr lang="es-ES" dirty="0" smtClean="0"/>
          </a:p>
          <a:p>
            <a:pPr marL="628650" lvl="1"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92</a:t>
            </a:fld>
            <a:endParaRPr lang="es-ES" dirty="0"/>
          </a:p>
        </p:txBody>
      </p:sp>
    </p:spTree>
    <p:extLst>
      <p:ext uri="{BB962C8B-B14F-4D97-AF65-F5344CB8AC3E}">
        <p14:creationId xmlns:p14="http://schemas.microsoft.com/office/powerpoint/2010/main" val="28053046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93:</a:t>
            </a:r>
            <a:endParaRPr lang="es-ES" dirty="0" smtClean="0"/>
          </a:p>
          <a:p>
            <a:r>
              <a:rPr lang="es-ES" dirty="0" smtClean="0"/>
              <a:t>Título:</a:t>
            </a:r>
            <a:r>
              <a:rPr lang="es-ES" baseline="0" dirty="0" smtClean="0"/>
              <a:t> </a:t>
            </a:r>
            <a:r>
              <a:rPr lang="es-ES" sz="1400" dirty="0" smtClean="0"/>
              <a:t>3 Comprensible. </a:t>
            </a:r>
            <a:r>
              <a:rPr lang="es-ES" sz="1200" dirty="0" smtClean="0"/>
              <a:t>3.3 Ayudar a evitar y corregir errores (VI)</a:t>
            </a:r>
            <a:r>
              <a:rPr lang="es-ES" dirty="0" smtClean="0"/>
              <a:t/>
            </a:r>
            <a:br>
              <a:rPr lang="es-ES" dirty="0" smtClean="0"/>
            </a:br>
            <a:r>
              <a:rPr lang="es-ES" dirty="0" smtClean="0"/>
              <a:t>Contenido:</a:t>
            </a:r>
          </a:p>
          <a:p>
            <a:pPr marL="171450" indent="-171450">
              <a:buFont typeface="Arial" panose="020B0604020202020204" pitchFamily="34" charset="0"/>
              <a:buChar char="•"/>
            </a:pPr>
            <a:r>
              <a:rPr lang="es-ES" dirty="0" smtClean="0"/>
              <a:t>3.3.4 Prevención de errores (legales, financieros, datos (Nivel AA) </a:t>
            </a:r>
          </a:p>
          <a:p>
            <a:pPr marL="171450" indent="-171450">
              <a:buFont typeface="Arial" panose="020B0604020202020204" pitchFamily="34" charset="0"/>
              <a:buChar char="•"/>
            </a:pPr>
            <a:r>
              <a:rPr lang="es-ES" dirty="0" smtClean="0"/>
              <a:t>La intención de este Criterio de Conformidad es ayudar a los usuarios con discapacidad a evitar sufrir serias consecuencias si cometen un error al realizar una acción que no se puede revertir.</a:t>
            </a:r>
          </a:p>
          <a:p>
            <a:pPr marL="628650" lvl="1" indent="-171450">
              <a:buFont typeface="Arial" panose="020B0604020202020204" pitchFamily="34" charset="0"/>
              <a:buChar char="•"/>
            </a:pPr>
            <a:r>
              <a:rPr lang="es-ES" dirty="0" smtClean="0"/>
              <a:t>Ejemplo: </a:t>
            </a:r>
          </a:p>
          <a:p>
            <a:pPr marL="1085850" lvl="2" indent="-171450">
              <a:buFont typeface="Arial" panose="020B0604020202020204" pitchFamily="34" charset="0"/>
              <a:buChar char="•"/>
            </a:pPr>
            <a:r>
              <a:rPr lang="es-ES" dirty="0" smtClean="0"/>
              <a:t>Confirmación de una orden de compra: El sitio web de un comercio minorista ofrece la opción de realizar compras en línea. Cuando se realiza un compra, se muestra la información de la orden (incluyendo la cantidad de productos comprados, la dirección de entrega y el modo de pago) para que el usuario pueda revisar la orden y, si es necesario, corregirla. El usuario tiene la opción de confirmar la orden o de realizar los cambios necesarios.</a:t>
            </a:r>
          </a:p>
          <a:p>
            <a:pPr marL="171450" indent="-171450">
              <a:buFont typeface="Arial" panose="020B0604020202020204" pitchFamily="34" charset="0"/>
              <a:buChar char="•"/>
            </a:pPr>
            <a:endParaRPr lang="es-ES" dirty="0" smtClean="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93</a:t>
            </a:fld>
            <a:endParaRPr lang="es-ES" dirty="0"/>
          </a:p>
        </p:txBody>
      </p:sp>
    </p:spTree>
    <p:extLst>
      <p:ext uri="{BB962C8B-B14F-4D97-AF65-F5344CB8AC3E}">
        <p14:creationId xmlns:p14="http://schemas.microsoft.com/office/powerpoint/2010/main" val="30382482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94:</a:t>
            </a:r>
            <a:endParaRPr lang="es-ES" dirty="0" smtClean="0"/>
          </a:p>
          <a:p>
            <a:r>
              <a:rPr lang="es-ES" dirty="0" smtClean="0"/>
              <a:t>Título: </a:t>
            </a:r>
            <a:r>
              <a:rPr lang="es-ES" sz="1400" dirty="0" smtClean="0"/>
              <a:t>3 Comprensible. </a:t>
            </a:r>
            <a:r>
              <a:rPr lang="es-ES" sz="1200" dirty="0" smtClean="0"/>
              <a:t>3.3 Ayudar a evitar y corregir errores (VII)</a:t>
            </a:r>
            <a:r>
              <a:rPr lang="es-ES" dirty="0" smtClean="0"/>
              <a:t/>
            </a:r>
            <a:br>
              <a:rPr lang="es-ES" dirty="0" smtClean="0"/>
            </a:br>
            <a:r>
              <a:rPr lang="es-ES" dirty="0" smtClean="0"/>
              <a:t>Contenido: </a:t>
            </a:r>
          </a:p>
          <a:p>
            <a:pPr marL="171450" indent="-171450">
              <a:buFont typeface="Arial" panose="020B0604020202020204" pitchFamily="34" charset="0"/>
              <a:buChar char="•"/>
            </a:pPr>
            <a:r>
              <a:rPr lang="es-ES" dirty="0" smtClean="0"/>
              <a:t>3.3.5 Ayuda: Se proporciona ayuda dependiente del contexto . (Nivel AAA)</a:t>
            </a:r>
          </a:p>
          <a:p>
            <a:pPr marL="171450" indent="-171450">
              <a:buFont typeface="Arial" panose="020B0604020202020204" pitchFamily="34" charset="0"/>
              <a:buChar char="•"/>
            </a:pPr>
            <a:r>
              <a:rPr lang="es-ES" dirty="0" smtClean="0"/>
              <a:t>La intención de este Criterio de Conformidad es ayudar a los usuarios a evitar los errores. La ayuda dependiente del contexto sólo debe ser proporcionada cuando la etiqueta no es suficiente para describir toda la funcionalidad. La presencia de ayuda dependiente del contexto debe resultar obvia para los usuarios y deben poder acceder a ella cuando lo requieran.</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94</a:t>
            </a:fld>
            <a:endParaRPr lang="es-ES" dirty="0"/>
          </a:p>
        </p:txBody>
      </p:sp>
    </p:spTree>
    <p:extLst>
      <p:ext uri="{BB962C8B-B14F-4D97-AF65-F5344CB8AC3E}">
        <p14:creationId xmlns:p14="http://schemas.microsoft.com/office/powerpoint/2010/main" val="15303957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95:</a:t>
            </a:r>
            <a:endParaRPr lang="es-ES" dirty="0" smtClean="0"/>
          </a:p>
          <a:p>
            <a:r>
              <a:rPr lang="es-ES" dirty="0" smtClean="0"/>
              <a:t>Título: </a:t>
            </a:r>
            <a:r>
              <a:rPr lang="es-ES" sz="1400" dirty="0" smtClean="0"/>
              <a:t>3 Comprensible. </a:t>
            </a:r>
            <a:r>
              <a:rPr lang="es-ES" sz="1200" dirty="0" smtClean="0"/>
              <a:t>3.3 Ayudar a evitar y corregir errores (VIII)</a:t>
            </a:r>
            <a:endParaRPr lang="es-ES" dirty="0" smtClean="0"/>
          </a:p>
          <a:p>
            <a:r>
              <a:rPr lang="es-ES" dirty="0" smtClean="0"/>
              <a:t>Contenido:</a:t>
            </a:r>
          </a:p>
          <a:p>
            <a:pPr marL="171450" indent="-171450">
              <a:buFont typeface="Arial" panose="020B0604020202020204" pitchFamily="34" charset="0"/>
              <a:buChar char="•"/>
            </a:pPr>
            <a:r>
              <a:rPr lang="es-ES" dirty="0" smtClean="0"/>
              <a:t>3.3.6 Prevención de errores (todos): Para las páginas web que requieren al usuario el envío de información, se cumple al menos uno de los siguientes casos. (Nivel AAA)</a:t>
            </a:r>
          </a:p>
          <a:p>
            <a:pPr marL="628650" lvl="1" indent="-171450">
              <a:buFont typeface="Arial" panose="020B0604020202020204" pitchFamily="34" charset="0"/>
              <a:buChar char="•"/>
            </a:pPr>
            <a:r>
              <a:rPr lang="es-ES" dirty="0" smtClean="0"/>
              <a:t>Reversible: El envío es reversible.</a:t>
            </a:r>
          </a:p>
          <a:p>
            <a:pPr marL="628650" lvl="1" indent="-171450">
              <a:buFont typeface="Arial" panose="020B0604020202020204" pitchFamily="34" charset="0"/>
              <a:buChar char="•"/>
            </a:pPr>
            <a:r>
              <a:rPr lang="es-ES" dirty="0" smtClean="0"/>
              <a:t>Revisado: Se verifica la información para detectar errores en la entrada de datos y se proporciona al usuario una oportunidad de corregirlos.</a:t>
            </a:r>
          </a:p>
          <a:p>
            <a:pPr marL="628650" lvl="1" indent="-171450">
              <a:buFont typeface="Arial" panose="020B0604020202020204" pitchFamily="34" charset="0"/>
              <a:buChar char="•"/>
            </a:pPr>
            <a:r>
              <a:rPr lang="es-ES" dirty="0" smtClean="0"/>
              <a:t>Confirmado: Se proporciona un mecanismo para revisar, confirmar y corregir la información antes de finalizar el envío de los datos.</a:t>
            </a:r>
          </a:p>
          <a:p>
            <a:pPr marL="171450" indent="-171450">
              <a:buFont typeface="Arial" panose="020B0604020202020204" pitchFamily="34" charset="0"/>
              <a:buChar char="•"/>
            </a:pPr>
            <a:endParaRPr lang="es-ES" dirty="0" smtClean="0"/>
          </a:p>
          <a:p>
            <a:pPr marL="171450" indent="-171450">
              <a:buFont typeface="Arial" panose="020B0604020202020204" pitchFamily="34" charset="0"/>
              <a:buChar char="•"/>
            </a:pPr>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95</a:t>
            </a:fld>
            <a:endParaRPr lang="es-ES" dirty="0"/>
          </a:p>
        </p:txBody>
      </p:sp>
    </p:spTree>
    <p:extLst>
      <p:ext uri="{BB962C8B-B14F-4D97-AF65-F5344CB8AC3E}">
        <p14:creationId xmlns:p14="http://schemas.microsoft.com/office/powerpoint/2010/main" val="4621320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96:</a:t>
            </a:r>
            <a:endParaRPr lang="es-ES" dirty="0" smtClean="0"/>
          </a:p>
          <a:p>
            <a:r>
              <a:rPr lang="es-ES" dirty="0" smtClean="0"/>
              <a:t>Título: Robusto</a:t>
            </a:r>
            <a:r>
              <a:rPr lang="es-ES" baseline="0" dirty="0" smtClean="0"/>
              <a:t> (I)</a:t>
            </a:r>
            <a:endParaRPr lang="es-ES" dirty="0" smtClean="0"/>
          </a:p>
          <a:p>
            <a:r>
              <a:rPr lang="es-ES" dirty="0" smtClean="0"/>
              <a:t>Contenido:</a:t>
            </a:r>
          </a:p>
          <a:p>
            <a:r>
              <a:rPr lang="es-ES" dirty="0" smtClean="0"/>
              <a:t>Principio 4: Robusto</a:t>
            </a:r>
          </a:p>
          <a:p>
            <a:r>
              <a:rPr lang="es-ES" dirty="0" smtClean="0"/>
              <a:t>El contenido debe ser suficientemente robusto como para ser interpretado de forma fiable por una amplia variedad de aplicaciones de usuario, incluyendo las ayudas técnicas.</a:t>
            </a:r>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96</a:t>
            </a:fld>
            <a:endParaRPr lang="es-ES" dirty="0"/>
          </a:p>
        </p:txBody>
      </p:sp>
    </p:spTree>
    <p:extLst>
      <p:ext uri="{BB962C8B-B14F-4D97-AF65-F5344CB8AC3E}">
        <p14:creationId xmlns:p14="http://schemas.microsoft.com/office/powerpoint/2010/main" val="4890515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97:</a:t>
            </a:r>
            <a:endParaRPr lang="es-ES" dirty="0" smtClean="0"/>
          </a:p>
          <a:p>
            <a:r>
              <a:rPr lang="es-ES" dirty="0" smtClean="0"/>
              <a:t>Título: </a:t>
            </a:r>
            <a:r>
              <a:rPr lang="es-ES" sz="1200" dirty="0" smtClean="0"/>
              <a:t>4 Robusto</a:t>
            </a:r>
            <a:endParaRPr lang="es-ES" dirty="0" smtClean="0"/>
          </a:p>
          <a:p>
            <a:r>
              <a:rPr lang="es-ES" dirty="0" smtClean="0"/>
              <a:t>Contenido:</a:t>
            </a:r>
          </a:p>
          <a:p>
            <a:pPr marL="0" indent="0">
              <a:buNone/>
            </a:pPr>
            <a:r>
              <a:rPr lang="es-ES" sz="1200" dirty="0" smtClean="0"/>
              <a:t>Pauta 4.1</a:t>
            </a:r>
          </a:p>
          <a:p>
            <a:pPr marL="0" indent="0">
              <a:buNone/>
            </a:pPr>
            <a:r>
              <a:rPr lang="es-ES" sz="1200" dirty="0" smtClean="0"/>
              <a:t>Maximizar la compatibilidad con las aplicaciones de usuario actuales y futuras, incluyendo las ayudas técnicas.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97</a:t>
            </a:fld>
            <a:endParaRPr lang="es-ES" dirty="0"/>
          </a:p>
        </p:txBody>
      </p:sp>
    </p:spTree>
    <p:extLst>
      <p:ext uri="{BB962C8B-B14F-4D97-AF65-F5344CB8AC3E}">
        <p14:creationId xmlns:p14="http://schemas.microsoft.com/office/powerpoint/2010/main" val="242663798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98:</a:t>
            </a:r>
            <a:endParaRPr lang="es-ES" dirty="0" smtClean="0"/>
          </a:p>
          <a:p>
            <a:r>
              <a:rPr lang="es-ES" dirty="0" smtClean="0"/>
              <a:t>Título: 4 Robusto. </a:t>
            </a:r>
            <a:r>
              <a:rPr lang="es-ES" sz="1200" dirty="0" smtClean="0"/>
              <a:t>4.1 Maximizar la compatibilidad (I)</a:t>
            </a:r>
            <a:endParaRPr lang="es-ES" dirty="0" smtClean="0"/>
          </a:p>
          <a:p>
            <a:r>
              <a:rPr lang="es-ES" dirty="0" smtClean="0"/>
              <a:t>Contenido:</a:t>
            </a:r>
          </a:p>
          <a:p>
            <a:pPr marL="171450" indent="-171450">
              <a:buFont typeface="Arial" panose="020B0604020202020204" pitchFamily="34" charset="0"/>
              <a:buChar char="•"/>
            </a:pPr>
            <a:r>
              <a:rPr lang="es-ES" dirty="0" smtClean="0"/>
              <a:t>4.1.1 Procesamiento: En los contenidos implementados mediante el uso de lenguajes de marcas, los elementos tienen las etiquetas de apertura y cierre completas; los elementos están anidados de acuerdo a sus especificaciones; los elementos no contienen atributos duplicados y los ID son únicos, excepto cuando las especificaciones permitan estas características. (Nivel A)</a:t>
            </a:r>
          </a:p>
          <a:p>
            <a:pPr marL="171450" indent="-171450">
              <a:buFont typeface="Arial" panose="020B0604020202020204" pitchFamily="34" charset="0"/>
              <a:buChar char="•"/>
            </a:pPr>
            <a:r>
              <a:rPr lang="es-ES" dirty="0" smtClean="0"/>
              <a:t>Nota: Las etiquetas de apertura y cierre a las que les falte un carácter crítico para su formación, como un signo de "mayor qué", o en las que falten las comillas de apertura o cierre en el valor de un atributo, no se consideran completas.</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98</a:t>
            </a:fld>
            <a:endParaRPr lang="es-ES" dirty="0"/>
          </a:p>
        </p:txBody>
      </p:sp>
    </p:spTree>
    <p:extLst>
      <p:ext uri="{BB962C8B-B14F-4D97-AF65-F5344CB8AC3E}">
        <p14:creationId xmlns:p14="http://schemas.microsoft.com/office/powerpoint/2010/main" val="19391153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Diapositiva</a:t>
            </a:r>
            <a:r>
              <a:rPr lang="es-ES" baseline="0" dirty="0" smtClean="0"/>
              <a:t> 99:</a:t>
            </a:r>
            <a:endParaRPr lang="es-ES" dirty="0" smtClean="0"/>
          </a:p>
          <a:p>
            <a:r>
              <a:rPr lang="es-ES" dirty="0" smtClean="0"/>
              <a:t>Título:</a:t>
            </a:r>
            <a:r>
              <a:rPr lang="es-ES" baseline="0" dirty="0" smtClean="0"/>
              <a:t> </a:t>
            </a:r>
            <a:r>
              <a:rPr lang="es-ES" dirty="0" smtClean="0"/>
              <a:t>4 Robusto. </a:t>
            </a:r>
            <a:r>
              <a:rPr lang="es-ES" sz="1200" dirty="0" smtClean="0"/>
              <a:t>4.1 Maximizar la compatibilidad (II)</a:t>
            </a:r>
            <a:endParaRPr lang="es-ES" dirty="0" smtClean="0"/>
          </a:p>
          <a:p>
            <a:r>
              <a:rPr lang="es-ES" dirty="0" smtClean="0"/>
              <a:t>Contenido:</a:t>
            </a:r>
          </a:p>
          <a:p>
            <a:pPr marL="171450" indent="-171450">
              <a:buFont typeface="Arial" panose="020B0604020202020204" pitchFamily="34" charset="0"/>
              <a:buChar char="•"/>
            </a:pPr>
            <a:r>
              <a:rPr lang="es-ES" dirty="0" smtClean="0"/>
              <a:t>4.1.2 Nombre, función, valor: Para todos los componentes de la interfaz de usuario (incluyendo pero no limitado a: elementos de formulario, enlaces y componentes generados por scripts), el nombre y la función pueden ser determinados por software; los estados, propiedades y valores que pueden ser asignados por el usuario pueden ser especificados por software; y los cambios en estos elementos se encuentran disponibles para su consulta por las aplicaciones de usuario, incluyendo las ayudas técnicas. (Nivel A)</a:t>
            </a:r>
          </a:p>
          <a:p>
            <a:pPr marL="171450" indent="-171450">
              <a:buFont typeface="Arial" panose="020B0604020202020204" pitchFamily="34" charset="0"/>
              <a:buChar char="•"/>
            </a:pPr>
            <a:r>
              <a:rPr lang="es-ES" dirty="0" smtClean="0"/>
              <a:t>Nota: Este criterio de conformidad se dirige principalmente a los autores web que desarrollan o programan sus propios componentes de interfaz de usuario. Por ejemplo, los controles estándar de HTML satisfacen automáticamente este criterio cuando se emplean de acuerdo con su especificación.</a:t>
            </a:r>
          </a:p>
          <a:p>
            <a:pPr marL="628650" lvl="1" indent="-171450">
              <a:buFont typeface="Arial" panose="020B0604020202020204" pitchFamily="34" charset="0"/>
              <a:buChar char="•"/>
            </a:pPr>
            <a:r>
              <a:rPr lang="es-ES" dirty="0" smtClean="0"/>
              <a:t>Ejemplo: API accesible, AJAX</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033D3B2D-E5E7-6E4C-9A4A-A4B58656B2DD}" type="slidenum">
              <a:rPr lang="es-ES" smtClean="0"/>
              <a:pPr/>
              <a:t>99</a:t>
            </a:fld>
            <a:endParaRPr lang="es-ES" dirty="0"/>
          </a:p>
        </p:txBody>
      </p:sp>
    </p:spTree>
    <p:extLst>
      <p:ext uri="{BB962C8B-B14F-4D97-AF65-F5344CB8AC3E}">
        <p14:creationId xmlns:p14="http://schemas.microsoft.com/office/powerpoint/2010/main" val="201198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5" name="Marcador de pie de página 4"/>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14122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pie de página 4"/>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223616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0" y="88730"/>
            <a:ext cx="8229600" cy="1143000"/>
          </a:xfrm>
          <a:ln>
            <a:noFill/>
          </a:ln>
        </p:spPr>
        <p:txBody>
          <a:bodyPr/>
          <a:lstStyle/>
          <a:p>
            <a:r>
              <a:rPr lang="es-ES_tradnl" dirty="0" smtClean="0"/>
              <a:t>Clic para editar título</a:t>
            </a:r>
            <a:endParaRPr lang="es-ES" dirty="0"/>
          </a:p>
        </p:txBody>
      </p:sp>
      <p:sp>
        <p:nvSpPr>
          <p:cNvPr id="3" name="Marcador de contenido 2"/>
          <p:cNvSpPr>
            <a:spLocks noGrp="1"/>
          </p:cNvSpPr>
          <p:nvPr>
            <p:ph idx="1"/>
          </p:nvPr>
        </p:nvSpPr>
        <p:spPr/>
        <p:txBody>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pie de página 4"/>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275925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dirty="0" smtClean="0"/>
              <a:t>Clic para editar título</a:t>
            </a:r>
            <a:endParaRPr lang="es-ES" dirty="0"/>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dirty="0" smtClean="0"/>
              <a:t>Haga clic para modificar el estilo de texto del patrón</a:t>
            </a:r>
          </a:p>
        </p:txBody>
      </p:sp>
      <p:sp>
        <p:nvSpPr>
          <p:cNvPr id="5" name="Marcador de pie de página 4"/>
          <p:cNvSpPr>
            <a:spLocks noGrp="1"/>
          </p:cNvSpPr>
          <p:nvPr>
            <p:ph type="ftr" sz="quarter" idx="11"/>
          </p:nvPr>
        </p:nvSpPr>
        <p:spPr/>
        <p:txBody>
          <a:bodyPr/>
          <a:lstStyle>
            <a:lvl1pPr>
              <a:defRPr sz="1000">
                <a:latin typeface="Arial" pitchFamily="34" charset="0"/>
                <a:cs typeface="Arial" pitchFamily="34" charset="0"/>
              </a:defRPr>
            </a:lvl1p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310556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132744"/>
            <a:ext cx="8229600" cy="1143000"/>
          </a:xfrm>
        </p:spPr>
        <p:txBody>
          <a:bodyPr/>
          <a:lstStyle/>
          <a:p>
            <a:r>
              <a:rPr lang="es-ES_tradnl" dirty="0" smtClean="0"/>
              <a:t>Clic para editar título</a:t>
            </a:r>
            <a:endParaRPr lang="es-ES" dirty="0"/>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123931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978"/>
            <a:ext cx="8229600" cy="1143000"/>
          </a:xfrm>
        </p:spPr>
        <p:txBody>
          <a:bodyPr/>
          <a:lstStyle>
            <a:lvl1pPr>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8" name="Marcador de pie de página 7"/>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399316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smtClean="0"/>
              <a:t>Clic para editar título</a:t>
            </a:r>
            <a:endParaRPr lang="es-ES" dirty="0"/>
          </a:p>
        </p:txBody>
      </p:sp>
      <p:sp>
        <p:nvSpPr>
          <p:cNvPr id="4" name="Marcador de pie de página 3"/>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175858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174944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dirty="0" smtClean="0"/>
              <a:t>Clic para editar título</a:t>
            </a:r>
            <a:endParaRPr lang="es-ES" dirty="0"/>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Marcador de pie de página 5"/>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380395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6" name="Marcador de pie de página 5"/>
          <p:cNvSpPr>
            <a:spLocks noGrp="1"/>
          </p:cNvSpPr>
          <p:nvPr>
            <p:ph type="ftr" sz="quarter" idx="11"/>
          </p:nvPr>
        </p:nvSpPr>
        <p:spPr/>
        <p:txBody>
          <a:body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spTree>
    <p:extLst>
      <p:ext uri="{BB962C8B-B14F-4D97-AF65-F5344CB8AC3E}">
        <p14:creationId xmlns:p14="http://schemas.microsoft.com/office/powerpoint/2010/main" val="293578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userDrawn="1"/>
        </p:nvSpPr>
        <p:spPr>
          <a:xfrm>
            <a:off x="0" y="91752"/>
            <a:ext cx="9144000" cy="1169586"/>
          </a:xfrm>
          <a:prstGeom prst="rect">
            <a:avLst/>
          </a:prstGeom>
          <a:solidFill>
            <a:srgbClr val="000E77"/>
          </a:solidFill>
          <a:ln>
            <a:solidFill>
              <a:srgbClr val="000E7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244583"/>
              </a:solidFill>
              <a:ea typeface="ＭＳ Ｐゴシック" pitchFamily="-105" charset="-128"/>
            </a:endParaRPr>
          </a:p>
        </p:txBody>
      </p:sp>
      <p:sp>
        <p:nvSpPr>
          <p:cNvPr id="2" name="Marcador de título 1"/>
          <p:cNvSpPr>
            <a:spLocks noGrp="1"/>
          </p:cNvSpPr>
          <p:nvPr>
            <p:ph type="title"/>
          </p:nvPr>
        </p:nvSpPr>
        <p:spPr>
          <a:xfrm>
            <a:off x="457200" y="85446"/>
            <a:ext cx="82296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pie de página 4"/>
          <p:cNvSpPr>
            <a:spLocks noGrp="1"/>
          </p:cNvSpPr>
          <p:nvPr>
            <p:ph type="ftr" sz="quarter" idx="3"/>
          </p:nvPr>
        </p:nvSpPr>
        <p:spPr>
          <a:xfrm>
            <a:off x="457200" y="6442075"/>
            <a:ext cx="8229600" cy="365125"/>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pPr>
              <a:defRPr/>
            </a:pPr>
            <a:r>
              <a:rPr lang="es-ES" dirty="0" smtClean="0"/>
              <a:t>Asignatura OCW-UC3M:  </a:t>
            </a:r>
            <a:r>
              <a:rPr lang="es-ES" altLang="es-ES" dirty="0" smtClean="0"/>
              <a:t>“</a:t>
            </a:r>
            <a:r>
              <a:rPr lang="es-ES" dirty="0" smtClean="0"/>
              <a:t>Evitando la barreras de accesibilidad en la Sociedad de la Información", </a:t>
            </a:r>
          </a:p>
          <a:p>
            <a:pPr>
              <a:defRPr/>
            </a:pPr>
            <a:r>
              <a:rPr lang="es-ES" dirty="0" smtClean="0"/>
              <a:t>Lourdes Moreno y Paloma Martínez, Grupo Labda</a:t>
            </a:r>
            <a:endParaRPr lang="es-ES" dirty="0"/>
          </a:p>
        </p:txBody>
      </p:sp>
      <p:pic>
        <p:nvPicPr>
          <p:cNvPr id="11"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840123" y="155146"/>
            <a:ext cx="1045697" cy="104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766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dt="0"/>
  <p:txStyles>
    <p:titleStyle>
      <a:lvl1pPr algn="l" defTabSz="4572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chemeClr val="accent1">
            <a:lumMod val="50000"/>
          </a:schemeClr>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chemeClr val="accent1"/>
        </a:buClr>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es/deed.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w3.org/TR/WCAG20/"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hyperlink" Target="http://www.w3.org/WAI/WCAG20/quickref/" TargetMode="External"/><Relationship Id="rId4" Type="http://schemas.openxmlformats.org/officeDocument/2006/relationships/hyperlink" Target="http://www.sidar.org/traducciones/wcag20/wcag20_es.html"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www.w3.org/TR/WCAG20-TECHS/"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hyperlink" Target="http://www.sidar.org/traducciones/wcag20/es/comprender-wcag20/" TargetMode="External"/><Relationship Id="rId4" Type="http://schemas.openxmlformats.org/officeDocument/2006/relationships/hyperlink" Target="http://www.w3.org/TR/UNDERSTANDING-WCAG20/" TargetMode="External"/></Relationships>
</file>

<file path=ppt/slides/_rels/slide102.xml.rels><?xml version="1.0" encoding="UTF-8" standalone="yes"?>
<Relationships xmlns="http://schemas.openxmlformats.org/package/2006/relationships"><Relationship Id="rId8" Type="http://schemas.openxmlformats.org/officeDocument/2006/relationships/hyperlink" Target="http://www.sip.gob.mx/documentos/accesibilidad/aDesigner.pdf" TargetMode="External"/><Relationship Id="rId3" Type="http://schemas.openxmlformats.org/officeDocument/2006/relationships/hyperlink" Target="http://www.tawdis.net/" TargetMode="External"/><Relationship Id="rId7" Type="http://schemas.openxmlformats.org/officeDocument/2006/relationships/hyperlink" Target="https://addons.mozilla.org/es/firefox/addon/qompliance/"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wsspg.dequecloud.com/worldspace/wsservice/eval/checkCompliance.jsp" TargetMode="External"/><Relationship Id="rId5" Type="http://schemas.openxmlformats.org/officeDocument/2006/relationships/hyperlink" Target="http://www.totalvalidator.com/" TargetMode="External"/><Relationship Id="rId4" Type="http://schemas.openxmlformats.org/officeDocument/2006/relationships/hyperlink" Target="http://achecker.ca/checker/index.php"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firefox.cita.uiuc.edu/" TargetMode="External"/><Relationship Id="rId3" Type="http://schemas.openxmlformats.org/officeDocument/2006/relationships/hyperlink" Target="http://www.w3.org/WAI/ER/tools/" TargetMode="External"/><Relationship Id="rId7" Type="http://schemas.openxmlformats.org/officeDocument/2006/relationships/hyperlink" Target="http://www.visionaustralia.org.au/ais/toolbar/"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http://wave.webaim.org/?lang=es" TargetMode="External"/><Relationship Id="rId5" Type="http://schemas.openxmlformats.org/officeDocument/2006/relationships/hyperlink" Target="http://www.tawdis.net/" TargetMode="External"/><Relationship Id="rId4" Type="http://schemas.openxmlformats.org/officeDocument/2006/relationships/hyperlink" Target="http://www.sidar.org/hera/" TargetMode="External"/><Relationship Id="rId9" Type="http://schemas.openxmlformats.org/officeDocument/2006/relationships/hyperlink" Target="http://juicystudio.com/" TargetMode="External"/></Relationships>
</file>

<file path=ppt/slides/_rels/slide104.xml.rels><?xml version="1.0" encoding="UTF-8" standalone="yes"?>
<Relationships xmlns="http://schemas.openxmlformats.org/package/2006/relationships"><Relationship Id="rId8" Type="http://schemas.openxmlformats.org/officeDocument/2006/relationships/hyperlink" Target="http://labda.inf.uc3m.es/awa/es/node/125" TargetMode="External"/><Relationship Id="rId3" Type="http://schemas.openxmlformats.org/officeDocument/2006/relationships/hyperlink" Target="http://www.paciellogroup.com/resources/wat-ie-about.html" TargetMode="External"/><Relationship Id="rId7" Type="http://schemas.openxmlformats.org/officeDocument/2006/relationships/hyperlink" Target="http://validator.w3.org/"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jigsaw.w3.org/css-validator/" TargetMode="External"/><Relationship Id="rId5" Type="http://schemas.openxmlformats.org/officeDocument/2006/relationships/hyperlink" Target="http://chrispederick.com/work/web-developer/" TargetMode="External"/><Relationship Id="rId4" Type="http://schemas.openxmlformats.org/officeDocument/2006/relationships/hyperlink" Target="http://www.paciellogroup.com/resources/wat-about.html"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w3.org/WAI/demos/bad/Overview.html"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hyperlink" Target="http://www.stamfordinteractive.com.au/resources/wcag-2-0-map/" TargetMode="External"/><Relationship Id="rId4" Type="http://schemas.openxmlformats.org/officeDocument/2006/relationships/hyperlink" Target="http://olgacarreras.blogspot.com.es/2007/02/wcag-20.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lgacarreras.blogspot.com.es/2012/08/tabla-resumen-de-los-requisitos-de.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idar.org/traducciones/wcag20/es/comprender-wcag20/visual-audio-contrast-contrast.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sidar.org/traducciones/wcag20/es/comprender-wcag20/visual-audio-contrast-visual-presentation.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esya.e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sidar.org/traducciones/wcag20/es/comprender-wcag20/meaning-supplements.htm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sya.es/es/multimedia_accesible/eje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w3.org/WAI/demos/bad/after/annotated/survey.html"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0267" y="1616711"/>
            <a:ext cx="8212666" cy="2946400"/>
          </a:xfrm>
          <a:solidFill>
            <a:srgbClr val="DEE2EC"/>
          </a:solidFill>
        </p:spPr>
        <p:txBody>
          <a:bodyPr>
            <a:normAutofit/>
          </a:bodyPr>
          <a:lstStyle/>
          <a:p>
            <a:pPr algn="ctr">
              <a:lnSpc>
                <a:spcPct val="80000"/>
              </a:lnSpc>
            </a:pPr>
            <a:r>
              <a:rPr lang="es-ES" sz="3200" dirty="0" smtClean="0">
                <a:solidFill>
                  <a:schemeClr val="tx1"/>
                </a:solidFill>
              </a:rPr>
              <a:t>Tema 3.4: Pautas </a:t>
            </a:r>
            <a:r>
              <a:rPr lang="es-ES" sz="3200" dirty="0">
                <a:solidFill>
                  <a:schemeClr val="tx1"/>
                </a:solidFill>
              </a:rPr>
              <a:t>de Accesibilidad para el Contenido Web (WCAG) 2.0</a:t>
            </a:r>
            <a:r>
              <a:rPr lang="es-ES" dirty="0">
                <a:solidFill>
                  <a:schemeClr val="tx1"/>
                </a:solidFill>
              </a:rPr>
              <a:t/>
            </a:r>
            <a:br>
              <a:rPr lang="es-ES" dirty="0">
                <a:solidFill>
                  <a:schemeClr val="tx1"/>
                </a:solidFill>
              </a:rPr>
            </a:br>
            <a:r>
              <a:rPr lang="es-ES" dirty="0" smtClean="0">
                <a:solidFill>
                  <a:schemeClr val="tx1"/>
                </a:solidFill>
              </a:rPr>
              <a:t/>
            </a:r>
            <a:br>
              <a:rPr lang="es-ES" dirty="0" smtClean="0">
                <a:solidFill>
                  <a:schemeClr val="tx1"/>
                </a:solidFill>
              </a:rPr>
            </a:br>
            <a:r>
              <a:rPr lang="es-ES" altLang="es-ES" sz="2600" dirty="0">
                <a:solidFill>
                  <a:schemeClr val="tx1"/>
                </a:solidFill>
                <a:latin typeface="Arial" charset="0"/>
                <a:ea typeface="ＭＳ Ｐゴシック" pitchFamily="34" charset="-128"/>
                <a:cs typeface="Arial" charset="0"/>
              </a:rPr>
              <a:t>Lourdes Moreno, Paloma Martínez </a:t>
            </a:r>
            <a:br>
              <a:rPr lang="es-ES" altLang="es-ES" sz="2600" dirty="0">
                <a:solidFill>
                  <a:schemeClr val="tx1"/>
                </a:solidFill>
                <a:latin typeface="Arial" charset="0"/>
                <a:ea typeface="ＭＳ Ｐゴシック" pitchFamily="34" charset="-128"/>
                <a:cs typeface="Arial" charset="0"/>
              </a:rPr>
            </a:br>
            <a:r>
              <a:rPr lang="es-ES" altLang="es-ES" sz="2600" dirty="0">
                <a:solidFill>
                  <a:schemeClr val="tx1"/>
                </a:solidFill>
                <a:latin typeface="Arial" charset="0"/>
                <a:ea typeface="ＭＳ Ｐゴシック" pitchFamily="34" charset="-128"/>
                <a:cs typeface="Arial" charset="0"/>
              </a:rPr>
              <a:t>Universidad Carlos III de Madrid</a:t>
            </a:r>
            <a:br>
              <a:rPr lang="es-ES" altLang="es-ES" sz="2600" dirty="0">
                <a:solidFill>
                  <a:schemeClr val="tx1"/>
                </a:solidFill>
                <a:latin typeface="Arial" charset="0"/>
                <a:ea typeface="ＭＳ Ｐゴシック" pitchFamily="34" charset="-128"/>
                <a:cs typeface="Arial" charset="0"/>
              </a:rPr>
            </a:br>
            <a:r>
              <a:rPr lang="es-ES" altLang="es-ES" sz="2600" dirty="0">
                <a:solidFill>
                  <a:schemeClr val="tx1"/>
                </a:solidFill>
                <a:latin typeface="Arial" charset="0"/>
                <a:ea typeface="ＭＳ Ｐゴシック" pitchFamily="34" charset="-128"/>
                <a:cs typeface="Arial" charset="0"/>
              </a:rPr>
              <a:t>{lmoreno,pmf}@inf.uc3m.es</a:t>
            </a:r>
            <a:endParaRPr lang="es-ES" altLang="es-ES" sz="2600" dirty="0">
              <a:latin typeface="Arial" charset="0"/>
              <a:ea typeface="ＭＳ Ｐゴシック" pitchFamily="34" charset="-128"/>
              <a:cs typeface="Arial" charset="0"/>
            </a:endParaRPr>
          </a:p>
        </p:txBody>
      </p:sp>
      <p:sp>
        <p:nvSpPr>
          <p:cNvPr id="3" name="Subtítulo 2"/>
          <p:cNvSpPr>
            <a:spLocks noGrp="1"/>
          </p:cNvSpPr>
          <p:nvPr>
            <p:ph type="subTitle" idx="1"/>
          </p:nvPr>
        </p:nvSpPr>
        <p:spPr>
          <a:xfrm>
            <a:off x="440267" y="4698984"/>
            <a:ext cx="8212666" cy="1752600"/>
          </a:xfrm>
        </p:spPr>
        <p:txBody>
          <a:bodyPr>
            <a:normAutofit/>
          </a:bodyPr>
          <a:lstStyle/>
          <a:p>
            <a:pPr algn="l">
              <a:spcBef>
                <a:spcPct val="0"/>
              </a:spcBef>
            </a:pPr>
            <a:r>
              <a:rPr lang="es-ES" altLang="es-ES" sz="1800" dirty="0">
                <a:solidFill>
                  <a:schemeClr val="tx1"/>
                </a:solidFill>
              </a:rPr>
              <a:t>Asignatura Humanidades:</a:t>
            </a:r>
            <a:endParaRPr lang="es-ES_tradnl" altLang="ja-JP" sz="1800" dirty="0">
              <a:solidFill>
                <a:schemeClr val="tx1"/>
              </a:solidFill>
            </a:endParaRPr>
          </a:p>
          <a:p>
            <a:pPr algn="l">
              <a:spcBef>
                <a:spcPct val="0"/>
              </a:spcBef>
              <a:spcAft>
                <a:spcPts val="2500"/>
              </a:spcAft>
            </a:pPr>
            <a:r>
              <a:rPr lang="ja-JP" altLang="es-ES" sz="1800" dirty="0">
                <a:solidFill>
                  <a:schemeClr val="tx1"/>
                </a:solidFill>
              </a:rPr>
              <a:t>“</a:t>
            </a:r>
            <a:r>
              <a:rPr lang="es-ES" altLang="ja-JP" sz="1800" dirty="0">
                <a:solidFill>
                  <a:schemeClr val="tx1"/>
                </a:solidFill>
              </a:rPr>
              <a:t>Evitando </a:t>
            </a:r>
            <a:r>
              <a:rPr lang="es-ES" altLang="ja-JP" sz="1800" dirty="0" smtClean="0">
                <a:solidFill>
                  <a:schemeClr val="tx1"/>
                </a:solidFill>
              </a:rPr>
              <a:t>las </a:t>
            </a:r>
            <a:r>
              <a:rPr lang="es-ES" altLang="ja-JP" sz="1800" dirty="0">
                <a:solidFill>
                  <a:schemeClr val="tx1"/>
                </a:solidFill>
              </a:rPr>
              <a:t>barreras de accesibilidad en la Sociedad de la Información</a:t>
            </a:r>
            <a:r>
              <a:rPr lang="ja-JP" altLang="es-ES" sz="1800" dirty="0" smtClean="0">
                <a:solidFill>
                  <a:schemeClr val="tx1"/>
                </a:solidFill>
              </a:rPr>
              <a:t>”</a:t>
            </a:r>
            <a:endParaRPr lang="es-ES_tradnl" altLang="ja-JP" sz="1800" dirty="0">
              <a:solidFill>
                <a:schemeClr val="tx1"/>
              </a:solidFill>
            </a:endParaRPr>
          </a:p>
          <a:p>
            <a:pPr algn="l">
              <a:spcBef>
                <a:spcPct val="0"/>
              </a:spcBef>
              <a:spcAft>
                <a:spcPts val="500"/>
              </a:spcAft>
              <a:buClrTx/>
            </a:pPr>
            <a:r>
              <a:rPr lang="es-ES_tradnl" altLang="es-ES" sz="1200" dirty="0" err="1">
                <a:solidFill>
                  <a:schemeClr val="tx1"/>
                </a:solidFill>
              </a:rPr>
              <a:t>OpenCourseWare</a:t>
            </a:r>
            <a:r>
              <a:rPr lang="es-ES_tradnl" altLang="es-ES" sz="1200" dirty="0">
                <a:solidFill>
                  <a:schemeClr val="tx1"/>
                </a:solidFill>
              </a:rPr>
              <a:t> de la Universidad Carlos III de Madrid</a:t>
            </a:r>
          </a:p>
          <a:p>
            <a:pPr marL="982663" algn="l">
              <a:spcBef>
                <a:spcPct val="0"/>
              </a:spcBef>
              <a:spcAft>
                <a:spcPts val="1000"/>
              </a:spcAft>
              <a:buClrTx/>
            </a:pPr>
            <a:r>
              <a:rPr lang="es-ES_tradnl" altLang="es-ES" sz="1200" dirty="0">
                <a:solidFill>
                  <a:schemeClr val="tx1"/>
                </a:solidFill>
              </a:rPr>
              <a:t>Esta obra está bajo una </a:t>
            </a:r>
            <a:r>
              <a:rPr lang="es-ES_tradnl" altLang="es-ES" sz="1200" dirty="0">
                <a:solidFill>
                  <a:schemeClr val="tx1"/>
                </a:solidFill>
                <a:hlinkClick r:id="rId3"/>
              </a:rPr>
              <a:t>licencia de </a:t>
            </a:r>
            <a:r>
              <a:rPr lang="es-ES_tradnl" altLang="es-ES" sz="1200" dirty="0" err="1">
                <a:solidFill>
                  <a:schemeClr val="tx1"/>
                </a:solidFill>
                <a:hlinkClick r:id="rId3"/>
              </a:rPr>
              <a:t>Creative</a:t>
            </a:r>
            <a:r>
              <a:rPr lang="es-ES_tradnl" altLang="es-ES" sz="1200" dirty="0">
                <a:solidFill>
                  <a:schemeClr val="tx1"/>
                </a:solidFill>
                <a:hlinkClick r:id="rId3"/>
              </a:rPr>
              <a:t> </a:t>
            </a:r>
            <a:r>
              <a:rPr lang="es-ES_tradnl" altLang="es-ES" sz="1200" dirty="0" err="1">
                <a:solidFill>
                  <a:schemeClr val="tx1"/>
                </a:solidFill>
                <a:hlinkClick r:id="rId3"/>
              </a:rPr>
              <a:t>Commons</a:t>
            </a:r>
            <a:r>
              <a:rPr lang="es-ES_tradnl" altLang="es-ES" sz="1200" dirty="0">
                <a:solidFill>
                  <a:schemeClr val="tx1"/>
                </a:solidFill>
                <a:hlinkClick r:id="rId3"/>
              </a:rPr>
              <a:t> Reconocimiento-</a:t>
            </a:r>
            <a:r>
              <a:rPr lang="es-ES_tradnl" altLang="es-ES" sz="1200" dirty="0" err="1">
                <a:solidFill>
                  <a:schemeClr val="tx1"/>
                </a:solidFill>
                <a:hlinkClick r:id="rId3"/>
              </a:rPr>
              <a:t>NoComercial</a:t>
            </a:r>
            <a:r>
              <a:rPr lang="es-ES_tradnl" altLang="es-ES" sz="1200" dirty="0">
                <a:solidFill>
                  <a:schemeClr val="tx1"/>
                </a:solidFill>
                <a:hlinkClick r:id="rId3"/>
              </a:rPr>
              <a:t>-</a:t>
            </a:r>
            <a:r>
              <a:rPr lang="es-ES_tradnl" altLang="es-ES" sz="1200" dirty="0" err="1">
                <a:solidFill>
                  <a:schemeClr val="tx1"/>
                </a:solidFill>
                <a:hlinkClick r:id="rId3"/>
              </a:rPr>
              <a:t>Compartirigual</a:t>
            </a:r>
            <a:r>
              <a:rPr lang="es-ES_tradnl" altLang="es-ES" sz="1200" dirty="0">
                <a:solidFill>
                  <a:schemeClr val="tx1"/>
                </a:solidFill>
                <a:hlinkClick r:id="rId3"/>
              </a:rPr>
              <a:t> 3.0 España</a:t>
            </a:r>
            <a:endParaRPr lang="es-ES_tradnl" altLang="es-ES" sz="1200" dirty="0">
              <a:solidFill>
                <a:schemeClr val="tx1"/>
              </a:solidFill>
            </a:endParaRPr>
          </a:p>
          <a:p>
            <a:pPr algn="l">
              <a:spcBef>
                <a:spcPct val="0"/>
              </a:spcBef>
            </a:pPr>
            <a:endParaRPr lang="es-ES_tradnl" altLang="ja-JP" sz="1800" dirty="0">
              <a:solidFill>
                <a:schemeClr val="tx1"/>
              </a:solidFill>
            </a:endParaRPr>
          </a:p>
        </p:txBody>
      </p:sp>
      <p:pic>
        <p:nvPicPr>
          <p:cNvPr id="4" name="3 Imagen" descr="Logo licencia Creative Commons Reconocimiento-NoComercial-Compartirigual 3.0 Españ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672" y="5900564"/>
            <a:ext cx="774151" cy="268984"/>
          </a:xfrm>
          <a:prstGeom prst="rect">
            <a:avLst/>
          </a:prstGeom>
        </p:spPr>
      </p:pic>
    </p:spTree>
    <p:extLst>
      <p:ext uri="{BB962C8B-B14F-4D97-AF65-F5344CB8AC3E}">
        <p14:creationId xmlns:p14="http://schemas.microsoft.com/office/powerpoint/2010/main" val="110320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07" y="132744"/>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(IV)</a:t>
            </a:r>
            <a:endParaRPr lang="es-ES" dirty="0"/>
          </a:p>
        </p:txBody>
      </p:sp>
      <p:sp>
        <p:nvSpPr>
          <p:cNvPr id="3" name="Marcador de contenido 2"/>
          <p:cNvSpPr>
            <a:spLocks noGrp="1"/>
          </p:cNvSpPr>
          <p:nvPr>
            <p:ph idx="1"/>
          </p:nvPr>
        </p:nvSpPr>
        <p:spPr/>
        <p:txBody>
          <a:bodyPr>
            <a:normAutofit/>
          </a:bodyPr>
          <a:lstStyle/>
          <a:p>
            <a:r>
              <a:rPr lang="es-ES" dirty="0" smtClean="0"/>
              <a:t>1.2.4 Subtítulos (en directo): Se proporcionan subtítulos para todo el contenido de audio en directo de los multimedia sincronizados. (Nivel AA)</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5351378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Referencias (I)</a:t>
            </a:r>
            <a:endParaRPr lang="es-ES" dirty="0"/>
          </a:p>
        </p:txBody>
      </p:sp>
      <p:sp>
        <p:nvSpPr>
          <p:cNvPr id="3" name="Marcador de contenido 2"/>
          <p:cNvSpPr>
            <a:spLocks noGrp="1"/>
          </p:cNvSpPr>
          <p:nvPr>
            <p:ph idx="1"/>
          </p:nvPr>
        </p:nvSpPr>
        <p:spPr/>
        <p:txBody>
          <a:bodyPr>
            <a:noAutofit/>
          </a:bodyPr>
          <a:lstStyle/>
          <a:p>
            <a:pPr>
              <a:buClr>
                <a:srgbClr val="42557F"/>
              </a:buClr>
            </a:pPr>
            <a:r>
              <a:rPr lang="es-ES" sz="2000" dirty="0" smtClean="0">
                <a:latin typeface="Arial" pitchFamily="34" charset="0"/>
                <a:cs typeface="Arial" pitchFamily="34" charset="0"/>
                <a:hlinkClick r:id="rId3" tooltip="WCAG 2.0"/>
              </a:rPr>
              <a:t>WCAG 2.0</a:t>
            </a:r>
            <a:r>
              <a:rPr lang="es-ES" sz="2000" dirty="0" smtClean="0">
                <a:latin typeface="Arial" pitchFamily="34" charset="0"/>
                <a:cs typeface="Arial" pitchFamily="34" charset="0"/>
              </a:rPr>
              <a:t>: http://www.w3.org/TR/WCAG20/</a:t>
            </a:r>
          </a:p>
          <a:p>
            <a:pPr lvl="1">
              <a:spcBef>
                <a:spcPts val="1000"/>
              </a:spcBef>
              <a:buClr>
                <a:srgbClr val="6E84B4"/>
              </a:buClr>
            </a:pPr>
            <a:r>
              <a:rPr lang="es-ES" sz="2000" dirty="0" smtClean="0">
                <a:hlinkClick r:id="rId4" tooltip="Traducción de las WCAG 2.0 en proceso de ser oficial"/>
              </a:rPr>
              <a:t>Traducción de las WCAG 2.0 en proceso de ser oficial</a:t>
            </a:r>
            <a:r>
              <a:rPr lang="es-ES" sz="2000" dirty="0" smtClean="0"/>
              <a:t>: http://www.sidar.org/traducciones/wcag20/wcag20_es.html</a:t>
            </a:r>
          </a:p>
          <a:p>
            <a:pPr lvl="1">
              <a:spcBef>
                <a:spcPts val="1000"/>
              </a:spcBef>
              <a:buClr>
                <a:srgbClr val="6E84B4"/>
              </a:buClr>
            </a:pPr>
            <a:r>
              <a:rPr lang="es-ES" sz="2000" dirty="0" smtClean="0"/>
              <a:t>Check-list: </a:t>
            </a:r>
            <a:r>
              <a:rPr lang="es-ES" sz="2000" dirty="0" smtClean="0">
                <a:ea typeface="Calibri" pitchFamily="34" charset="0"/>
                <a:cs typeface="Calibri" pitchFamily="34" charset="0"/>
              </a:rPr>
              <a:t>http://qweos.net/blog/2009/01/28/guias-practicas-para-profesionales-web-puntos-de-verificacion-de-las-pautas-de-accesibilidad-al-contenido-web-wcag-20/</a:t>
            </a:r>
            <a:r>
              <a:rPr lang="es-ES" sz="2000" dirty="0" smtClean="0"/>
              <a:t> </a:t>
            </a:r>
          </a:p>
          <a:p>
            <a:pPr>
              <a:spcBef>
                <a:spcPts val="1000"/>
              </a:spcBef>
            </a:pPr>
            <a:r>
              <a:rPr lang="es-ES" sz="2000" dirty="0" smtClean="0">
                <a:ea typeface="Calibri" pitchFamily="34" charset="0"/>
                <a:cs typeface="Calibri" pitchFamily="34" charset="0"/>
                <a:hlinkClick r:id="rId5"/>
              </a:rPr>
              <a:t>WCAG 2.0 Referencia Rápida</a:t>
            </a:r>
            <a:r>
              <a:rPr lang="es-ES" sz="2000" dirty="0">
                <a:ea typeface="Calibri" pitchFamily="34" charset="0"/>
                <a:cs typeface="Calibri" pitchFamily="34" charset="0"/>
              </a:rPr>
              <a:t>: http://www.w3.org/WAI/WCAG20/quickref/</a:t>
            </a:r>
            <a:r>
              <a:rPr lang="es-ES" sz="2000" dirty="0" smtClean="0">
                <a:ea typeface="Calibri" pitchFamily="34" charset="0"/>
                <a:cs typeface="Calibri" pitchFamily="34" charset="0"/>
              </a:rPr>
              <a:t/>
            </a:r>
            <a:br>
              <a:rPr lang="es-ES" sz="2000" dirty="0" smtClean="0">
                <a:ea typeface="Calibri" pitchFamily="34" charset="0"/>
                <a:cs typeface="Calibri" pitchFamily="34" charset="0"/>
              </a:rPr>
            </a:br>
            <a:r>
              <a:rPr lang="es-ES" sz="2000" dirty="0" smtClean="0">
                <a:ea typeface="Calibri" pitchFamily="34" charset="0"/>
                <a:cs typeface="Calibri" pitchFamily="34" charset="0"/>
              </a:rPr>
              <a:t>Guía de referencia rápida, por cada criterio de éxito, se listan las técnicas suficientes, las técnicas consultivas y los errores asociados a dicho criterio (en inglés).</a:t>
            </a:r>
          </a:p>
        </p:txBody>
      </p:sp>
      <p:sp>
        <p:nvSpPr>
          <p:cNvPr id="4" name="Marcador de pie de página 3"/>
          <p:cNvSpPr>
            <a:spLocks noGrp="1"/>
          </p:cNvSpPr>
          <p:nvPr>
            <p:ph type="ftr" sz="quarter" idx="11"/>
          </p:nvPr>
        </p:nvSpPr>
        <p:spPr>
          <a:xfrm>
            <a:off x="457200" y="6498244"/>
            <a:ext cx="8229600" cy="365125"/>
          </a:xfrm>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1868059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Referencias (II)</a:t>
            </a:r>
            <a:endParaRPr lang="es-ES" dirty="0"/>
          </a:p>
        </p:txBody>
      </p:sp>
      <p:sp>
        <p:nvSpPr>
          <p:cNvPr id="3" name="Marcador de contenido 2"/>
          <p:cNvSpPr>
            <a:spLocks noGrp="1"/>
          </p:cNvSpPr>
          <p:nvPr>
            <p:ph idx="1"/>
          </p:nvPr>
        </p:nvSpPr>
        <p:spPr/>
        <p:txBody>
          <a:bodyPr>
            <a:noAutofit/>
          </a:bodyPr>
          <a:lstStyle/>
          <a:p>
            <a:pPr>
              <a:spcBef>
                <a:spcPts val="600"/>
              </a:spcBef>
            </a:pPr>
            <a:r>
              <a:rPr lang="es-ES" sz="2000" dirty="0" smtClean="0">
                <a:ea typeface="Calibri" pitchFamily="34" charset="0"/>
                <a:cs typeface="Calibri" pitchFamily="34" charset="0"/>
                <a:hlinkClick r:id="rId3"/>
              </a:rPr>
              <a:t>Técnicas para WCAG 2.0 </a:t>
            </a:r>
            <a:r>
              <a:rPr lang="es-ES" sz="2000" dirty="0">
                <a:ea typeface="Calibri" pitchFamily="34" charset="0"/>
                <a:cs typeface="Calibri" pitchFamily="34" charset="0"/>
              </a:rPr>
              <a:t>: http://www.w3.org/TR/WCAG20-TECHS</a:t>
            </a:r>
            <a:r>
              <a:rPr lang="es-ES" sz="2000" dirty="0" smtClean="0">
                <a:ea typeface="Calibri" pitchFamily="34" charset="0"/>
                <a:cs typeface="Calibri" pitchFamily="34" charset="0"/>
              </a:rPr>
              <a:t>/ </a:t>
            </a:r>
            <a:br>
              <a:rPr lang="es-ES" sz="2000" dirty="0" smtClean="0">
                <a:ea typeface="Calibri" pitchFamily="34" charset="0"/>
                <a:cs typeface="Calibri" pitchFamily="34" charset="0"/>
              </a:rPr>
            </a:br>
            <a:r>
              <a:rPr lang="es-ES" sz="2000" dirty="0" smtClean="0">
                <a:ea typeface="Calibri" pitchFamily="34" charset="0"/>
                <a:cs typeface="Calibri" pitchFamily="34" charset="0"/>
              </a:rPr>
              <a:t>Recoge todas las técnicas y errores habituales organizados por tipo (en inglés).</a:t>
            </a:r>
          </a:p>
          <a:p>
            <a:pPr>
              <a:spcBef>
                <a:spcPts val="600"/>
              </a:spcBef>
            </a:pPr>
            <a:r>
              <a:rPr lang="es-ES" sz="2000" dirty="0" smtClean="0">
                <a:ea typeface="Calibri" pitchFamily="34" charset="0"/>
                <a:cs typeface="Calibri" pitchFamily="34" charset="0"/>
                <a:hlinkClick r:id="rId4"/>
              </a:rPr>
              <a:t>Comprender WCAG 2.0 </a:t>
            </a:r>
            <a:r>
              <a:rPr lang="es-ES" sz="2000" dirty="0">
                <a:ea typeface="Calibri" pitchFamily="34" charset="0"/>
                <a:cs typeface="Calibri" pitchFamily="34" charset="0"/>
              </a:rPr>
              <a:t>: http://www.w3.org/TR/UNDERSTANDING-WCAG20/</a:t>
            </a:r>
            <a:r>
              <a:rPr lang="es-ES" sz="2000" dirty="0" smtClean="0">
                <a:ea typeface="Calibri" pitchFamily="34" charset="0"/>
                <a:cs typeface="Calibri" pitchFamily="34" charset="0"/>
              </a:rPr>
              <a:t/>
            </a:r>
            <a:br>
              <a:rPr lang="es-ES" sz="2000" dirty="0" smtClean="0">
                <a:ea typeface="Calibri" pitchFamily="34" charset="0"/>
                <a:cs typeface="Calibri" pitchFamily="34" charset="0"/>
              </a:rPr>
            </a:br>
            <a:r>
              <a:rPr lang="es-ES" sz="2000" dirty="0" smtClean="0">
                <a:ea typeface="Calibri" pitchFamily="34" charset="0"/>
                <a:cs typeface="Calibri" pitchFamily="34" charset="0"/>
              </a:rPr>
              <a:t>Entra en más profundidad en cada criterio de éxito, usuarios beneficiados, ejemplos, errores, técnicas para satisfacer, etc. (en inglés).</a:t>
            </a:r>
          </a:p>
          <a:p>
            <a:pPr lvl="1">
              <a:spcBef>
                <a:spcPts val="600"/>
              </a:spcBef>
            </a:pPr>
            <a:r>
              <a:rPr lang="es-ES" sz="2000" dirty="0" smtClean="0">
                <a:ea typeface="Calibri" pitchFamily="34" charset="0"/>
                <a:cs typeface="Calibri" pitchFamily="34" charset="0"/>
                <a:hlinkClick r:id="rId5"/>
              </a:rPr>
              <a:t>Traducción en español de Comprender las WCAG 2.0: </a:t>
            </a:r>
            <a:r>
              <a:rPr lang="es-ES" sz="2000" dirty="0">
                <a:ea typeface="Calibri" pitchFamily="34" charset="0"/>
                <a:cs typeface="Calibri" pitchFamily="34" charset="0"/>
              </a:rPr>
              <a:t>http://www.sidar.org/traducciones/wcag20/es/comprender-wcag20</a:t>
            </a:r>
            <a:r>
              <a:rPr lang="es-ES" sz="2000" dirty="0" smtClean="0">
                <a:ea typeface="Calibri" pitchFamily="34" charset="0"/>
                <a:cs typeface="Calibri" pitchFamily="34" charset="0"/>
              </a:rPr>
              <a:t>/</a:t>
            </a:r>
          </a:p>
        </p:txBody>
      </p:sp>
      <p:sp>
        <p:nvSpPr>
          <p:cNvPr id="4" name="Marcador de pie de página 3"/>
          <p:cNvSpPr>
            <a:spLocks noGrp="1"/>
          </p:cNvSpPr>
          <p:nvPr>
            <p:ph type="ftr" sz="quarter" idx="11"/>
          </p:nvPr>
        </p:nvSpPr>
        <p:spPr>
          <a:xfrm>
            <a:off x="457200" y="6498244"/>
            <a:ext cx="8229600" cy="365125"/>
          </a:xfrm>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804936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Referencias (III)</a:t>
            </a:r>
            <a:endParaRPr lang="es-ES" dirty="0"/>
          </a:p>
        </p:txBody>
      </p:sp>
      <p:sp>
        <p:nvSpPr>
          <p:cNvPr id="3" name="Marcador de contenido 2"/>
          <p:cNvSpPr>
            <a:spLocks noGrp="1"/>
          </p:cNvSpPr>
          <p:nvPr>
            <p:ph idx="1"/>
          </p:nvPr>
        </p:nvSpPr>
        <p:spPr>
          <a:xfrm>
            <a:off x="457200" y="1469568"/>
            <a:ext cx="8229600" cy="4525963"/>
          </a:xfrm>
        </p:spPr>
        <p:txBody>
          <a:bodyPr>
            <a:noAutofit/>
          </a:bodyPr>
          <a:lstStyle/>
          <a:p>
            <a:pPr>
              <a:buClr>
                <a:srgbClr val="6E84B4"/>
              </a:buClr>
            </a:pPr>
            <a:r>
              <a:rPr lang="es-ES" sz="2000" dirty="0" smtClean="0"/>
              <a:t>Herramientas WCAG 2.0</a:t>
            </a:r>
          </a:p>
          <a:p>
            <a:pPr lvl="1">
              <a:defRPr/>
            </a:pPr>
            <a:r>
              <a:rPr lang="es-ES" sz="2000" dirty="0" smtClean="0">
                <a:cs typeface="Calibri" pitchFamily="34" charset="0"/>
              </a:rPr>
              <a:t>On-line (y subir fichero en algunas):</a:t>
            </a:r>
          </a:p>
          <a:p>
            <a:pPr lvl="2">
              <a:defRPr/>
            </a:pPr>
            <a:r>
              <a:rPr lang="es-ES" sz="2000" dirty="0" smtClean="0">
                <a:cs typeface="Calibri" pitchFamily="34" charset="0"/>
              </a:rPr>
              <a:t>TAW Beta: </a:t>
            </a:r>
            <a:r>
              <a:rPr lang="es-ES" sz="2000" dirty="0" smtClean="0">
                <a:cs typeface="Calibri" pitchFamily="34" charset="0"/>
                <a:hlinkClick r:id="rId3"/>
              </a:rPr>
              <a:t>http://www.tawdis.net/</a:t>
            </a:r>
            <a:r>
              <a:rPr lang="es-ES" sz="2000" dirty="0" smtClean="0">
                <a:cs typeface="Calibri" pitchFamily="34" charset="0"/>
              </a:rPr>
              <a:t> </a:t>
            </a:r>
          </a:p>
          <a:p>
            <a:pPr lvl="2">
              <a:defRPr/>
            </a:pPr>
            <a:r>
              <a:rPr lang="es-ES" sz="2000" dirty="0" smtClean="0">
                <a:cs typeface="Calibri" pitchFamily="34" charset="0"/>
              </a:rPr>
              <a:t>Achecker: </a:t>
            </a:r>
            <a:r>
              <a:rPr lang="es-ES" sz="2000" dirty="0" smtClean="0">
                <a:cs typeface="Calibri" pitchFamily="34" charset="0"/>
                <a:hlinkClick r:id="rId4"/>
              </a:rPr>
              <a:t>http://achecker.ca/checker/index.php</a:t>
            </a:r>
            <a:r>
              <a:rPr lang="es-ES" sz="2000" dirty="0" smtClean="0">
                <a:cs typeface="Calibri" pitchFamily="34" charset="0"/>
              </a:rPr>
              <a:t> </a:t>
            </a:r>
          </a:p>
          <a:p>
            <a:pPr lvl="2">
              <a:defRPr/>
            </a:pPr>
            <a:r>
              <a:rPr lang="es-ES" sz="2000" dirty="0" smtClean="0">
                <a:cs typeface="Calibri" pitchFamily="34" charset="0"/>
              </a:rPr>
              <a:t>Tool Validator: </a:t>
            </a:r>
            <a:r>
              <a:rPr lang="es-ES" sz="2000" dirty="0" smtClean="0">
                <a:cs typeface="Calibri" pitchFamily="34" charset="0"/>
                <a:hlinkClick r:id="rId5"/>
              </a:rPr>
              <a:t>http://www.totalvalidator.com/</a:t>
            </a:r>
            <a:endParaRPr lang="es-ES" sz="2000" dirty="0" smtClean="0">
              <a:cs typeface="Calibri" pitchFamily="34" charset="0"/>
            </a:endParaRPr>
          </a:p>
          <a:p>
            <a:pPr lvl="2">
              <a:defRPr/>
            </a:pPr>
            <a:r>
              <a:rPr lang="es-ES" sz="2000" dirty="0" smtClean="0">
                <a:cs typeface="Calibri" pitchFamily="34" charset="0"/>
              </a:rPr>
              <a:t>Deque Worldspace Free Analysis:  </a:t>
            </a:r>
            <a:r>
              <a:rPr lang="es-ES" sz="2000" dirty="0" smtClean="0">
                <a:cs typeface="Calibri" pitchFamily="34" charset="0"/>
                <a:hlinkClick r:id="rId6"/>
              </a:rPr>
              <a:t>http://wsspg.dequecloud.com/worldspace/wsservice/eval/checkCompliance.jsp</a:t>
            </a:r>
            <a:endParaRPr lang="es-ES" sz="2000" dirty="0" smtClean="0">
              <a:cs typeface="Calibri" pitchFamily="34" charset="0"/>
            </a:endParaRPr>
          </a:p>
          <a:p>
            <a:pPr lvl="2">
              <a:defRPr/>
            </a:pPr>
            <a:r>
              <a:rPr lang="es-ES" sz="2000" dirty="0">
                <a:cs typeface="Calibri" pitchFamily="34" charset="0"/>
              </a:rPr>
              <a:t>Extensión de Firefox: Qompliance </a:t>
            </a:r>
            <a:r>
              <a:rPr lang="es-ES" sz="2000" dirty="0">
                <a:cs typeface="Calibri" pitchFamily="34" charset="0"/>
                <a:hlinkClick r:id="rId7"/>
              </a:rPr>
              <a:t>https://addons.mozilla.org/es/firefox/addon/qompliance/</a:t>
            </a:r>
            <a:endParaRPr lang="es-ES" sz="2000" dirty="0">
              <a:cs typeface="Calibri" pitchFamily="34" charset="0"/>
            </a:endParaRPr>
          </a:p>
          <a:p>
            <a:pPr lvl="1">
              <a:defRPr/>
            </a:pPr>
            <a:r>
              <a:rPr lang="es-ES" sz="2000" dirty="0" smtClean="0">
                <a:cs typeface="Calibri" pitchFamily="34" charset="0"/>
              </a:rPr>
              <a:t>Local:</a:t>
            </a:r>
          </a:p>
          <a:p>
            <a:pPr lvl="2">
              <a:defRPr/>
            </a:pPr>
            <a:r>
              <a:rPr lang="es-ES" sz="2000" dirty="0" smtClean="0">
                <a:cs typeface="Calibri" pitchFamily="34" charset="0"/>
              </a:rPr>
              <a:t>aDesigner: </a:t>
            </a:r>
            <a:r>
              <a:rPr lang="es-ES" sz="2000" dirty="0" smtClean="0">
                <a:cs typeface="Calibri" pitchFamily="34" charset="0"/>
                <a:hlinkClick r:id="rId8"/>
              </a:rPr>
              <a:t>http://www.sip.gob.mx/documentos/accesibilidad/aDesigner.pdf</a:t>
            </a:r>
            <a:endParaRPr lang="es-ES" sz="2000" dirty="0" smtClean="0">
              <a:cs typeface="Calibri" pitchFamily="34" charset="0"/>
            </a:endParaRP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1868059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Referencias (IV)</a:t>
            </a:r>
            <a:endParaRPr lang="es-ES" dirty="0"/>
          </a:p>
        </p:txBody>
      </p:sp>
      <p:sp>
        <p:nvSpPr>
          <p:cNvPr id="3" name="Marcador de contenido 2"/>
          <p:cNvSpPr>
            <a:spLocks noGrp="1"/>
          </p:cNvSpPr>
          <p:nvPr>
            <p:ph idx="1"/>
          </p:nvPr>
        </p:nvSpPr>
        <p:spPr/>
        <p:txBody>
          <a:bodyPr>
            <a:noAutofit/>
          </a:bodyPr>
          <a:lstStyle/>
          <a:p>
            <a:pPr fontAlgn="auto">
              <a:spcAft>
                <a:spcPts val="0"/>
              </a:spcAft>
              <a:buClr>
                <a:srgbClr val="6E84B4"/>
              </a:buClr>
              <a:defRPr/>
            </a:pPr>
            <a:r>
              <a:rPr lang="es-ES" sz="2000" dirty="0"/>
              <a:t>Recursos de evaluación de la accesibilidad más utilizados (hay incluidos de WCAG 1.0 y WCAG 2.0):</a:t>
            </a:r>
          </a:p>
          <a:p>
            <a:pPr lvl="1">
              <a:spcBef>
                <a:spcPts val="1000"/>
              </a:spcBef>
              <a:defRPr/>
            </a:pPr>
            <a:r>
              <a:rPr lang="en-US" sz="2000" dirty="0" smtClean="0">
                <a:cs typeface="Calibri" pitchFamily="34" charset="0"/>
              </a:rPr>
              <a:t>W3C, WAI, Web Accessibility Evaluation Tools: Overview  </a:t>
            </a:r>
            <a:r>
              <a:rPr lang="en-US" sz="2000" dirty="0" smtClean="0">
                <a:cs typeface="Calibri" pitchFamily="34" charset="0"/>
                <a:hlinkClick r:id="rId3"/>
              </a:rPr>
              <a:t>http://www.w3.org/WAI/ER/tools/</a:t>
            </a:r>
            <a:endParaRPr lang="en-US" sz="2000" dirty="0" smtClean="0">
              <a:cs typeface="Calibri" pitchFamily="34" charset="0"/>
            </a:endParaRPr>
          </a:p>
          <a:p>
            <a:pPr lvl="1">
              <a:spcBef>
                <a:spcPts val="1000"/>
              </a:spcBef>
              <a:defRPr/>
            </a:pPr>
            <a:r>
              <a:rPr lang="es-ES" sz="2000" dirty="0" smtClean="0">
                <a:cs typeface="Calibri" pitchFamily="34" charset="0"/>
              </a:rPr>
              <a:t>HERA:</a:t>
            </a:r>
            <a:r>
              <a:rPr lang="es-ES" sz="2000" b="1" dirty="0" smtClean="0">
                <a:cs typeface="Calibri" pitchFamily="34" charset="0"/>
              </a:rPr>
              <a:t> </a:t>
            </a:r>
            <a:r>
              <a:rPr lang="es-ES" sz="2000" u="sng" dirty="0" smtClean="0">
                <a:cs typeface="Calibri" pitchFamily="34" charset="0"/>
                <a:hlinkClick r:id="rId4"/>
              </a:rPr>
              <a:t>http://www.sidar.org/hera/</a:t>
            </a:r>
            <a:endParaRPr lang="es-ES" sz="2000" u="sng" dirty="0" smtClean="0">
              <a:cs typeface="Calibri" pitchFamily="34" charset="0"/>
            </a:endParaRPr>
          </a:p>
          <a:p>
            <a:pPr lvl="1">
              <a:spcBef>
                <a:spcPts val="1000"/>
              </a:spcBef>
              <a:defRPr/>
            </a:pPr>
            <a:r>
              <a:rPr lang="es-ES" sz="2000" dirty="0" smtClean="0">
                <a:cs typeface="Calibri" pitchFamily="34" charset="0"/>
              </a:rPr>
              <a:t>TAW: </a:t>
            </a:r>
            <a:r>
              <a:rPr lang="es-ES" sz="2000" u="sng" dirty="0" smtClean="0">
                <a:cs typeface="Calibri" pitchFamily="34" charset="0"/>
                <a:hlinkClick r:id="rId5"/>
              </a:rPr>
              <a:t>http://www.tawdis.net</a:t>
            </a:r>
            <a:endParaRPr lang="es-ES" sz="2000" dirty="0" smtClean="0">
              <a:cs typeface="Calibri" pitchFamily="34" charset="0"/>
            </a:endParaRPr>
          </a:p>
          <a:p>
            <a:pPr lvl="1">
              <a:spcBef>
                <a:spcPts val="1000"/>
              </a:spcBef>
              <a:defRPr/>
            </a:pPr>
            <a:r>
              <a:rPr lang="es-ES" sz="2000" dirty="0" smtClean="0">
                <a:cs typeface="Calibri" pitchFamily="34" charset="0"/>
              </a:rPr>
              <a:t>WAVE: </a:t>
            </a:r>
            <a:r>
              <a:rPr lang="es-ES" sz="2000" u="sng" dirty="0" smtClean="0">
                <a:cs typeface="Calibri" pitchFamily="34" charset="0"/>
                <a:hlinkClick r:id="rId6"/>
              </a:rPr>
              <a:t>http://wave.webaim.org/?lang=es</a:t>
            </a:r>
            <a:endParaRPr lang="es-ES" sz="2000" u="sng" dirty="0" smtClean="0">
              <a:cs typeface="Calibri" pitchFamily="34" charset="0"/>
            </a:endParaRPr>
          </a:p>
          <a:p>
            <a:pPr lvl="1">
              <a:spcBef>
                <a:spcPts val="1000"/>
              </a:spcBef>
              <a:defRPr/>
            </a:pPr>
            <a:r>
              <a:rPr lang="es-ES" sz="2000" dirty="0" smtClean="0">
                <a:cs typeface="Calibri" pitchFamily="34" charset="0"/>
              </a:rPr>
              <a:t>AIS Web Accessibility Toolbar: </a:t>
            </a:r>
            <a:r>
              <a:rPr lang="es-ES" sz="2000" u="sng" dirty="0" smtClean="0">
                <a:cs typeface="Calibri" pitchFamily="34" charset="0"/>
                <a:hlinkClick r:id="rId7"/>
              </a:rPr>
              <a:t>http://www.visionaustralia.org.au/ais/toolbar/</a:t>
            </a:r>
            <a:endParaRPr lang="es-ES" sz="2000" dirty="0" smtClean="0">
              <a:cs typeface="Calibri" pitchFamily="34" charset="0"/>
            </a:endParaRPr>
          </a:p>
          <a:p>
            <a:pPr lvl="1">
              <a:spcBef>
                <a:spcPts val="1000"/>
              </a:spcBef>
              <a:defRPr/>
            </a:pPr>
            <a:r>
              <a:rPr lang="es-ES" sz="2000" dirty="0" smtClean="0">
                <a:cs typeface="Calibri" pitchFamily="34" charset="0"/>
              </a:rPr>
              <a:t>Firefox Accessibility Extensión: </a:t>
            </a:r>
            <a:r>
              <a:rPr lang="es-ES" sz="2000" u="sng" dirty="0" smtClean="0">
                <a:cs typeface="Calibri" pitchFamily="34" charset="0"/>
                <a:hlinkClick r:id="rId8"/>
              </a:rPr>
              <a:t>http://firefox.cita.uiuc.edu/</a:t>
            </a:r>
            <a:endParaRPr lang="es-ES" sz="2000" dirty="0" smtClean="0">
              <a:cs typeface="Calibri" pitchFamily="34" charset="0"/>
            </a:endParaRPr>
          </a:p>
          <a:p>
            <a:pPr lvl="1">
              <a:spcBef>
                <a:spcPts val="1000"/>
              </a:spcBef>
              <a:defRPr/>
            </a:pPr>
            <a:r>
              <a:rPr lang="es-ES" sz="2000" dirty="0" smtClean="0">
                <a:cs typeface="Calibri" pitchFamily="34" charset="0"/>
              </a:rPr>
              <a:t>Juicy Studio Accessibility Toolbar: </a:t>
            </a:r>
            <a:r>
              <a:rPr lang="es-ES" sz="2000" u="sng" dirty="0" smtClean="0">
                <a:cs typeface="Calibri" pitchFamily="34" charset="0"/>
                <a:hlinkClick r:id="rId9"/>
              </a:rPr>
              <a:t>http://juicystudio.com/</a:t>
            </a:r>
            <a:endParaRPr lang="es-ES" sz="2000" dirty="0" smtClean="0">
              <a:cs typeface="Calibri" pitchFamily="34" charset="0"/>
            </a:endParaRP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1868059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Referencias (V)</a:t>
            </a:r>
            <a:endParaRPr lang="es-ES" dirty="0"/>
          </a:p>
        </p:txBody>
      </p:sp>
      <p:sp>
        <p:nvSpPr>
          <p:cNvPr id="3" name="Marcador de contenido 2"/>
          <p:cNvSpPr>
            <a:spLocks noGrp="1"/>
          </p:cNvSpPr>
          <p:nvPr>
            <p:ph idx="1"/>
          </p:nvPr>
        </p:nvSpPr>
        <p:spPr/>
        <p:txBody>
          <a:bodyPr>
            <a:noAutofit/>
          </a:bodyPr>
          <a:lstStyle/>
          <a:p>
            <a:pPr fontAlgn="auto">
              <a:spcAft>
                <a:spcPts val="0"/>
              </a:spcAft>
              <a:buClr>
                <a:srgbClr val="6E84B4"/>
              </a:buClr>
              <a:defRPr/>
            </a:pPr>
            <a:r>
              <a:rPr lang="es-ES" sz="2000" dirty="0"/>
              <a:t>Recursos de evaluación de la accesibilidad más utilizados (hay incluidos de WCAG 1.0 y WCAG 2.0):</a:t>
            </a:r>
          </a:p>
          <a:p>
            <a:pPr lvl="1">
              <a:spcBef>
                <a:spcPts val="1000"/>
              </a:spcBef>
              <a:defRPr/>
            </a:pPr>
            <a:r>
              <a:rPr lang="es-ES" sz="2000" dirty="0" smtClean="0">
                <a:cs typeface="Calibri" pitchFamily="34" charset="0"/>
              </a:rPr>
              <a:t>Web Accessibility Toolbar(Paciello group): </a:t>
            </a:r>
            <a:r>
              <a:rPr lang="es-ES" sz="2000" u="sng" dirty="0" smtClean="0">
                <a:cs typeface="Calibri" pitchFamily="34" charset="0"/>
                <a:hlinkClick r:id="rId3"/>
              </a:rPr>
              <a:t>http://www.paciellogroup.com/resources/wat-ie-about.html</a:t>
            </a:r>
            <a:r>
              <a:rPr lang="es-ES" sz="2000" dirty="0" smtClean="0">
                <a:cs typeface="Calibri" pitchFamily="34" charset="0"/>
              </a:rPr>
              <a:t>. </a:t>
            </a:r>
            <a:r>
              <a:rPr lang="es-ES" sz="2000" u="sng" dirty="0" smtClean="0">
                <a:cs typeface="Calibri" pitchFamily="34" charset="0"/>
                <a:hlinkClick r:id="rId4"/>
              </a:rPr>
              <a:t>http://www.paciellogroup.com/resources/wat-about.html</a:t>
            </a:r>
            <a:endParaRPr lang="es-ES" sz="2000" dirty="0" smtClean="0">
              <a:cs typeface="Calibri" pitchFamily="34" charset="0"/>
            </a:endParaRPr>
          </a:p>
          <a:p>
            <a:pPr lvl="1">
              <a:spcBef>
                <a:spcPts val="1000"/>
              </a:spcBef>
              <a:defRPr/>
            </a:pPr>
            <a:r>
              <a:rPr lang="es-ES" sz="2000" dirty="0" smtClean="0">
                <a:cs typeface="Calibri" pitchFamily="34" charset="0"/>
              </a:rPr>
              <a:t>Web Developer Toolbar: </a:t>
            </a:r>
            <a:r>
              <a:rPr lang="es-ES" sz="2000" u="sng" dirty="0" smtClean="0">
                <a:cs typeface="Calibri" pitchFamily="34" charset="0"/>
                <a:hlinkClick r:id="rId5"/>
              </a:rPr>
              <a:t>http://chrispederick.com/work/web-developer/</a:t>
            </a:r>
            <a:endParaRPr lang="es-ES" sz="2000" u="sng" dirty="0" smtClean="0">
              <a:cs typeface="Calibri" pitchFamily="34" charset="0"/>
            </a:endParaRPr>
          </a:p>
          <a:p>
            <a:pPr lvl="1">
              <a:spcBef>
                <a:spcPts val="1000"/>
              </a:spcBef>
              <a:defRPr/>
            </a:pPr>
            <a:r>
              <a:rPr lang="es-ES" sz="2000" dirty="0" smtClean="0">
                <a:cs typeface="Calibri" pitchFamily="34" charset="0"/>
              </a:rPr>
              <a:t>W3C CSS Validation Service: </a:t>
            </a:r>
            <a:r>
              <a:rPr lang="es-ES" sz="2000" u="sng" dirty="0" smtClean="0">
                <a:cs typeface="Calibri" pitchFamily="34" charset="0"/>
                <a:hlinkClick r:id="rId6"/>
              </a:rPr>
              <a:t>http://jigsaw.w3.org/css-validator/</a:t>
            </a:r>
            <a:endParaRPr lang="es-ES" sz="2000" dirty="0" smtClean="0">
              <a:cs typeface="Calibri" pitchFamily="34" charset="0"/>
            </a:endParaRPr>
          </a:p>
          <a:p>
            <a:pPr lvl="1">
              <a:spcBef>
                <a:spcPts val="1000"/>
              </a:spcBef>
              <a:defRPr/>
            </a:pPr>
            <a:r>
              <a:rPr lang="es-ES" sz="2000" dirty="0" smtClean="0">
                <a:cs typeface="Calibri" pitchFamily="34" charset="0"/>
              </a:rPr>
              <a:t>W3C Markup Validation Service: </a:t>
            </a:r>
            <a:r>
              <a:rPr lang="es-ES" sz="2000" u="sng" dirty="0" smtClean="0">
                <a:cs typeface="Calibri" pitchFamily="34" charset="0"/>
                <a:hlinkClick r:id="rId7"/>
              </a:rPr>
              <a:t>http://validator.w3.org/</a:t>
            </a:r>
            <a:endParaRPr lang="es-ES" sz="2000" dirty="0" smtClean="0">
              <a:cs typeface="Calibri" pitchFamily="34" charset="0"/>
            </a:endParaRPr>
          </a:p>
          <a:p>
            <a:pPr marL="342900" lvl="1" indent="-342900">
              <a:spcBef>
                <a:spcPts val="1000"/>
              </a:spcBef>
              <a:buClr>
                <a:srgbClr val="6E84B4"/>
              </a:buClr>
              <a:defRPr/>
            </a:pPr>
            <a:r>
              <a:rPr lang="es-ES" sz="2000" dirty="0" smtClean="0"/>
              <a:t>Más referencia en </a:t>
            </a:r>
            <a:r>
              <a:rPr lang="es-ES_tradnl" sz="2000" dirty="0">
                <a:hlinkClick r:id="rId8"/>
              </a:rPr>
              <a:t>http://labda.inf.uc3m.es/awa/es/node/125</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336771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Referencias (VI)</a:t>
            </a:r>
            <a:endParaRPr lang="es-ES" dirty="0"/>
          </a:p>
        </p:txBody>
      </p:sp>
      <p:sp>
        <p:nvSpPr>
          <p:cNvPr id="3" name="Marcador de contenido 2"/>
          <p:cNvSpPr>
            <a:spLocks noGrp="1"/>
          </p:cNvSpPr>
          <p:nvPr>
            <p:ph idx="1"/>
          </p:nvPr>
        </p:nvSpPr>
        <p:spPr/>
        <p:txBody>
          <a:bodyPr>
            <a:noAutofit/>
          </a:bodyPr>
          <a:lstStyle/>
          <a:p>
            <a:pPr>
              <a:buClr>
                <a:schemeClr val="tx2"/>
              </a:buClr>
            </a:pPr>
            <a:r>
              <a:rPr lang="es-ES" sz="2000" dirty="0" smtClean="0">
                <a:latin typeface="Arial" pitchFamily="34" charset="0"/>
                <a:cs typeface="Arial" pitchFamily="34" charset="0"/>
              </a:rPr>
              <a:t>Otras referencias de interés:</a:t>
            </a:r>
          </a:p>
          <a:p>
            <a:pPr lvl="1">
              <a:spcBef>
                <a:spcPts val="1000"/>
              </a:spcBef>
              <a:buClr>
                <a:srgbClr val="6E84B4"/>
              </a:buClr>
            </a:pPr>
            <a:r>
              <a:rPr lang="es-ES" sz="2000" dirty="0" smtClean="0">
                <a:latin typeface="Arial" pitchFamily="34" charset="0"/>
                <a:cs typeface="Arial" pitchFamily="34" charset="0"/>
              </a:rPr>
              <a:t>Ejemplos y contraejemplos: </a:t>
            </a:r>
            <a:r>
              <a:rPr lang="es-ES" sz="2000" dirty="0" smtClean="0">
                <a:latin typeface="Arial" pitchFamily="34" charset="0"/>
                <a:cs typeface="Arial" pitchFamily="34" charset="0"/>
                <a:hlinkClick r:id="rId3"/>
              </a:rPr>
              <a:t>http://www.w3.org/WAI/demos/bad/Overview.html</a:t>
            </a:r>
            <a:r>
              <a:rPr lang="es-ES" sz="2000" dirty="0" smtClean="0">
                <a:latin typeface="Arial" pitchFamily="34" charset="0"/>
                <a:cs typeface="Arial" pitchFamily="34" charset="0"/>
              </a:rPr>
              <a:t> </a:t>
            </a:r>
          </a:p>
          <a:p>
            <a:pPr lvl="1">
              <a:spcBef>
                <a:spcPts val="1000"/>
              </a:spcBef>
              <a:buClr>
                <a:srgbClr val="6E84B4"/>
              </a:buClr>
            </a:pPr>
            <a:r>
              <a:rPr lang="es-ES" sz="2000" dirty="0" smtClean="0">
                <a:latin typeface="Arial" pitchFamily="34" charset="0"/>
                <a:cs typeface="Arial" pitchFamily="34" charset="0"/>
              </a:rPr>
              <a:t>Blog de Olga carreras: WCAG 2.0: </a:t>
            </a:r>
            <a:r>
              <a:rPr lang="es-ES" sz="2000" dirty="0" smtClean="0">
                <a:latin typeface="Arial" pitchFamily="34" charset="0"/>
                <a:cs typeface="Arial" pitchFamily="34" charset="0"/>
                <a:hlinkClick r:id="rId4"/>
              </a:rPr>
              <a:t>http://olgacarreras.blogspot.com.es/2007/02/wcag-20.html</a:t>
            </a:r>
            <a:r>
              <a:rPr lang="es-ES" sz="2000" dirty="0" smtClean="0">
                <a:latin typeface="Arial" pitchFamily="34" charset="0"/>
                <a:cs typeface="Arial" pitchFamily="34" charset="0"/>
              </a:rPr>
              <a:t>  </a:t>
            </a:r>
          </a:p>
          <a:p>
            <a:pPr lvl="1">
              <a:spcBef>
                <a:spcPts val="1000"/>
              </a:spcBef>
              <a:buClr>
                <a:srgbClr val="6E84B4"/>
              </a:buClr>
            </a:pPr>
            <a:r>
              <a:rPr lang="es-ES" sz="2000" dirty="0" smtClean="0">
                <a:latin typeface="Arial" pitchFamily="34" charset="0"/>
                <a:cs typeface="Arial" pitchFamily="34" charset="0"/>
              </a:rPr>
              <a:t>Mapa: </a:t>
            </a:r>
            <a:r>
              <a:rPr lang="es-ES" sz="2000" dirty="0" smtClean="0">
                <a:latin typeface="Arial" pitchFamily="34" charset="0"/>
                <a:cs typeface="Arial" pitchFamily="34" charset="0"/>
                <a:hlinkClick r:id="rId5"/>
              </a:rPr>
              <a:t>http://www.stamfordinteractive.com.au/resources/wcag-2-0-map/</a:t>
            </a:r>
            <a:endParaRPr lang="es-ES" sz="2000" dirty="0" smtClean="0">
              <a:latin typeface="Arial" pitchFamily="34" charset="0"/>
              <a:cs typeface="Arial" pitchFamily="34" charset="0"/>
            </a:endParaRP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186805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 y="132744"/>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(V)</a:t>
            </a:r>
            <a:endParaRPr lang="es-ES" dirty="0"/>
          </a:p>
        </p:txBody>
      </p:sp>
      <p:sp>
        <p:nvSpPr>
          <p:cNvPr id="3" name="Marcador de contenido 2"/>
          <p:cNvSpPr>
            <a:spLocks noGrp="1"/>
          </p:cNvSpPr>
          <p:nvPr>
            <p:ph idx="1"/>
          </p:nvPr>
        </p:nvSpPr>
        <p:spPr/>
        <p:txBody>
          <a:bodyPr>
            <a:normAutofit/>
          </a:bodyPr>
          <a:lstStyle/>
          <a:p>
            <a:r>
              <a:rPr lang="es-ES" dirty="0" smtClean="0"/>
              <a:t>1.2.5 Audiodescripción (grabado): Se proporciona una audiodescripción para todo el contenido de vídeo grabado dentro de contenido multimedia sincronizado. (Nivel AA)</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67214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16" y="116978"/>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(VI)</a:t>
            </a:r>
            <a:endParaRPr lang="es-ES" dirty="0"/>
          </a:p>
        </p:txBody>
      </p:sp>
      <p:sp>
        <p:nvSpPr>
          <p:cNvPr id="3" name="Marcador de contenido 2"/>
          <p:cNvSpPr>
            <a:spLocks noGrp="1"/>
          </p:cNvSpPr>
          <p:nvPr>
            <p:ph idx="1"/>
          </p:nvPr>
        </p:nvSpPr>
        <p:spPr/>
        <p:txBody>
          <a:bodyPr>
            <a:normAutofit/>
          </a:bodyPr>
          <a:lstStyle/>
          <a:p>
            <a:r>
              <a:rPr lang="es-ES" dirty="0" smtClean="0"/>
              <a:t>1.2.6 Lengua de señas (grabado): Se proporciona una interpretación en lengua de señas para todo el contenido de audio grabado dentro de contenido multimedia sincronizado. (Nivel AAA)</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83974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1" y="101212"/>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(VII)</a:t>
            </a:r>
            <a:endParaRPr lang="es-ES" dirty="0"/>
          </a:p>
        </p:txBody>
      </p:sp>
      <p:sp>
        <p:nvSpPr>
          <p:cNvPr id="3" name="Marcador de contenido 2"/>
          <p:cNvSpPr>
            <a:spLocks noGrp="1"/>
          </p:cNvSpPr>
          <p:nvPr>
            <p:ph idx="1"/>
          </p:nvPr>
        </p:nvSpPr>
        <p:spPr/>
        <p:txBody>
          <a:bodyPr>
            <a:normAutofit/>
          </a:bodyPr>
          <a:lstStyle/>
          <a:p>
            <a:r>
              <a:rPr lang="es-ES" dirty="0" smtClean="0"/>
              <a:t>1.2.7 Audiodescripción ampliada (grabada): Cuando las pausas en el audio de primer plano son insuficientes para permitir que la audiodescripción comunique el significado del vídeo, se proporciona una audiodescripción ampliada para todos los contenidos de vídeo grabado dentro de contenido multimedia sincronizado. (Nivel AAA)</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943234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7" y="116978"/>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(VIII)</a:t>
            </a:r>
            <a:endParaRPr lang="es-ES" dirty="0"/>
          </a:p>
        </p:txBody>
      </p:sp>
      <p:sp>
        <p:nvSpPr>
          <p:cNvPr id="3" name="Marcador de contenido 2"/>
          <p:cNvSpPr>
            <a:spLocks noGrp="1"/>
          </p:cNvSpPr>
          <p:nvPr>
            <p:ph idx="1"/>
          </p:nvPr>
        </p:nvSpPr>
        <p:spPr/>
        <p:txBody>
          <a:bodyPr>
            <a:normAutofit/>
          </a:bodyPr>
          <a:lstStyle/>
          <a:p>
            <a:r>
              <a:rPr lang="es-ES" b="1" dirty="0" smtClean="0"/>
              <a:t>1.2.8 Medio alternativo (grabado): Se proporciona una alternativa para los medios tempodependientes, tanto para todos los contenidos multimedia sincronizados grabados como para todos los medios de sólo vídeo grabado. (Nivel AAA)</a:t>
            </a:r>
            <a:endParaRPr lang="es-ES" b="1"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107011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1" y="116978"/>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(IX)</a:t>
            </a:r>
            <a:endParaRPr lang="es-ES" dirty="0"/>
          </a:p>
        </p:txBody>
      </p:sp>
      <p:sp>
        <p:nvSpPr>
          <p:cNvPr id="3" name="Marcador de contenido 2"/>
          <p:cNvSpPr>
            <a:spLocks noGrp="1"/>
          </p:cNvSpPr>
          <p:nvPr>
            <p:ph idx="1"/>
          </p:nvPr>
        </p:nvSpPr>
        <p:spPr/>
        <p:txBody>
          <a:bodyPr>
            <a:normAutofit/>
          </a:bodyPr>
          <a:lstStyle/>
          <a:p>
            <a:r>
              <a:rPr lang="es-ES" dirty="0" smtClean="0"/>
              <a:t>1.2.9 Sólo audio (en directo): Se proporciona una alternativa para los medios tempodependientes que presenta información equivalente para el contenido de sólo audio en directo. (Nivel AAA)</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545159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16" y="101212"/>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(X)</a:t>
            </a:r>
            <a:endParaRPr lang="es-ES" dirty="0"/>
          </a:p>
        </p:txBody>
      </p:sp>
      <p:graphicFrame>
        <p:nvGraphicFramePr>
          <p:cNvPr id="5" name="4 Marcador de contenido" descr="Tabla con el resumen de las alternativas para el contenido multimedia"/>
          <p:cNvGraphicFramePr>
            <a:graphicFrameLocks noGrp="1"/>
          </p:cNvGraphicFramePr>
          <p:nvPr>
            <p:ph idx="1"/>
            <p:extLst>
              <p:ext uri="{D42A27DB-BD31-4B8C-83A1-F6EECF244321}">
                <p14:modId xmlns:p14="http://schemas.microsoft.com/office/powerpoint/2010/main" val="403956563"/>
              </p:ext>
            </p:extLst>
          </p:nvPr>
        </p:nvGraphicFramePr>
        <p:xfrm>
          <a:off x="82358" y="1499208"/>
          <a:ext cx="8938817" cy="4382978"/>
        </p:xfrm>
        <a:graphic>
          <a:graphicData uri="http://schemas.openxmlformats.org/drawingml/2006/table">
            <a:tbl>
              <a:tblPr firstRow="1" bandRow="1">
                <a:tableStyleId>{00A15C55-8517-42AA-B614-E9B94910E393}</a:tableStyleId>
              </a:tblPr>
              <a:tblGrid>
                <a:gridCol w="1015775"/>
                <a:gridCol w="1390041"/>
                <a:gridCol w="1224189"/>
                <a:gridCol w="1449327"/>
                <a:gridCol w="1167904"/>
                <a:gridCol w="1505612"/>
                <a:gridCol w="1185969"/>
              </a:tblGrid>
              <a:tr h="324058">
                <a:tc>
                  <a:txBody>
                    <a:bodyPr/>
                    <a:lstStyle/>
                    <a:p>
                      <a:endParaRPr lang="es-ES" sz="1600" dirty="0">
                        <a:latin typeface="Arial" panose="020B0604020202020204" pitchFamily="34" charset="0"/>
                        <a:cs typeface="Arial" panose="020B0604020202020204" pitchFamily="34" charset="0"/>
                      </a:endParaRPr>
                    </a:p>
                  </a:txBody>
                  <a:tcPr marL="72000" marR="72000" marT="36000" marB="36000"/>
                </a:tc>
                <a:tc>
                  <a:txBody>
                    <a:bodyPr/>
                    <a:lstStyle/>
                    <a:p>
                      <a:r>
                        <a:rPr lang="es-ES" sz="1600" dirty="0" smtClean="0">
                          <a:latin typeface="Arial" panose="020B0604020202020204" pitchFamily="34" charset="0"/>
                          <a:cs typeface="Arial" panose="020B0604020202020204" pitchFamily="34" charset="0"/>
                        </a:rPr>
                        <a:t>Nivel A</a:t>
                      </a:r>
                      <a:endParaRPr lang="es-ES" sz="1600" dirty="0">
                        <a:latin typeface="Arial" panose="020B0604020202020204" pitchFamily="34" charset="0"/>
                        <a:cs typeface="Arial" panose="020B0604020202020204" pitchFamily="34" charset="0"/>
                      </a:endParaRPr>
                    </a:p>
                  </a:txBody>
                  <a:tcPr marL="72000" marR="72000" marT="36000" marB="36000"/>
                </a:tc>
                <a:tc>
                  <a:txBody>
                    <a:bodyPr/>
                    <a:lstStyle/>
                    <a:p>
                      <a:r>
                        <a:rPr lang="es-ES" sz="1600" dirty="0" smtClean="0">
                          <a:latin typeface="Arial" panose="020B0604020202020204" pitchFamily="34" charset="0"/>
                          <a:cs typeface="Arial" panose="020B0604020202020204" pitchFamily="34" charset="0"/>
                        </a:rPr>
                        <a:t>Nivel A</a:t>
                      </a:r>
                      <a:endParaRPr lang="es-ES" sz="1600" dirty="0">
                        <a:latin typeface="Arial" panose="020B0604020202020204" pitchFamily="34" charset="0"/>
                        <a:cs typeface="Arial" panose="020B0604020202020204" pitchFamily="34" charset="0"/>
                      </a:endParaRPr>
                    </a:p>
                  </a:txBody>
                  <a:tcPr marL="72000" marR="72000" marT="36000" marB="36000"/>
                </a:tc>
                <a:tc>
                  <a:txBody>
                    <a:bodyPr/>
                    <a:lstStyle/>
                    <a:p>
                      <a:r>
                        <a:rPr lang="es-ES" sz="1600" dirty="0" smtClean="0">
                          <a:latin typeface="Arial" panose="020B0604020202020204" pitchFamily="34" charset="0"/>
                          <a:cs typeface="Arial" panose="020B0604020202020204" pitchFamily="34" charset="0"/>
                        </a:rPr>
                        <a:t>Nivel AA</a:t>
                      </a:r>
                      <a:endParaRPr lang="es-ES" sz="1600" dirty="0">
                        <a:latin typeface="Arial" panose="020B0604020202020204" pitchFamily="34" charset="0"/>
                        <a:cs typeface="Arial" panose="020B0604020202020204" pitchFamily="34" charset="0"/>
                      </a:endParaRPr>
                    </a:p>
                  </a:txBody>
                  <a:tcPr marL="72000" marR="72000" marT="36000" marB="36000"/>
                </a:tc>
                <a:tc>
                  <a:txBody>
                    <a:bodyPr/>
                    <a:lstStyle/>
                    <a:p>
                      <a:pPr marL="0" indent="0">
                        <a:tabLst/>
                      </a:pPr>
                      <a:r>
                        <a:rPr lang="es-ES" sz="1600" dirty="0" smtClean="0">
                          <a:latin typeface="Arial" panose="020B0604020202020204" pitchFamily="34" charset="0"/>
                          <a:cs typeface="Arial" panose="020B0604020202020204" pitchFamily="34" charset="0"/>
                        </a:rPr>
                        <a:t>Nivel AA</a:t>
                      </a:r>
                      <a:endParaRPr lang="es-ES" sz="1600" dirty="0">
                        <a:latin typeface="Arial" panose="020B0604020202020204" pitchFamily="34" charset="0"/>
                        <a:cs typeface="Arial" panose="020B0604020202020204" pitchFamily="34" charset="0"/>
                      </a:endParaRPr>
                    </a:p>
                  </a:txBody>
                  <a:tcPr marL="72000" marR="72000" marT="36000" marB="36000"/>
                </a:tc>
                <a:tc>
                  <a:txBody>
                    <a:bodyPr/>
                    <a:lstStyle/>
                    <a:p>
                      <a:r>
                        <a:rPr lang="es-ES" sz="1600" dirty="0" smtClean="0">
                          <a:latin typeface="Arial" panose="020B0604020202020204" pitchFamily="34" charset="0"/>
                          <a:cs typeface="Arial" panose="020B0604020202020204" pitchFamily="34" charset="0"/>
                        </a:rPr>
                        <a:t>Nivel AAA</a:t>
                      </a:r>
                      <a:endParaRPr lang="es-ES" sz="1600" dirty="0">
                        <a:latin typeface="Arial" panose="020B0604020202020204" pitchFamily="34" charset="0"/>
                        <a:cs typeface="Arial" panose="020B0604020202020204" pitchFamily="34" charset="0"/>
                      </a:endParaRPr>
                    </a:p>
                  </a:txBody>
                  <a:tcPr marL="72000" marR="72000" marT="36000" marB="36000"/>
                </a:tc>
                <a:tc>
                  <a:txBody>
                    <a:bodyPr/>
                    <a:lstStyle/>
                    <a:p>
                      <a:r>
                        <a:rPr lang="es-ES" sz="1600" dirty="0" smtClean="0">
                          <a:latin typeface="Arial" panose="020B0604020202020204" pitchFamily="34" charset="0"/>
                          <a:cs typeface="Arial" panose="020B0604020202020204" pitchFamily="34" charset="0"/>
                        </a:rPr>
                        <a:t>Nivel AAA</a:t>
                      </a:r>
                      <a:endParaRPr lang="es-ES" sz="1600" dirty="0">
                        <a:latin typeface="Arial" panose="020B0604020202020204" pitchFamily="34" charset="0"/>
                        <a:cs typeface="Arial" panose="020B0604020202020204" pitchFamily="34" charset="0"/>
                      </a:endParaRPr>
                    </a:p>
                  </a:txBody>
                  <a:tcPr marL="72000" marR="72000" marT="36000" marB="36000"/>
                </a:tc>
              </a:tr>
              <a:tr h="324058">
                <a:tc>
                  <a:txBody>
                    <a:bodyPr/>
                    <a:lstStyle/>
                    <a:p>
                      <a:endParaRPr lang="es-ES" sz="1200" dirty="0">
                        <a:latin typeface="Arial" panose="020B0604020202020204" pitchFamily="34" charset="0"/>
                        <a:cs typeface="Arial" panose="020B0604020202020204" pitchFamily="34" charset="0"/>
                      </a:endParaRPr>
                    </a:p>
                  </a:txBody>
                  <a:tcPr marL="72000" marR="72000" marT="36000" marB="36000"/>
                </a:tc>
                <a:tc>
                  <a:txBody>
                    <a:bodyPr/>
                    <a:lstStyle/>
                    <a:p>
                      <a:r>
                        <a:rPr lang="es-ES" sz="1200" dirty="0">
                          <a:latin typeface="Arial" panose="020B0604020202020204" pitchFamily="34" charset="0"/>
                          <a:cs typeface="Arial" panose="020B0604020202020204" pitchFamily="34" charset="0"/>
                        </a:rPr>
                        <a:t>Grabado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En directo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Grabado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En directo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Grabado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En directo</a:t>
                      </a:r>
                    </a:p>
                  </a:txBody>
                  <a:tcPr marL="72000" marR="72000" marT="36000" marB="36000" anchor="ctr"/>
                </a:tc>
              </a:tr>
              <a:tr h="452401">
                <a:tc>
                  <a:txBody>
                    <a:bodyPr/>
                    <a:lstStyle/>
                    <a:p>
                      <a:r>
                        <a:rPr lang="es-ES" sz="1200" dirty="0">
                          <a:latin typeface="Arial" panose="020B0604020202020204" pitchFamily="34" charset="0"/>
                          <a:cs typeface="Arial" panose="020B0604020202020204" pitchFamily="34" charset="0"/>
                        </a:rPr>
                        <a:t>Solo audio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Transcripción textual (</a:t>
                      </a:r>
                      <a:r>
                        <a:rPr lang="es-ES" sz="1200" dirty="0">
                          <a:latin typeface="Arial" panose="020B0604020202020204" pitchFamily="34" charset="0"/>
                          <a:cs typeface="Arial" panose="020B0604020202020204" pitchFamily="34" charset="0"/>
                          <a:hlinkClick r:id="rId3"/>
                        </a:rPr>
                        <a:t>6</a:t>
                      </a: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pPr algn="ct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pPr algn="l"/>
                      <a:r>
                        <a:rPr lang="es-ES" sz="1200" dirty="0" smtClean="0">
                          <a:latin typeface="Arial" panose="020B0604020202020204" pitchFamily="34" charset="0"/>
                          <a:cs typeface="Arial" panose="020B0604020202020204" pitchFamily="34" charset="0"/>
                        </a:rPr>
                        <a:t>Transcripción textual</a:t>
                      </a:r>
                      <a:endParaRPr lang="es-ES" sz="1200" dirty="0">
                        <a:latin typeface="Arial" panose="020B0604020202020204" pitchFamily="34" charset="0"/>
                        <a:cs typeface="Arial" panose="020B0604020202020204" pitchFamily="34" charset="0"/>
                      </a:endParaRPr>
                    </a:p>
                  </a:txBody>
                  <a:tcPr marL="72000" marR="72000" marT="36000" marB="36000" anchor="ctr"/>
                </a:tc>
                <a:tc>
                  <a:txBody>
                    <a:bodyPr/>
                    <a:lstStyle/>
                    <a:p>
                      <a:pPr algn="ct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pPr algn="ct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Transcripción textual</a:t>
                      </a:r>
                    </a:p>
                  </a:txBody>
                  <a:tcPr marL="72000" marR="72000" marT="36000" marB="36000" anchor="ctr"/>
                </a:tc>
              </a:tr>
              <a:tr h="1029945">
                <a:tc>
                  <a:txBody>
                    <a:bodyPr/>
                    <a:lstStyle/>
                    <a:p>
                      <a:r>
                        <a:rPr lang="es-ES" sz="1200" dirty="0" smtClean="0">
                          <a:latin typeface="Arial" panose="020B0604020202020204" pitchFamily="34" charset="0"/>
                          <a:cs typeface="Arial" panose="020B0604020202020204" pitchFamily="34" charset="0"/>
                        </a:rPr>
                        <a:t>Solo </a:t>
                      </a:r>
                      <a:r>
                        <a:rPr lang="es-ES" sz="1200" dirty="0">
                          <a:latin typeface="Arial" panose="020B0604020202020204" pitchFamily="34" charset="0"/>
                          <a:cs typeface="Arial" panose="020B0604020202020204" pitchFamily="34" charset="0"/>
                        </a:rPr>
                        <a:t>vídeo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Transcripción textual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o</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Alternativa en audio (</a:t>
                      </a:r>
                      <a:r>
                        <a:rPr lang="es-ES" sz="1200" dirty="0">
                          <a:latin typeface="Arial" panose="020B0604020202020204" pitchFamily="34" charset="0"/>
                          <a:cs typeface="Arial" panose="020B0604020202020204" pitchFamily="34" charset="0"/>
                          <a:hlinkClick r:id="rId3"/>
                        </a:rPr>
                        <a:t>7</a:t>
                      </a: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pPr algn="ct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pPr algn="l"/>
                      <a:r>
                        <a:rPr lang="es-ES" sz="1200" dirty="0" smtClean="0">
                          <a:latin typeface="Arial" panose="020B0604020202020204" pitchFamily="34" charset="0"/>
                          <a:cs typeface="Arial" panose="020B0604020202020204" pitchFamily="34" charset="0"/>
                        </a:rPr>
                        <a:t>Transcripción textual o alternativa</a:t>
                      </a:r>
                      <a:r>
                        <a:rPr lang="es-ES" sz="1200" baseline="0" dirty="0" smtClean="0">
                          <a:latin typeface="Arial" panose="020B0604020202020204" pitchFamily="34" charset="0"/>
                          <a:cs typeface="Arial" panose="020B0604020202020204" pitchFamily="34" charset="0"/>
                        </a:rPr>
                        <a:t> en audio</a:t>
                      </a:r>
                      <a:endParaRPr lang="es-ES" sz="1200" dirty="0">
                        <a:latin typeface="Arial" panose="020B0604020202020204" pitchFamily="34" charset="0"/>
                        <a:cs typeface="Arial" panose="020B0604020202020204" pitchFamily="34" charset="0"/>
                      </a:endParaRPr>
                    </a:p>
                  </a:txBody>
                  <a:tcPr marL="72000" marR="72000" marT="36000" marB="36000" anchor="ctr"/>
                </a:tc>
                <a:tc>
                  <a:txBody>
                    <a:bodyPr/>
                    <a:lstStyle/>
                    <a:p>
                      <a:pPr algn="ct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Transcripción textual</a:t>
                      </a:r>
                    </a:p>
                  </a:txBody>
                  <a:tcPr marL="72000" marR="72000" marT="36000" marB="36000" anchor="ctr"/>
                </a:tc>
                <a:tc>
                  <a:txBody>
                    <a:bodyPr/>
                    <a:lstStyle/>
                    <a:p>
                      <a:pPr marL="0" algn="ctr" defTabSz="457200" rtl="0" eaLnBrk="1" latinLnBrk="0" hangingPunct="1"/>
                      <a:r>
                        <a:rPr lang="es-ES" sz="1200" kern="1200" dirty="0" smtClean="0">
                          <a:solidFill>
                            <a:schemeClr val="dk1"/>
                          </a:solidFill>
                          <a:latin typeface="Arial" panose="020B0604020202020204" pitchFamily="34" charset="0"/>
                          <a:ea typeface="+mn-ea"/>
                          <a:cs typeface="Arial" panose="020B0604020202020204" pitchFamily="34" charset="0"/>
                        </a:rPr>
                        <a:t>-</a:t>
                      </a:r>
                      <a:endParaRPr lang="es-ES" sz="1200" kern="1200" dirty="0">
                        <a:solidFill>
                          <a:schemeClr val="dk1"/>
                        </a:solidFill>
                        <a:latin typeface="Arial" panose="020B0604020202020204" pitchFamily="34" charset="0"/>
                        <a:ea typeface="+mn-ea"/>
                        <a:cs typeface="Arial" panose="020B0604020202020204" pitchFamily="34" charset="0"/>
                      </a:endParaRPr>
                    </a:p>
                  </a:txBody>
                  <a:tcPr marL="72000" marR="72000" marT="36000" marB="36000" anchor="ctr"/>
                </a:tc>
              </a:tr>
              <a:tr h="2252516">
                <a:tc>
                  <a:txBody>
                    <a:bodyPr/>
                    <a:lstStyle/>
                    <a:p>
                      <a:r>
                        <a:rPr lang="es-ES" sz="1200" dirty="0">
                          <a:latin typeface="Arial" panose="020B0604020202020204" pitchFamily="34" charset="0"/>
                          <a:cs typeface="Arial" panose="020B0604020202020204" pitchFamily="34" charset="0"/>
                        </a:rPr>
                        <a:t>Multimedia sincronizado</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Subtítulos (</a:t>
                      </a:r>
                      <a:r>
                        <a:rPr lang="es-ES" sz="1200" dirty="0">
                          <a:latin typeface="Arial" panose="020B0604020202020204" pitchFamily="34" charset="0"/>
                          <a:cs typeface="Arial" panose="020B0604020202020204" pitchFamily="34" charset="0"/>
                          <a:hlinkClick r:id="rId3"/>
                        </a:rPr>
                        <a:t>8</a:t>
                      </a:r>
                      <a:r>
                        <a:rPr lang="es-ES"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Transcripción textual o Audiodescripción (</a:t>
                      </a:r>
                      <a:r>
                        <a:rPr lang="es-ES" sz="1200" dirty="0">
                          <a:latin typeface="Arial" panose="020B0604020202020204" pitchFamily="34" charset="0"/>
                          <a:cs typeface="Arial" panose="020B0604020202020204" pitchFamily="34" charset="0"/>
                          <a:hlinkClick r:id="rId3"/>
                        </a:rPr>
                        <a:t>9</a:t>
                      </a: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pPr algn="ctr"/>
                      <a:r>
                        <a:rPr lang="es-ES" sz="1200" dirty="0">
                          <a:latin typeface="Arial" panose="020B0604020202020204" pitchFamily="34" charset="0"/>
                          <a:cs typeface="Arial" panose="020B0604020202020204" pitchFamily="34" charset="0"/>
                        </a:rPr>
                        <a:t>-</a:t>
                      </a:r>
                    </a:p>
                  </a:txBody>
                  <a:tcPr marL="72000" marR="72000" marT="36000" marB="36000" anchor="ctr"/>
                </a:tc>
                <a:tc>
                  <a:txBody>
                    <a:bodyPr/>
                    <a:lstStyle/>
                    <a:p>
                      <a:pPr algn="l"/>
                      <a:r>
                        <a:rPr lang="es-ES" sz="1200" dirty="0" smtClean="0">
                          <a:latin typeface="Arial" panose="020B0604020202020204" pitchFamily="34" charset="0"/>
                          <a:cs typeface="Arial" panose="020B0604020202020204" pitchFamily="34" charset="0"/>
                        </a:rPr>
                        <a:t>Subtítulos + Audiodescripción</a:t>
                      </a:r>
                      <a:endParaRPr lang="es-ES" sz="1200" dirty="0">
                        <a:latin typeface="Arial" panose="020B0604020202020204" pitchFamily="34" charset="0"/>
                        <a:cs typeface="Arial" panose="020B0604020202020204" pitchFamily="34" charset="0"/>
                      </a:endParaRP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Subtítulos</a:t>
                      </a:r>
                    </a:p>
                  </a:txBody>
                  <a:tcPr marL="72000" marR="72000" marT="36000" marB="36000" anchor="ctr"/>
                </a:tc>
                <a:tc>
                  <a:txBody>
                    <a:bodyPr/>
                    <a:lstStyle/>
                    <a:p>
                      <a:r>
                        <a:rPr lang="es-ES" sz="1200" dirty="0">
                          <a:latin typeface="Arial" panose="020B0604020202020204" pitchFamily="34" charset="0"/>
                          <a:cs typeface="Arial" panose="020B0604020202020204" pitchFamily="34" charset="0"/>
                        </a:rPr>
                        <a:t>Interpretación en lengua de señas (</a:t>
                      </a:r>
                      <a:r>
                        <a:rPr lang="es-ES" sz="1200" dirty="0">
                          <a:latin typeface="Arial" panose="020B0604020202020204" pitchFamily="34" charset="0"/>
                          <a:cs typeface="Arial" panose="020B0604020202020204" pitchFamily="34" charset="0"/>
                          <a:hlinkClick r:id="rId3"/>
                        </a:rPr>
                        <a:t>10</a:t>
                      </a:r>
                      <a:r>
                        <a:rPr lang="es-ES"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Audiodescripción ampliada (</a:t>
                      </a:r>
                      <a:r>
                        <a:rPr lang="es-ES" sz="1200" dirty="0">
                          <a:latin typeface="Arial" panose="020B0604020202020204" pitchFamily="34" charset="0"/>
                          <a:cs typeface="Arial" panose="020B0604020202020204" pitchFamily="34" charset="0"/>
                          <a:hlinkClick r:id="rId3"/>
                        </a:rPr>
                        <a:t>11</a:t>
                      </a:r>
                      <a:r>
                        <a:rPr lang="es-ES"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a:t>
                      </a: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Transcripción textual</a:t>
                      </a:r>
                    </a:p>
                  </a:txBody>
                  <a:tcPr marL="72000" marR="72000" marT="36000" marB="36000" anchor="ctr"/>
                </a:tc>
                <a:tc>
                  <a:txBody>
                    <a:bodyPr/>
                    <a:lstStyle/>
                    <a:p>
                      <a:pPr algn="ctr"/>
                      <a:r>
                        <a:rPr lang="es-ES" sz="1200" dirty="0" smtClean="0">
                          <a:latin typeface="Arial" panose="020B0604020202020204" pitchFamily="34" charset="0"/>
                          <a:cs typeface="Arial" panose="020B0604020202020204" pitchFamily="34" charset="0"/>
                        </a:rPr>
                        <a:t>Subtítulos</a:t>
                      </a:r>
                      <a:endParaRPr lang="es-ES" sz="1200" dirty="0">
                        <a:latin typeface="Arial" panose="020B0604020202020204" pitchFamily="34" charset="0"/>
                        <a:cs typeface="Arial" panose="020B0604020202020204" pitchFamily="34" charset="0"/>
                      </a:endParaRPr>
                    </a:p>
                  </a:txBody>
                  <a:tcPr marL="72000" marR="72000" marT="36000" marB="36000" anchor="ctr"/>
                </a:tc>
              </a:tr>
            </a:tbl>
          </a:graphicData>
        </a:graphic>
      </p:graphicFrame>
      <p:sp>
        <p:nvSpPr>
          <p:cNvPr id="6" name="5 CuadroTexto"/>
          <p:cNvSpPr txBox="1"/>
          <p:nvPr/>
        </p:nvSpPr>
        <p:spPr>
          <a:xfrm>
            <a:off x="68573" y="6016238"/>
            <a:ext cx="8665991" cy="276999"/>
          </a:xfrm>
          <a:prstGeom prst="rect">
            <a:avLst/>
          </a:prstGeom>
          <a:noFill/>
        </p:spPr>
        <p:txBody>
          <a:bodyPr wrap="square" rtlCol="0">
            <a:spAutoFit/>
          </a:bodyPr>
          <a:lstStyle/>
          <a:p>
            <a:r>
              <a:rPr lang="es-ES" sz="1200" dirty="0" smtClean="0"/>
              <a:t>(</a:t>
            </a:r>
            <a:r>
              <a:rPr lang="es-ES" sz="1200" dirty="0" smtClean="0">
                <a:hlinkClick r:id="rId3" tooltip="Blog de Olga carreras"/>
              </a:rPr>
              <a:t>Blog de Olga carreras</a:t>
            </a:r>
            <a:r>
              <a:rPr lang="es-ES" sz="1200" dirty="0" smtClean="0"/>
              <a:t>, 2012</a:t>
            </a:r>
            <a:r>
              <a:rPr lang="es-ES" sz="1200" dirty="0"/>
              <a:t>) http://olgacarreras.blogspot.com.es/2012/08/tabla-resumen-de-los-requisitos-de.html</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545159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 (IV)</a:t>
            </a:r>
            <a:endParaRPr lang="es-ES" dirty="0"/>
          </a:p>
        </p:txBody>
      </p:sp>
      <p:sp>
        <p:nvSpPr>
          <p:cNvPr id="3" name="Marcador de contenido 2"/>
          <p:cNvSpPr>
            <a:spLocks noGrp="1"/>
          </p:cNvSpPr>
          <p:nvPr>
            <p:ph idx="1"/>
          </p:nvPr>
        </p:nvSpPr>
        <p:spPr>
          <a:xfrm>
            <a:off x="457200" y="1600200"/>
            <a:ext cx="8229600" cy="3312994"/>
          </a:xfrm>
          <a:solidFill>
            <a:schemeClr val="accent6">
              <a:lumMod val="20000"/>
              <a:lumOff val="80000"/>
            </a:schemeClr>
          </a:solidFill>
        </p:spPr>
        <p:txBody>
          <a:bodyPr vert="horz" lIns="91440" tIns="45720" rIns="91440" bIns="45720" rtlCol="0">
            <a:noAutofit/>
          </a:bodyPr>
          <a:lstStyle/>
          <a:p>
            <a:pPr marL="0" indent="0">
              <a:buNone/>
            </a:pPr>
            <a:r>
              <a:rPr lang="es-ES" sz="2800" dirty="0" smtClean="0"/>
              <a:t>Pauta 1.3</a:t>
            </a:r>
          </a:p>
          <a:p>
            <a:pPr marL="0" indent="0">
              <a:buNone/>
            </a:pPr>
            <a:r>
              <a:rPr lang="es-ES" sz="2800" dirty="0" smtClean="0"/>
              <a:t>Crear </a:t>
            </a:r>
            <a:r>
              <a:rPr lang="es-ES" sz="2800" dirty="0"/>
              <a:t>contenido que pueda presentarse de diferentes formas (por ejemplo, con una disposición más simple) sin perder información o estructura.</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289136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50" y="69680"/>
            <a:ext cx="8229600" cy="1143000"/>
          </a:xfrm>
        </p:spPr>
        <p:txBody>
          <a:bodyPr>
            <a:normAutofit/>
          </a:bodyPr>
          <a:lstStyle/>
          <a:p>
            <a:r>
              <a:rPr lang="es-ES" dirty="0" smtClean="0"/>
              <a:t>1 Perceptible</a:t>
            </a:r>
            <a:r>
              <a:rPr lang="es-ES" sz="2900" dirty="0" smtClean="0"/>
              <a:t/>
            </a:r>
            <a:br>
              <a:rPr lang="es-ES" sz="2900" dirty="0" smtClean="0"/>
            </a:br>
            <a:r>
              <a:rPr lang="es-ES" sz="2700" dirty="0" smtClean="0"/>
              <a:t>1.3 Crear contenido que pueda transformarse (I)</a:t>
            </a:r>
            <a:endParaRPr lang="es-ES" sz="2700" dirty="0"/>
          </a:p>
        </p:txBody>
      </p:sp>
      <p:sp>
        <p:nvSpPr>
          <p:cNvPr id="3" name="Marcador de contenido 2"/>
          <p:cNvSpPr>
            <a:spLocks noGrp="1"/>
          </p:cNvSpPr>
          <p:nvPr>
            <p:ph idx="1"/>
          </p:nvPr>
        </p:nvSpPr>
        <p:spPr/>
        <p:txBody>
          <a:bodyPr>
            <a:normAutofit/>
          </a:bodyPr>
          <a:lstStyle/>
          <a:p>
            <a:r>
              <a:rPr lang="es-ES" sz="2300" b="1" dirty="0" smtClean="0"/>
              <a:t>1.3.1 Información y relaciones</a:t>
            </a:r>
            <a:r>
              <a:rPr lang="es-ES" sz="2300" dirty="0" smtClean="0"/>
              <a:t>: La información, estructura y relaciones comunicadas a través de la presentación pueden ser determinadas por software o están disponibles como texto. (Nivel A)</a:t>
            </a:r>
            <a:endParaRPr lang="es-ES" dirty="0" smtClean="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48352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50" y="69680"/>
            <a:ext cx="8229600" cy="1143000"/>
          </a:xfrm>
        </p:spPr>
        <p:txBody>
          <a:bodyPr>
            <a:normAutofit/>
          </a:bodyPr>
          <a:lstStyle/>
          <a:p>
            <a:r>
              <a:rPr lang="es-ES" dirty="0" smtClean="0"/>
              <a:t>1 Perceptible</a:t>
            </a:r>
            <a:r>
              <a:rPr lang="es-ES" sz="2900" dirty="0" smtClean="0"/>
              <a:t/>
            </a:r>
            <a:br>
              <a:rPr lang="es-ES" sz="2900" dirty="0" smtClean="0"/>
            </a:br>
            <a:r>
              <a:rPr lang="es-ES" sz="2700" dirty="0" smtClean="0"/>
              <a:t>1.3 Crear contenido que pueda transformarse (II)</a:t>
            </a:r>
            <a:endParaRPr lang="es-ES" sz="2700" dirty="0"/>
          </a:p>
        </p:txBody>
      </p:sp>
      <p:sp>
        <p:nvSpPr>
          <p:cNvPr id="3" name="Marcador de contenido 2"/>
          <p:cNvSpPr>
            <a:spLocks noGrp="1"/>
          </p:cNvSpPr>
          <p:nvPr>
            <p:ph idx="1"/>
          </p:nvPr>
        </p:nvSpPr>
        <p:spPr/>
        <p:txBody>
          <a:bodyPr>
            <a:normAutofit/>
          </a:bodyPr>
          <a:lstStyle/>
          <a:p>
            <a:pPr>
              <a:lnSpc>
                <a:spcPts val="2000"/>
              </a:lnSpc>
            </a:pPr>
            <a:r>
              <a:rPr lang="es-ES" sz="1600" dirty="0"/>
              <a:t>1.3.1 Información y </a:t>
            </a:r>
            <a:r>
              <a:rPr lang="es-ES" sz="1600" dirty="0" smtClean="0"/>
              <a:t>relaciones: Encabezados.</a:t>
            </a:r>
            <a:endParaRPr lang="es-ES" sz="1600" dirty="0"/>
          </a:p>
          <a:p>
            <a:pPr lvl="1">
              <a:lnSpc>
                <a:spcPts val="2000"/>
              </a:lnSpc>
            </a:pPr>
            <a:r>
              <a:rPr lang="es-ES" sz="1400" dirty="0" smtClean="0"/>
              <a:t>Ejemplo de </a:t>
            </a:r>
            <a:r>
              <a:rPr lang="es-ES" sz="1400" b="1" dirty="0" smtClean="0"/>
              <a:t>encabezados de página: </a:t>
            </a:r>
            <a:r>
              <a:rPr lang="es-ES" sz="1400" dirty="0" smtClean="0"/>
              <a:t>Vista </a:t>
            </a:r>
            <a:r>
              <a:rPr lang="es-ES" sz="1400" dirty="0"/>
              <a:t>de agente de usuario o navegador resaltando con un herramientas los encabezados</a:t>
            </a:r>
            <a:r>
              <a:rPr lang="es-ES" sz="1400" dirty="0" smtClean="0"/>
              <a:t>. Se </a:t>
            </a:r>
            <a:r>
              <a:rPr lang="es-ES" sz="1400" dirty="0"/>
              <a:t>puede apreciar en la figura que la página web contiene una estructura lógica. Para ello, en el HTML se hace uso de un primer encabezado (codificado mediante &lt;H1&gt; y representado con caja y el texto “Desde las universidades”), el cual representa el título de la sección principal de esta página y luego un conjunto de secciones que dividen la página (codificadas mediante &lt;H2&gt; y representados por cajas</a:t>
            </a:r>
            <a:r>
              <a:rPr lang="es-ES" sz="1400" dirty="0" smtClean="0"/>
              <a:t>).</a:t>
            </a:r>
            <a:endParaRPr lang="es-ES" dirty="0" smtClean="0"/>
          </a:p>
        </p:txBody>
      </p:sp>
      <p:pic>
        <p:nvPicPr>
          <p:cNvPr id="1027" name="Picture 3" descr="Captura de pantalla de la web del CESyA. Aparecen resaltando los encabezados de la página.&#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715" y="3638550"/>
            <a:ext cx="3805236" cy="259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62169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340" y="98884"/>
            <a:ext cx="8229600" cy="1143000"/>
          </a:xfrm>
        </p:spPr>
        <p:txBody>
          <a:bodyPr/>
          <a:lstStyle/>
          <a:p>
            <a:r>
              <a:rPr lang="es-ES" dirty="0" smtClean="0">
                <a:solidFill>
                  <a:schemeClr val="bg1"/>
                </a:solidFill>
              </a:rPr>
              <a:t>Guía Rápida de las WCAG 2.0</a:t>
            </a:r>
            <a:endParaRPr lang="es-ES" dirty="0">
              <a:solidFill>
                <a:schemeClr val="bg1"/>
              </a:solidFill>
            </a:endParaRPr>
          </a:p>
        </p:txBody>
      </p:sp>
      <p:sp>
        <p:nvSpPr>
          <p:cNvPr id="3" name="Marcador de contenido 2"/>
          <p:cNvSpPr>
            <a:spLocks noGrp="1"/>
          </p:cNvSpPr>
          <p:nvPr>
            <p:ph idx="1"/>
          </p:nvPr>
        </p:nvSpPr>
        <p:spPr>
          <a:xfrm>
            <a:off x="457200" y="1331689"/>
            <a:ext cx="8229600" cy="5009149"/>
          </a:xfrm>
        </p:spPr>
        <p:txBody>
          <a:bodyPr>
            <a:noAutofit/>
          </a:bodyPr>
          <a:lstStyle/>
          <a:p>
            <a:r>
              <a:rPr lang="es-ES" sz="1350" dirty="0"/>
              <a:t>PRINCIPIO 1: </a:t>
            </a:r>
            <a:r>
              <a:rPr lang="es-ES" sz="1350" dirty="0" smtClean="0"/>
              <a:t>PERCEPTIBLE: La </a:t>
            </a:r>
            <a:r>
              <a:rPr lang="es-ES" sz="1350" dirty="0"/>
              <a:t>información y los componentes de la interfaz de usuario tienen que ser presentados a </a:t>
            </a:r>
            <a:r>
              <a:rPr lang="es-ES" sz="1350" dirty="0" smtClean="0"/>
              <a:t>los usuarios </a:t>
            </a:r>
            <a:r>
              <a:rPr lang="es-ES" sz="1350" dirty="0"/>
              <a:t>de forma que los puedan percibir.</a:t>
            </a:r>
          </a:p>
          <a:p>
            <a:pPr lvl="1"/>
            <a:r>
              <a:rPr lang="es-ES" sz="1350" dirty="0"/>
              <a:t>Pauta 1.1: Proporcionar alternativas textuales para el contenido no textual</a:t>
            </a:r>
          </a:p>
          <a:p>
            <a:pPr lvl="1"/>
            <a:r>
              <a:rPr lang="es-ES" sz="1350" dirty="0"/>
              <a:t>Pauta 1.2: Proporcionar subtítulos y alternativas para el contenido de audio y video</a:t>
            </a:r>
          </a:p>
          <a:p>
            <a:pPr lvl="1"/>
            <a:r>
              <a:rPr lang="es-ES" sz="1350" dirty="0"/>
              <a:t>Pauta 1.3: Hacer el contenido adaptable; y que esté disponible para los productos de apoyo</a:t>
            </a:r>
          </a:p>
          <a:p>
            <a:pPr lvl="1"/>
            <a:r>
              <a:rPr lang="es-ES" sz="1350" dirty="0"/>
              <a:t>Pauta 1.4: Usar un contraste suficiente para hacer el contenido fácil de ver y oír</a:t>
            </a:r>
          </a:p>
          <a:p>
            <a:r>
              <a:rPr lang="es-ES" sz="1350" dirty="0"/>
              <a:t>PRINCIPIO 2: </a:t>
            </a:r>
            <a:r>
              <a:rPr lang="es-ES" sz="1350" dirty="0" smtClean="0"/>
              <a:t>OPERABLE: Los </a:t>
            </a:r>
            <a:r>
              <a:rPr lang="es-ES" sz="1350" dirty="0"/>
              <a:t>componentes de la interfaz de usuario y la navegación deben ser operables.</a:t>
            </a:r>
          </a:p>
          <a:p>
            <a:pPr lvl="1"/>
            <a:r>
              <a:rPr lang="es-ES" sz="1350" dirty="0"/>
              <a:t>Pauta 2.1: Hacer que toda la funcionalidad sea accesible mediante teclado</a:t>
            </a:r>
          </a:p>
          <a:p>
            <a:pPr lvl="1"/>
            <a:r>
              <a:rPr lang="es-ES" sz="1350" dirty="0"/>
              <a:t>Pauta 2.2: Proporcionar a los usuarios el tiempo suficiente para leer y usar el contenido</a:t>
            </a:r>
          </a:p>
          <a:p>
            <a:pPr lvl="1"/>
            <a:r>
              <a:rPr lang="es-ES" sz="1350" dirty="0"/>
              <a:t>Pauta 2.3: No usar contenido que tenga efectos dañinos para los usuarios</a:t>
            </a:r>
          </a:p>
          <a:p>
            <a:pPr lvl="1"/>
            <a:r>
              <a:rPr lang="es-ES" sz="1350" dirty="0"/>
              <a:t>Pauta 2.4: Ayudar a los usuarios a navegar y encontrar el contenido</a:t>
            </a:r>
          </a:p>
          <a:p>
            <a:r>
              <a:rPr lang="es-ES" sz="1350" dirty="0"/>
              <a:t>PRINCIPIO 3: </a:t>
            </a:r>
            <a:r>
              <a:rPr lang="es-ES" sz="1350" dirty="0" smtClean="0"/>
              <a:t>COMPRENSIBLE: La </a:t>
            </a:r>
            <a:r>
              <a:rPr lang="es-ES" sz="1350" dirty="0"/>
              <a:t>información y el manejo del interfaz de usuario deben ser comprensibles.</a:t>
            </a:r>
          </a:p>
          <a:p>
            <a:pPr lvl="1"/>
            <a:r>
              <a:rPr lang="es-ES" sz="1350" dirty="0"/>
              <a:t>Pauta 3.1: Hacer el texto legible y comprensible</a:t>
            </a:r>
          </a:p>
          <a:p>
            <a:pPr lvl="1"/>
            <a:r>
              <a:rPr lang="es-ES" sz="1350" dirty="0"/>
              <a:t>Pauta 3.2: Hacer que el contenido se muestre y se interactúe con él de forma </a:t>
            </a:r>
            <a:r>
              <a:rPr lang="es-ES" sz="1350" dirty="0" smtClean="0"/>
              <a:t>predecible</a:t>
            </a:r>
          </a:p>
          <a:p>
            <a:pPr lvl="1"/>
            <a:r>
              <a:rPr lang="es-ES" sz="1350" dirty="0" smtClean="0"/>
              <a:t>Pauta 3.3: Ayudar a los usuarios a evitar y corregir errores</a:t>
            </a:r>
          </a:p>
          <a:p>
            <a:r>
              <a:rPr lang="es-ES" sz="1350" dirty="0" smtClean="0"/>
              <a:t>PRINCIPIO 4: ROBUSTO: El contenido debe ser lo suficientemente robusto como para que pueda ser interpretado de forma fidedigna por una amplia variedad de agentes de usuario, incluyendo los productos de apoyo.</a:t>
            </a:r>
          </a:p>
          <a:p>
            <a:pPr lvl="1"/>
            <a:r>
              <a:rPr lang="es-ES" sz="1350" dirty="0" smtClean="0"/>
              <a:t>Pauta 4.1: Maximizar la compatibilidad con las tecnologías actuales y futuras</a:t>
            </a:r>
            <a:endParaRPr lang="es-ES" sz="1350" dirty="0"/>
          </a:p>
        </p:txBody>
      </p:sp>
      <p:sp>
        <p:nvSpPr>
          <p:cNvPr id="4" name="Marcador de pie de página 3"/>
          <p:cNvSpPr>
            <a:spLocks noGrp="1"/>
          </p:cNvSpPr>
          <p:nvPr>
            <p:ph type="ftr" sz="quarter" idx="11"/>
          </p:nvPr>
        </p:nvSpPr>
        <p:spPr>
          <a:xfrm>
            <a:off x="457200" y="6461280"/>
            <a:ext cx="8229600" cy="365125"/>
          </a:xfrm>
        </p:spPr>
        <p:txBody>
          <a:bodyPr/>
          <a:lstStyle/>
          <a:p>
            <a:pPr>
              <a:spcBef>
                <a:spcPct val="0"/>
              </a:spcBef>
            </a:pPr>
            <a:r>
              <a:rPr lang="es-ES" altLang="es-ES" sz="1000" dirty="0">
                <a:solidFill>
                  <a:srgbClr val="595959"/>
                </a:solidFill>
              </a:rPr>
              <a:t>Asignatura OCW-UC3M:  “Evitando la barreras de accesibilidad en la Sociedad de la Información", </a:t>
            </a:r>
          </a:p>
          <a:p>
            <a:pPr>
              <a:spcBef>
                <a:spcPct val="0"/>
              </a:spcBef>
            </a:pPr>
            <a:r>
              <a:rPr lang="es-ES" altLang="es-ES" sz="1000" dirty="0">
                <a:solidFill>
                  <a:srgbClr val="595959"/>
                </a:solidFill>
              </a:rPr>
              <a:t>Lourdes Moreno y Paloma Martínez, Grupo Labda</a:t>
            </a:r>
          </a:p>
        </p:txBody>
      </p:sp>
    </p:spTree>
    <p:extLst>
      <p:ext uri="{BB962C8B-B14F-4D97-AF65-F5344CB8AC3E}">
        <p14:creationId xmlns:p14="http://schemas.microsoft.com/office/powerpoint/2010/main" val="4262768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9680"/>
            <a:ext cx="8229600" cy="1143000"/>
          </a:xfrm>
        </p:spPr>
        <p:txBody>
          <a:bodyPr>
            <a:normAutofit fontScale="90000"/>
          </a:bodyPr>
          <a:lstStyle/>
          <a:p>
            <a:r>
              <a:rPr lang="es-ES" sz="4000" dirty="0" smtClean="0"/>
              <a:t>1 Perceptible:</a:t>
            </a:r>
            <a:r>
              <a:rPr lang="es-ES" dirty="0" smtClean="0"/>
              <a:t/>
            </a:r>
            <a:br>
              <a:rPr lang="es-ES" dirty="0" smtClean="0"/>
            </a:br>
            <a:r>
              <a:rPr lang="es-ES" sz="3000" dirty="0" smtClean="0"/>
              <a:t>1.3 Crear contenido que pueda transformarse (III)</a:t>
            </a:r>
            <a:endParaRPr lang="es-ES" sz="3000" dirty="0"/>
          </a:p>
        </p:txBody>
      </p:sp>
      <p:sp>
        <p:nvSpPr>
          <p:cNvPr id="3" name="Marcador de contenido 2"/>
          <p:cNvSpPr>
            <a:spLocks noGrp="1"/>
          </p:cNvSpPr>
          <p:nvPr>
            <p:ph idx="1"/>
          </p:nvPr>
        </p:nvSpPr>
        <p:spPr>
          <a:xfrm>
            <a:off x="457200" y="1524000"/>
            <a:ext cx="8229600" cy="4686300"/>
          </a:xfrm>
        </p:spPr>
        <p:txBody>
          <a:bodyPr>
            <a:normAutofit fontScale="62500" lnSpcReduction="20000"/>
          </a:bodyPr>
          <a:lstStyle/>
          <a:p>
            <a:pPr>
              <a:spcAft>
                <a:spcPts val="400"/>
              </a:spcAft>
            </a:pPr>
            <a:r>
              <a:rPr lang="es-ES" sz="2900" dirty="0" smtClean="0"/>
              <a:t>1.3.1 Información y relaciones: Listas.</a:t>
            </a:r>
          </a:p>
          <a:p>
            <a:pPr lvl="1">
              <a:spcBef>
                <a:spcPts val="600"/>
              </a:spcBef>
              <a:spcAft>
                <a:spcPts val="600"/>
              </a:spcAft>
            </a:pPr>
            <a:r>
              <a:rPr lang="es-ES" sz="2600" dirty="0" smtClean="0"/>
              <a:t>Ejemplo de </a:t>
            </a:r>
            <a:r>
              <a:rPr lang="es-ES" sz="2600" b="1" dirty="0" smtClean="0"/>
              <a:t>lista ordenada </a:t>
            </a:r>
            <a:r>
              <a:rPr lang="es-ES" sz="2600" dirty="0" smtClean="0"/>
              <a:t>(vista HTML):</a:t>
            </a:r>
          </a:p>
          <a:p>
            <a:pPr lvl="3">
              <a:buNone/>
            </a:pPr>
            <a:r>
              <a:rPr lang="es-ES" sz="2400" dirty="0" smtClean="0"/>
              <a:t>&lt;ol&gt;</a:t>
            </a:r>
          </a:p>
          <a:p>
            <a:pPr lvl="4">
              <a:buNone/>
            </a:pPr>
            <a:r>
              <a:rPr lang="es-ES" sz="2400" dirty="0" smtClean="0"/>
              <a:t> &lt;li&gt;Mezclar huevos y leche en un cuenco.&lt;/li&gt;</a:t>
            </a:r>
          </a:p>
          <a:p>
            <a:pPr lvl="4">
              <a:buNone/>
            </a:pPr>
            <a:r>
              <a:rPr lang="es-ES" sz="2400" dirty="0" smtClean="0"/>
              <a:t> &lt;li&gt;Añadir sal y pimienta.&lt;/li&gt;</a:t>
            </a:r>
          </a:p>
          <a:p>
            <a:pPr lvl="3">
              <a:buNone/>
            </a:pPr>
            <a:r>
              <a:rPr lang="es-ES" sz="2400" dirty="0" smtClean="0"/>
              <a:t>&lt;/ol&gt;</a:t>
            </a:r>
          </a:p>
          <a:p>
            <a:pPr lvl="1">
              <a:spcBef>
                <a:spcPts val="1200"/>
              </a:spcBef>
              <a:spcAft>
                <a:spcPts val="600"/>
              </a:spcAft>
            </a:pPr>
            <a:r>
              <a:rPr lang="es-ES" sz="2600" dirty="0"/>
              <a:t>Ejemplo de lista </a:t>
            </a:r>
            <a:r>
              <a:rPr lang="es-ES" sz="2600" dirty="0" smtClean="0"/>
              <a:t>desordenada (vista HTML):</a:t>
            </a:r>
            <a:endParaRPr lang="es-ES" sz="2600" dirty="0"/>
          </a:p>
          <a:p>
            <a:pPr lvl="3">
              <a:buNone/>
            </a:pPr>
            <a:r>
              <a:rPr lang="es-ES" sz="2400" dirty="0" smtClean="0"/>
              <a:t>&lt;ul&gt;</a:t>
            </a:r>
          </a:p>
          <a:p>
            <a:pPr lvl="4">
              <a:buNone/>
            </a:pPr>
            <a:r>
              <a:rPr lang="es-ES" sz="2400" dirty="0" smtClean="0"/>
              <a:t> &lt;li&gt;Leche&lt;/li&gt;</a:t>
            </a:r>
          </a:p>
          <a:p>
            <a:pPr lvl="4">
              <a:buNone/>
            </a:pPr>
            <a:r>
              <a:rPr lang="es-ES" sz="2400" dirty="0" smtClean="0"/>
              <a:t> &lt;li&gt;Huevos&lt;/li&gt;</a:t>
            </a:r>
          </a:p>
          <a:p>
            <a:pPr lvl="4">
              <a:buNone/>
            </a:pPr>
            <a:r>
              <a:rPr lang="es-ES" sz="2400" dirty="0" smtClean="0"/>
              <a:t> &lt;li&gt;Pimienta&lt;/li&gt;</a:t>
            </a:r>
          </a:p>
          <a:p>
            <a:pPr lvl="3">
              <a:buNone/>
            </a:pPr>
            <a:r>
              <a:rPr lang="es-ES" sz="2400" dirty="0" smtClean="0"/>
              <a:t>&lt;/ul&gt;</a:t>
            </a:r>
          </a:p>
          <a:p>
            <a:pPr lvl="1">
              <a:spcBef>
                <a:spcPts val="1200"/>
              </a:spcBef>
              <a:spcAft>
                <a:spcPts val="600"/>
              </a:spcAft>
            </a:pPr>
            <a:r>
              <a:rPr lang="es-ES" sz="2600" dirty="0"/>
              <a:t>Definición de concepto (vista HTML):</a:t>
            </a:r>
          </a:p>
          <a:p>
            <a:pPr lvl="3">
              <a:buNone/>
            </a:pPr>
            <a:r>
              <a:rPr lang="es-ES" sz="2400" dirty="0" smtClean="0"/>
              <a:t>&lt;dl&gt;</a:t>
            </a:r>
          </a:p>
          <a:p>
            <a:pPr lvl="4">
              <a:buNone/>
            </a:pPr>
            <a:r>
              <a:rPr lang="es-ES" sz="2400" dirty="0" smtClean="0"/>
              <a:t> &lt;dt&gt;Parpadear&lt;/dt&gt;</a:t>
            </a:r>
          </a:p>
          <a:p>
            <a:pPr lvl="4">
              <a:buNone/>
            </a:pPr>
            <a:r>
              <a:rPr lang="es-ES" sz="2400" dirty="0" smtClean="0"/>
              <a:t> &lt;dd&gt;Encender y apagar entre 0,5 y 3 veces por segundo&lt;/dd&gt;</a:t>
            </a:r>
          </a:p>
          <a:p>
            <a:pPr lvl="3">
              <a:buNone/>
            </a:pPr>
            <a:r>
              <a:rPr lang="es-ES" sz="2400" dirty="0" smtClean="0"/>
              <a:t>&lt;/dl&gt;</a:t>
            </a:r>
            <a:endParaRPr lang="es-ES" dirty="0" smtClean="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48352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700" dirty="0" smtClean="0"/>
              <a:t>1.3 Crear contenido que pueda transformarse (IV)</a:t>
            </a:r>
            <a:endParaRPr lang="es-ES" sz="2700" dirty="0"/>
          </a:p>
        </p:txBody>
      </p:sp>
      <p:sp>
        <p:nvSpPr>
          <p:cNvPr id="3" name="Marcador de contenido 2"/>
          <p:cNvSpPr>
            <a:spLocks noGrp="1"/>
          </p:cNvSpPr>
          <p:nvPr>
            <p:ph idx="1"/>
          </p:nvPr>
        </p:nvSpPr>
        <p:spPr/>
        <p:txBody>
          <a:bodyPr>
            <a:noAutofit/>
          </a:bodyPr>
          <a:lstStyle/>
          <a:p>
            <a:r>
              <a:rPr lang="es-ES" sz="2300" dirty="0" smtClean="0"/>
              <a:t>1.3.1 Información y relaciones: Tablas (I)</a:t>
            </a:r>
          </a:p>
          <a:p>
            <a:pPr lvl="1">
              <a:spcBef>
                <a:spcPts val="800"/>
              </a:spcBef>
            </a:pPr>
            <a:r>
              <a:rPr lang="es-ES" sz="1500" dirty="0" smtClean="0"/>
              <a:t>Ejemplo del uso de los atributos SUMMARY y CAPTION (Vista HTML): </a:t>
            </a:r>
          </a:p>
          <a:p>
            <a:pPr lvl="2">
              <a:spcBef>
                <a:spcPts val="800"/>
              </a:spcBef>
              <a:buNone/>
            </a:pPr>
            <a:r>
              <a:rPr lang="es-ES" sz="1500" dirty="0" smtClean="0"/>
              <a:t>&lt;table summary="Las paradas se listan en la columna 1. Busque la intersección más cercana a su situación o destino, después consulte las columnas para encontrar la hora de paso del autobús."&gt;</a:t>
            </a:r>
          </a:p>
          <a:p>
            <a:pPr lvl="2">
              <a:spcBef>
                <a:spcPts val="800"/>
              </a:spcBef>
              <a:buNone/>
            </a:pPr>
            <a:r>
              <a:rPr lang="es-ES" sz="1500" dirty="0" smtClean="0"/>
              <a:t>&lt;caption&gt;Route 7 Downtown (Weekdays)&lt;/caption&gt;</a:t>
            </a:r>
          </a:p>
          <a:p>
            <a:pPr lvl="2">
              <a:spcBef>
                <a:spcPts val="800"/>
              </a:spcBef>
              <a:buNone/>
            </a:pPr>
            <a:r>
              <a:rPr lang="es-ES" sz="1500" dirty="0" smtClean="0"/>
              <a:t>&lt;/table&gt;</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48352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700" dirty="0" smtClean="0"/>
              <a:t>1.3 Crear contenido que pueda transformarse (V)</a:t>
            </a:r>
            <a:endParaRPr lang="es-ES" sz="2700" dirty="0"/>
          </a:p>
        </p:txBody>
      </p:sp>
      <p:sp>
        <p:nvSpPr>
          <p:cNvPr id="3" name="Marcador de contenido 2"/>
          <p:cNvSpPr>
            <a:spLocks noGrp="1"/>
          </p:cNvSpPr>
          <p:nvPr>
            <p:ph idx="1"/>
          </p:nvPr>
        </p:nvSpPr>
        <p:spPr/>
        <p:txBody>
          <a:bodyPr>
            <a:noAutofit/>
          </a:bodyPr>
          <a:lstStyle/>
          <a:p>
            <a:pPr>
              <a:spcAft>
                <a:spcPts val="500"/>
              </a:spcAft>
            </a:pPr>
            <a:r>
              <a:rPr lang="es-ES" sz="2300" dirty="0" smtClean="0"/>
              <a:t>1.3.1 Información y relaciones: Tablas (II) </a:t>
            </a:r>
          </a:p>
          <a:p>
            <a:pPr lvl="1"/>
            <a:r>
              <a:rPr lang="es-ES" sz="1500" dirty="0" smtClean="0"/>
              <a:t>Ejemplo de uso de los atributos ID y HEADERS (vista HTML):</a:t>
            </a:r>
          </a:p>
        </p:txBody>
      </p:sp>
      <p:sp>
        <p:nvSpPr>
          <p:cNvPr id="7" name="6 CuadroTexto"/>
          <p:cNvSpPr txBox="1"/>
          <p:nvPr/>
        </p:nvSpPr>
        <p:spPr>
          <a:xfrm>
            <a:off x="457200" y="2302907"/>
            <a:ext cx="4048125" cy="1600438"/>
          </a:xfrm>
          <a:prstGeom prst="rect">
            <a:avLst/>
          </a:prstGeom>
          <a:noFill/>
        </p:spPr>
        <p:txBody>
          <a:bodyPr wrap="square" rtlCol="0">
            <a:spAutoFit/>
          </a:bodyPr>
          <a:lstStyle/>
          <a:p>
            <a:pPr>
              <a:buNone/>
            </a:pPr>
            <a:r>
              <a:rPr lang="es-ES" sz="1400" dirty="0">
                <a:latin typeface="Arial" panose="020B0604020202020204" pitchFamily="34" charset="0"/>
                <a:cs typeface="Arial" panose="020B0604020202020204" pitchFamily="34" charset="0"/>
              </a:rPr>
              <a:t>&lt;table</a:t>
            </a:r>
            <a:r>
              <a:rPr lang="es-ES" sz="1400" dirty="0" smtClean="0">
                <a:latin typeface="Arial" panose="020B0604020202020204" pitchFamily="34" charset="0"/>
                <a:cs typeface="Arial" panose="020B0604020202020204" pitchFamily="34" charset="0"/>
              </a:rPr>
              <a:t>&gt;</a:t>
            </a:r>
          </a:p>
          <a:p>
            <a:pPr>
              <a:buNone/>
            </a:pPr>
            <a:r>
              <a:rPr lang="es-ES" sz="1400" dirty="0" smtClean="0">
                <a:latin typeface="Arial" panose="020B0604020202020204" pitchFamily="34" charset="0"/>
                <a:cs typeface="Arial" panose="020B0604020202020204" pitchFamily="34" charset="0"/>
              </a:rPr>
              <a:t> </a:t>
            </a:r>
            <a:r>
              <a:rPr lang="es-ES" sz="1400" dirty="0">
                <a:latin typeface="Arial" panose="020B0604020202020204" pitchFamily="34" charset="0"/>
                <a:cs typeface="Arial" panose="020B0604020202020204" pitchFamily="34" charset="0"/>
              </a:rPr>
              <a:t>&lt;tr&gt;</a:t>
            </a:r>
          </a:p>
          <a:p>
            <a:pPr lvl="1"/>
            <a:r>
              <a:rPr lang="es-ES" sz="1400" dirty="0">
                <a:latin typeface="Arial" panose="020B0604020202020204" pitchFamily="34" charset="0"/>
                <a:cs typeface="Arial" panose="020B0604020202020204" pitchFamily="34" charset="0"/>
              </a:rPr>
              <a:t>  &lt;th rowspan="2" id="t"&gt;Trabajo&lt;/th&gt;</a:t>
            </a:r>
          </a:p>
          <a:p>
            <a:pPr lvl="1"/>
            <a:r>
              <a:rPr lang="es-ES" sz="1400" dirty="0">
                <a:latin typeface="Arial" panose="020B0604020202020204" pitchFamily="34" charset="0"/>
                <a:cs typeface="Arial" panose="020B0604020202020204" pitchFamily="34" charset="0"/>
              </a:rPr>
              <a:t>  &lt;th colspan="3" id="e"&gt;Examenes&lt;/th&gt;</a:t>
            </a:r>
          </a:p>
          <a:p>
            <a:pPr lvl="1"/>
            <a:r>
              <a:rPr lang="es-ES" sz="1400" dirty="0">
                <a:latin typeface="Arial" panose="020B0604020202020204" pitchFamily="34" charset="0"/>
                <a:cs typeface="Arial" panose="020B0604020202020204" pitchFamily="34" charset="0"/>
              </a:rPr>
              <a:t>  &lt;th colspan="3" id="p"&gt;Proyectos&lt;/th&gt;</a:t>
            </a:r>
          </a:p>
          <a:p>
            <a:pPr>
              <a:buNone/>
            </a:pPr>
            <a:r>
              <a:rPr lang="es-ES" sz="1400" dirty="0">
                <a:latin typeface="Arial" panose="020B0604020202020204" pitchFamily="34" charset="0"/>
                <a:cs typeface="Arial" panose="020B0604020202020204" pitchFamily="34" charset="0"/>
              </a:rPr>
              <a:t> &lt;/tr&gt;</a:t>
            </a:r>
          </a:p>
          <a:p>
            <a:endParaRPr lang="es-ES" sz="1400" dirty="0">
              <a:latin typeface="Arial" panose="020B0604020202020204" pitchFamily="34" charset="0"/>
              <a:cs typeface="Arial" panose="020B0604020202020204" pitchFamily="34" charset="0"/>
            </a:endParaRPr>
          </a:p>
        </p:txBody>
      </p:sp>
      <p:sp>
        <p:nvSpPr>
          <p:cNvPr id="8" name="7 CuadroTexto"/>
          <p:cNvSpPr txBox="1"/>
          <p:nvPr/>
        </p:nvSpPr>
        <p:spPr>
          <a:xfrm>
            <a:off x="4657725" y="2305050"/>
            <a:ext cx="3733799" cy="4185761"/>
          </a:xfrm>
          <a:prstGeom prst="rect">
            <a:avLst/>
          </a:prstGeom>
          <a:noFill/>
        </p:spPr>
        <p:txBody>
          <a:bodyPr wrap="square" rtlCol="0">
            <a:spAutoFit/>
          </a:bodyPr>
          <a:lstStyle/>
          <a:p>
            <a:pPr>
              <a:buNone/>
            </a:pPr>
            <a:r>
              <a:rPr lang="es-ES" sz="1400" dirty="0">
                <a:latin typeface="Arial" panose="020B0604020202020204" pitchFamily="34" charset="0"/>
                <a:cs typeface="Arial" panose="020B0604020202020204" pitchFamily="34" charset="0"/>
              </a:rPr>
              <a:t>&lt;tr&gt;</a:t>
            </a:r>
          </a:p>
          <a:p>
            <a:pPr lvl="1"/>
            <a:r>
              <a:rPr lang="es-ES" sz="1400" dirty="0">
                <a:latin typeface="Arial" panose="020B0604020202020204" pitchFamily="34" charset="0"/>
                <a:cs typeface="Arial" panose="020B0604020202020204" pitchFamily="34" charset="0"/>
              </a:rPr>
              <a:t>  &lt;th id="e1" headers="e"&gt;1&lt;/th&gt;</a:t>
            </a:r>
          </a:p>
          <a:p>
            <a:pPr lvl="1"/>
            <a:r>
              <a:rPr lang="es-ES" sz="1400" dirty="0">
                <a:latin typeface="Arial" panose="020B0604020202020204" pitchFamily="34" charset="0"/>
                <a:cs typeface="Arial" panose="020B0604020202020204" pitchFamily="34" charset="0"/>
              </a:rPr>
              <a:t>  &lt;th id="e2" headers="e"&gt;2&lt;/th&gt;</a:t>
            </a:r>
          </a:p>
          <a:p>
            <a:pPr lvl="1"/>
            <a:r>
              <a:rPr lang="es-ES" sz="1400" dirty="0">
                <a:latin typeface="Arial" panose="020B0604020202020204" pitchFamily="34" charset="0"/>
                <a:cs typeface="Arial" panose="020B0604020202020204" pitchFamily="34" charset="0"/>
              </a:rPr>
              <a:t>  &lt;th id="ef" headers="e"&gt;Final&lt;/th&gt;</a:t>
            </a:r>
          </a:p>
          <a:p>
            <a:pPr lvl="1"/>
            <a:r>
              <a:rPr lang="es-ES" sz="1400" dirty="0">
                <a:latin typeface="Arial" panose="020B0604020202020204" pitchFamily="34" charset="0"/>
                <a:cs typeface="Arial" panose="020B0604020202020204" pitchFamily="34" charset="0"/>
              </a:rPr>
              <a:t>  &lt;th id="p1" headers="p"&gt;1&lt;/th&gt;</a:t>
            </a:r>
          </a:p>
          <a:p>
            <a:pPr lvl="1"/>
            <a:r>
              <a:rPr lang="es-ES" sz="1400" dirty="0">
                <a:latin typeface="Arial" panose="020B0604020202020204" pitchFamily="34" charset="0"/>
                <a:cs typeface="Arial" panose="020B0604020202020204" pitchFamily="34" charset="0"/>
              </a:rPr>
              <a:t>  &lt;th id="p2" headers="p"&gt;2&lt;/th&gt;</a:t>
            </a:r>
          </a:p>
          <a:p>
            <a:pPr lvl="1"/>
            <a:r>
              <a:rPr lang="es-ES" sz="1400" dirty="0">
                <a:latin typeface="Arial" panose="020B0604020202020204" pitchFamily="34" charset="0"/>
                <a:cs typeface="Arial" panose="020B0604020202020204" pitchFamily="34" charset="0"/>
              </a:rPr>
              <a:t>  &lt;th id="pf" headers="p"&gt;Final&lt;/th&gt;</a:t>
            </a:r>
          </a:p>
          <a:p>
            <a:pPr>
              <a:buNone/>
            </a:pPr>
            <a:r>
              <a:rPr lang="es-ES" sz="1400" dirty="0">
                <a:latin typeface="Arial" panose="020B0604020202020204" pitchFamily="34" charset="0"/>
                <a:cs typeface="Arial" panose="020B0604020202020204" pitchFamily="34" charset="0"/>
              </a:rPr>
              <a:t> &lt;/tr&gt;</a:t>
            </a:r>
          </a:p>
          <a:p>
            <a:pPr>
              <a:buNone/>
            </a:pPr>
            <a:r>
              <a:rPr lang="es-ES" sz="1400" dirty="0">
                <a:latin typeface="Arial" panose="020B0604020202020204" pitchFamily="34" charset="0"/>
                <a:cs typeface="Arial" panose="020B0604020202020204" pitchFamily="34" charset="0"/>
              </a:rPr>
              <a:t> &lt;tr&gt;</a:t>
            </a:r>
          </a:p>
          <a:p>
            <a:pPr lvl="1"/>
            <a:r>
              <a:rPr lang="es-ES" sz="1400" dirty="0">
                <a:latin typeface="Arial" panose="020B0604020202020204" pitchFamily="34" charset="0"/>
                <a:cs typeface="Arial" panose="020B0604020202020204" pitchFamily="34" charset="0"/>
              </a:rPr>
              <a:t> &lt;td headers="t"&gt;15%&lt;/td&gt;</a:t>
            </a:r>
          </a:p>
          <a:p>
            <a:pPr lvl="1"/>
            <a:r>
              <a:rPr lang="es-ES" sz="1400" dirty="0">
                <a:latin typeface="Arial" panose="020B0604020202020204" pitchFamily="34" charset="0"/>
                <a:cs typeface="Arial" panose="020B0604020202020204" pitchFamily="34" charset="0"/>
              </a:rPr>
              <a:t> &lt;td headers="e e1"&gt;15%&lt;/td&gt;</a:t>
            </a:r>
          </a:p>
          <a:p>
            <a:pPr lvl="1"/>
            <a:r>
              <a:rPr lang="es-ES" sz="1400" dirty="0">
                <a:latin typeface="Arial" panose="020B0604020202020204" pitchFamily="34" charset="0"/>
                <a:cs typeface="Arial" panose="020B0604020202020204" pitchFamily="34" charset="0"/>
              </a:rPr>
              <a:t> &lt;td headers="e e2"&gt;15%&lt;/td&gt;</a:t>
            </a:r>
          </a:p>
          <a:p>
            <a:pPr lvl="1"/>
            <a:r>
              <a:rPr lang="es-ES" sz="1400" dirty="0">
                <a:latin typeface="Arial" panose="020B0604020202020204" pitchFamily="34" charset="0"/>
                <a:cs typeface="Arial" panose="020B0604020202020204" pitchFamily="34" charset="0"/>
              </a:rPr>
              <a:t> &lt;td headers="e ef"&gt;20%&lt;/td&gt;</a:t>
            </a:r>
          </a:p>
          <a:p>
            <a:pPr lvl="1"/>
            <a:r>
              <a:rPr lang="es-ES" sz="1400" dirty="0">
                <a:latin typeface="Arial" panose="020B0604020202020204" pitchFamily="34" charset="0"/>
                <a:cs typeface="Arial" panose="020B0604020202020204" pitchFamily="34" charset="0"/>
              </a:rPr>
              <a:t> &lt;td headers="p p1"&gt;10%&lt;/td&gt;</a:t>
            </a:r>
          </a:p>
          <a:p>
            <a:pPr lvl="1"/>
            <a:r>
              <a:rPr lang="es-ES" sz="1400" dirty="0">
                <a:latin typeface="Arial" panose="020B0604020202020204" pitchFamily="34" charset="0"/>
                <a:cs typeface="Arial" panose="020B0604020202020204" pitchFamily="34" charset="0"/>
              </a:rPr>
              <a:t> &lt;td headers="p p2"&gt;10%&lt;/td&gt;</a:t>
            </a:r>
          </a:p>
          <a:p>
            <a:pPr lvl="1"/>
            <a:r>
              <a:rPr lang="es-ES" sz="1400" dirty="0">
                <a:latin typeface="Arial" panose="020B0604020202020204" pitchFamily="34" charset="0"/>
                <a:cs typeface="Arial" panose="020B0604020202020204" pitchFamily="34" charset="0"/>
              </a:rPr>
              <a:t> &lt;td headers="p pf"&gt;15%&lt;/td&gt;</a:t>
            </a:r>
          </a:p>
          <a:p>
            <a:pPr>
              <a:buNone/>
            </a:pPr>
            <a:r>
              <a:rPr lang="es-ES" sz="1400" dirty="0">
                <a:latin typeface="Arial" panose="020B0604020202020204" pitchFamily="34" charset="0"/>
                <a:cs typeface="Arial" panose="020B0604020202020204" pitchFamily="34" charset="0"/>
              </a:rPr>
              <a:t> &lt;/tr&gt;</a:t>
            </a:r>
          </a:p>
          <a:p>
            <a:pPr>
              <a:buNone/>
            </a:pPr>
            <a:r>
              <a:rPr lang="es-ES" sz="1400" dirty="0">
                <a:latin typeface="Arial" panose="020B0604020202020204" pitchFamily="34" charset="0"/>
                <a:cs typeface="Arial" panose="020B0604020202020204" pitchFamily="34" charset="0"/>
              </a:rPr>
              <a:t> &lt;/table&gt;</a:t>
            </a:r>
          </a:p>
          <a:p>
            <a:endParaRPr lang="es-ES" sz="1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46378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1 Perceptible</a:t>
            </a:r>
            <a:r>
              <a:rPr lang="es-ES" dirty="0" smtClean="0"/>
              <a:t/>
            </a:r>
            <a:br>
              <a:rPr lang="es-ES" dirty="0" smtClean="0"/>
            </a:br>
            <a:r>
              <a:rPr lang="es-ES" sz="3000" dirty="0" smtClean="0"/>
              <a:t>1.3 Crear contenido que pueda transformarse (VI)</a:t>
            </a:r>
            <a:endParaRPr lang="es-ES" sz="3000" dirty="0"/>
          </a:p>
        </p:txBody>
      </p:sp>
      <p:sp>
        <p:nvSpPr>
          <p:cNvPr id="3" name="Marcador de contenido 2"/>
          <p:cNvSpPr>
            <a:spLocks noGrp="1"/>
          </p:cNvSpPr>
          <p:nvPr>
            <p:ph idx="1"/>
          </p:nvPr>
        </p:nvSpPr>
        <p:spPr>
          <a:xfrm>
            <a:off x="457200" y="1600200"/>
            <a:ext cx="6172200" cy="4525963"/>
          </a:xfrm>
        </p:spPr>
        <p:txBody>
          <a:bodyPr>
            <a:noAutofit/>
          </a:bodyPr>
          <a:lstStyle/>
          <a:p>
            <a:r>
              <a:rPr lang="es-ES" sz="2300" dirty="0" smtClean="0"/>
              <a:t>1.3.1 Información y relaciones: Tablas (III)</a:t>
            </a:r>
          </a:p>
          <a:p>
            <a:pPr lvl="1"/>
            <a:r>
              <a:rPr lang="es-ES" sz="1500" dirty="0" smtClean="0"/>
              <a:t>Vista de tabla en HTLM</a:t>
            </a:r>
          </a:p>
          <a:p>
            <a:pPr marL="400050" lvl="1" indent="0">
              <a:lnSpc>
                <a:spcPct val="90000"/>
              </a:lnSpc>
              <a:spcBef>
                <a:spcPts val="500"/>
              </a:spcBef>
              <a:spcAft>
                <a:spcPts val="500"/>
              </a:spcAft>
              <a:buClrTx/>
              <a:buNone/>
              <a:defRPr/>
            </a:pPr>
            <a:r>
              <a:rPr lang="es-ES_tradnl" sz="1100" dirty="0"/>
              <a:t>&lt;TABLE border="1“ summary="Esta tabla esquematiza el número de tazas de café consumidas por cada senador, el tipo de café (descafeinado o normal) y si se ha tomado con azúcar."&gt;</a:t>
            </a:r>
          </a:p>
          <a:p>
            <a:pPr marL="400050" lvl="1" indent="0">
              <a:lnSpc>
                <a:spcPct val="90000"/>
              </a:lnSpc>
              <a:spcBef>
                <a:spcPct val="0"/>
              </a:spcBef>
              <a:buNone/>
              <a:defRPr/>
            </a:pPr>
            <a:r>
              <a:rPr lang="es-ES_tradnl" sz="1100" dirty="0" smtClean="0"/>
              <a:t>&lt;</a:t>
            </a:r>
            <a:r>
              <a:rPr lang="es-ES_tradnl" sz="1100" dirty="0"/>
              <a:t>CAPTION&gt;Tazas de café consumidas por cada senador&lt;/CAPTION&gt;</a:t>
            </a:r>
          </a:p>
          <a:p>
            <a:pPr marL="400050" lvl="1" indent="0">
              <a:lnSpc>
                <a:spcPct val="90000"/>
              </a:lnSpc>
              <a:spcBef>
                <a:spcPct val="0"/>
              </a:spcBef>
              <a:buNone/>
              <a:defRPr/>
            </a:pPr>
            <a:r>
              <a:rPr lang="es-ES_tradnl" sz="1100" dirty="0" smtClean="0"/>
              <a:t>&lt;</a:t>
            </a:r>
            <a:r>
              <a:rPr lang="es-ES_tradnl" sz="1100" dirty="0"/>
              <a:t>TR&gt;   </a:t>
            </a:r>
          </a:p>
          <a:p>
            <a:pPr marL="800100" lvl="2" indent="0">
              <a:lnSpc>
                <a:spcPct val="90000"/>
              </a:lnSpc>
              <a:spcBef>
                <a:spcPct val="0"/>
              </a:spcBef>
              <a:buNone/>
              <a:defRPr/>
            </a:pPr>
            <a:r>
              <a:rPr lang="es-ES_tradnl" sz="1100" dirty="0" smtClean="0"/>
              <a:t>&lt;</a:t>
            </a:r>
            <a:r>
              <a:rPr lang="es-ES_tradnl" sz="1100" dirty="0"/>
              <a:t>TH id="header1"&gt;Nombre&lt;/TH&gt;</a:t>
            </a:r>
          </a:p>
          <a:p>
            <a:pPr marL="800100" lvl="2" indent="0">
              <a:lnSpc>
                <a:spcPct val="90000"/>
              </a:lnSpc>
              <a:spcBef>
                <a:spcPct val="0"/>
              </a:spcBef>
              <a:buNone/>
              <a:defRPr/>
            </a:pPr>
            <a:r>
              <a:rPr lang="es-ES_tradnl" sz="1100" dirty="0" smtClean="0"/>
              <a:t>&lt;</a:t>
            </a:r>
            <a:r>
              <a:rPr lang="es-ES_tradnl" sz="1100" dirty="0"/>
              <a:t>TH id="header2"&gt;Tazas&lt;/TH&gt;     </a:t>
            </a:r>
          </a:p>
          <a:p>
            <a:pPr marL="800100" lvl="2" indent="0">
              <a:lnSpc>
                <a:spcPct val="90000"/>
              </a:lnSpc>
              <a:spcBef>
                <a:spcPct val="0"/>
              </a:spcBef>
              <a:buNone/>
              <a:defRPr/>
            </a:pPr>
            <a:r>
              <a:rPr lang="es-ES_tradnl" sz="1100" dirty="0" smtClean="0"/>
              <a:t>&lt;</a:t>
            </a:r>
            <a:r>
              <a:rPr lang="es-ES_tradnl" sz="1100" dirty="0"/>
              <a:t>TH id="header3" abbr="Tipo"&gt;Tipo de café&lt;/TH&gt;   </a:t>
            </a:r>
          </a:p>
          <a:p>
            <a:pPr marL="800100" lvl="2" indent="0">
              <a:lnSpc>
                <a:spcPct val="90000"/>
              </a:lnSpc>
              <a:spcBef>
                <a:spcPct val="0"/>
              </a:spcBef>
              <a:buNone/>
              <a:defRPr/>
            </a:pPr>
            <a:r>
              <a:rPr lang="es-ES_tradnl" sz="1100" dirty="0" smtClean="0"/>
              <a:t>&lt;</a:t>
            </a:r>
            <a:r>
              <a:rPr lang="es-ES_tradnl" sz="1100" dirty="0"/>
              <a:t>TH id="header4"&gt;¿Azúcar?&lt;/TH</a:t>
            </a:r>
            <a:r>
              <a:rPr lang="es-ES_tradnl" sz="1100" dirty="0" smtClean="0"/>
              <a:t>&gt;</a:t>
            </a:r>
          </a:p>
          <a:p>
            <a:pPr marL="400050" lvl="1" indent="0">
              <a:lnSpc>
                <a:spcPct val="90000"/>
              </a:lnSpc>
              <a:spcBef>
                <a:spcPct val="0"/>
              </a:spcBef>
              <a:buNone/>
              <a:defRPr/>
            </a:pPr>
            <a:r>
              <a:rPr lang="es-ES_tradnl" sz="1100" dirty="0" smtClean="0"/>
              <a:t>&lt;/TR&gt;</a:t>
            </a:r>
            <a:endParaRPr lang="es-ES_tradnl" sz="1100" dirty="0"/>
          </a:p>
          <a:p>
            <a:pPr marL="400050" lvl="1" indent="0">
              <a:lnSpc>
                <a:spcPct val="90000"/>
              </a:lnSpc>
              <a:spcBef>
                <a:spcPct val="0"/>
              </a:spcBef>
              <a:buNone/>
              <a:defRPr/>
            </a:pPr>
            <a:r>
              <a:rPr lang="es-ES_tradnl" sz="1100" dirty="0" smtClean="0"/>
              <a:t>&lt;TR</a:t>
            </a:r>
            <a:r>
              <a:rPr lang="es-ES_tradnl" sz="1100" dirty="0"/>
              <a:t>&gt;  </a:t>
            </a:r>
          </a:p>
          <a:p>
            <a:pPr marL="800100" lvl="2" indent="0">
              <a:lnSpc>
                <a:spcPct val="90000"/>
              </a:lnSpc>
              <a:spcBef>
                <a:spcPct val="0"/>
              </a:spcBef>
              <a:buNone/>
              <a:defRPr/>
            </a:pPr>
            <a:r>
              <a:rPr lang="es-ES_tradnl" sz="1100" dirty="0" smtClean="0"/>
              <a:t>&lt;</a:t>
            </a:r>
            <a:r>
              <a:rPr lang="es-ES_tradnl" sz="1100" dirty="0"/>
              <a:t>TD headers="header1"&gt;T. Sexton&lt;/TD&gt;  </a:t>
            </a:r>
          </a:p>
          <a:p>
            <a:pPr marL="800100" lvl="2" indent="0">
              <a:lnSpc>
                <a:spcPct val="90000"/>
              </a:lnSpc>
              <a:spcBef>
                <a:spcPct val="0"/>
              </a:spcBef>
              <a:buNone/>
              <a:defRPr/>
            </a:pPr>
            <a:r>
              <a:rPr lang="es-ES_tradnl" sz="1100" dirty="0" smtClean="0"/>
              <a:t>&lt;</a:t>
            </a:r>
            <a:r>
              <a:rPr lang="es-ES_tradnl" sz="1100" dirty="0"/>
              <a:t>TD headers="header2"&gt;10&lt;/TD&gt;</a:t>
            </a:r>
          </a:p>
          <a:p>
            <a:pPr marL="800100" lvl="2" indent="0">
              <a:lnSpc>
                <a:spcPct val="90000"/>
              </a:lnSpc>
              <a:spcBef>
                <a:spcPct val="0"/>
              </a:spcBef>
              <a:buNone/>
              <a:defRPr/>
            </a:pPr>
            <a:r>
              <a:rPr lang="es-ES_tradnl" sz="1100" dirty="0" smtClean="0"/>
              <a:t>&lt;TD </a:t>
            </a:r>
            <a:r>
              <a:rPr lang="es-ES_tradnl" sz="1100" dirty="0"/>
              <a:t>headers="header3"&gt;Espreso&lt;/TD&gt;</a:t>
            </a:r>
          </a:p>
          <a:p>
            <a:pPr marL="800100" lvl="2" indent="0">
              <a:lnSpc>
                <a:spcPct val="90000"/>
              </a:lnSpc>
              <a:spcBef>
                <a:spcPct val="0"/>
              </a:spcBef>
              <a:buNone/>
              <a:defRPr/>
            </a:pPr>
            <a:r>
              <a:rPr lang="es-ES_tradnl" sz="1100" dirty="0" smtClean="0"/>
              <a:t>&lt;</a:t>
            </a:r>
            <a:r>
              <a:rPr lang="es-ES_tradnl" sz="1100" dirty="0"/>
              <a:t>TD headers="header4"&gt;No&lt;/TD</a:t>
            </a:r>
            <a:r>
              <a:rPr lang="es-ES_tradnl" sz="1100" dirty="0" smtClean="0"/>
              <a:t>&gt;</a:t>
            </a:r>
          </a:p>
          <a:p>
            <a:pPr marL="400050" lvl="1" indent="0">
              <a:lnSpc>
                <a:spcPct val="90000"/>
              </a:lnSpc>
              <a:spcBef>
                <a:spcPct val="0"/>
              </a:spcBef>
              <a:buNone/>
              <a:defRPr/>
            </a:pPr>
            <a:r>
              <a:rPr lang="es-ES_tradnl" sz="1100" dirty="0" smtClean="0"/>
              <a:t>&lt;/</a:t>
            </a:r>
            <a:r>
              <a:rPr lang="es-ES_tradnl" sz="1100" dirty="0"/>
              <a:t>TR&gt;</a:t>
            </a:r>
          </a:p>
          <a:p>
            <a:pPr marL="400050" lvl="1" indent="0">
              <a:lnSpc>
                <a:spcPct val="90000"/>
              </a:lnSpc>
              <a:spcBef>
                <a:spcPct val="0"/>
              </a:spcBef>
              <a:buNone/>
              <a:defRPr/>
            </a:pPr>
            <a:r>
              <a:rPr lang="es-ES_tradnl" sz="1100" dirty="0" smtClean="0"/>
              <a:t>&lt;</a:t>
            </a:r>
            <a:r>
              <a:rPr lang="es-ES_tradnl" sz="1100" dirty="0"/>
              <a:t>TR&gt;  </a:t>
            </a:r>
          </a:p>
          <a:p>
            <a:pPr marL="800100" lvl="2" indent="0">
              <a:lnSpc>
                <a:spcPct val="90000"/>
              </a:lnSpc>
              <a:spcBef>
                <a:spcPct val="0"/>
              </a:spcBef>
              <a:buNone/>
              <a:defRPr/>
            </a:pPr>
            <a:r>
              <a:rPr lang="es-ES_tradnl" sz="1100" dirty="0" smtClean="0"/>
              <a:t>&lt;</a:t>
            </a:r>
            <a:r>
              <a:rPr lang="es-ES_tradnl" sz="1100" dirty="0"/>
              <a:t>TD headers="header1"&gt;J. Dinnen&lt;/TD&gt; </a:t>
            </a:r>
          </a:p>
          <a:p>
            <a:pPr marL="800100" lvl="2" indent="0">
              <a:lnSpc>
                <a:spcPct val="90000"/>
              </a:lnSpc>
              <a:spcBef>
                <a:spcPct val="0"/>
              </a:spcBef>
              <a:buNone/>
              <a:defRPr/>
            </a:pPr>
            <a:r>
              <a:rPr lang="es-ES_tradnl" sz="1100" dirty="0" smtClean="0"/>
              <a:t>&lt;</a:t>
            </a:r>
            <a:r>
              <a:rPr lang="es-ES_tradnl" sz="1100" dirty="0"/>
              <a:t>TD headers="header2"&gt;5&lt;/TD&gt;</a:t>
            </a:r>
          </a:p>
          <a:p>
            <a:pPr marL="800100" lvl="2" indent="0">
              <a:lnSpc>
                <a:spcPct val="90000"/>
              </a:lnSpc>
              <a:spcBef>
                <a:spcPct val="0"/>
              </a:spcBef>
              <a:buNone/>
              <a:defRPr/>
            </a:pPr>
            <a:r>
              <a:rPr lang="es-ES_tradnl" sz="1100" dirty="0" smtClean="0"/>
              <a:t>&lt;</a:t>
            </a:r>
            <a:r>
              <a:rPr lang="es-ES_tradnl" sz="1100" dirty="0"/>
              <a:t>TD headers="header3"&gt;Descaf&lt;/TD&gt;</a:t>
            </a:r>
          </a:p>
          <a:p>
            <a:pPr marL="800100" lvl="2" indent="0">
              <a:lnSpc>
                <a:spcPct val="90000"/>
              </a:lnSpc>
              <a:spcBef>
                <a:spcPct val="0"/>
              </a:spcBef>
              <a:buNone/>
              <a:defRPr/>
            </a:pPr>
            <a:r>
              <a:rPr lang="es-ES_tradnl" sz="1100" dirty="0" smtClean="0"/>
              <a:t>&lt;</a:t>
            </a:r>
            <a:r>
              <a:rPr lang="es-ES_tradnl" sz="1100" dirty="0"/>
              <a:t>TD headers="header4"&gt;Si&lt;/TD</a:t>
            </a:r>
            <a:r>
              <a:rPr lang="es-ES_tradnl" sz="1100" dirty="0" smtClean="0"/>
              <a:t>&gt;</a:t>
            </a:r>
          </a:p>
          <a:p>
            <a:pPr marL="400050" lvl="1" indent="0">
              <a:lnSpc>
                <a:spcPct val="90000"/>
              </a:lnSpc>
              <a:spcBef>
                <a:spcPct val="0"/>
              </a:spcBef>
              <a:buNone/>
              <a:defRPr/>
            </a:pPr>
            <a:r>
              <a:rPr lang="es-ES_tradnl" sz="1100" dirty="0"/>
              <a:t>&lt;/TR</a:t>
            </a:r>
            <a:r>
              <a:rPr lang="es-ES_tradnl" sz="1100" dirty="0" smtClean="0"/>
              <a:t>&gt;</a:t>
            </a:r>
            <a:endParaRPr lang="es-ES_tradnl" sz="1100" dirty="0"/>
          </a:p>
          <a:p>
            <a:pPr marL="400050" lvl="1" indent="0">
              <a:lnSpc>
                <a:spcPct val="90000"/>
              </a:lnSpc>
              <a:spcBef>
                <a:spcPct val="0"/>
              </a:spcBef>
              <a:buNone/>
              <a:defRPr/>
            </a:pPr>
            <a:r>
              <a:rPr lang="es-ES_tradnl" sz="1100" dirty="0" smtClean="0"/>
              <a:t>&lt;/</a:t>
            </a:r>
            <a:r>
              <a:rPr lang="es-ES_tradnl" sz="1100" dirty="0"/>
              <a:t>TABLE</a:t>
            </a:r>
            <a:r>
              <a:rPr lang="es-ES_tradnl" sz="1100" dirty="0" smtClean="0"/>
              <a:t>&gt;</a:t>
            </a:r>
            <a:endParaRPr lang="es-ES_tradnl" sz="1100" dirty="0"/>
          </a:p>
        </p:txBody>
      </p:sp>
      <p:sp>
        <p:nvSpPr>
          <p:cNvPr id="11" name="Rectangle 4"/>
          <p:cNvSpPr txBox="1">
            <a:spLocks noChangeArrowheads="1"/>
          </p:cNvSpPr>
          <p:nvPr/>
        </p:nvSpPr>
        <p:spPr>
          <a:xfrm>
            <a:off x="5417255" y="2702979"/>
            <a:ext cx="3270250" cy="3716871"/>
          </a:xfrm>
          <a:prstGeom prst="rect">
            <a:avLst/>
          </a:prstGeom>
          <a:ln>
            <a:solidFill>
              <a:schemeClr val="accent1"/>
            </a:solidFill>
          </a:ln>
        </p:spPr>
        <p:txBody>
          <a:bodyPr vert="horz" lIns="91440" tIns="45720" rIns="91440" bIns="45720" rtlCol="0">
            <a:normAutofit/>
          </a:bodyPr>
          <a:lstStyle/>
          <a:p>
            <a:pPr marL="171450" marR="0" lvl="0" indent="-171450" algn="l" defTabSz="457200" rtl="0" eaLnBrk="1" fontAlgn="auto" latinLnBrk="0" hangingPunct="1">
              <a:lnSpc>
                <a:spcPct val="100000"/>
              </a:lnSpc>
              <a:spcBef>
                <a:spcPts val="500"/>
              </a:spcBef>
              <a:spcAft>
                <a:spcPts val="500"/>
              </a:spcAft>
              <a:buClr>
                <a:schemeClr val="accent1"/>
              </a:buClr>
              <a:buSzTx/>
              <a:buFont typeface="Arial" panose="020B0604020202020204" pitchFamily="34" charset="0"/>
              <a:buChar char="•"/>
              <a:tabLst/>
              <a:defRPr/>
            </a:pPr>
            <a:r>
              <a:rPr kumimoji="0" lang="es-ES_tradnl" sz="14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Un sintetizador de voz podría leer esta tabla como</a:t>
            </a:r>
            <a:r>
              <a:rPr kumimoji="0" lang="es-ES_tradnl" sz="1400" b="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a:t>
            </a:r>
            <a:r>
              <a:rPr kumimoji="0" lang="es-ES_tradnl" sz="14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sigue:</a:t>
            </a:r>
          </a:p>
          <a:p>
            <a:pPr>
              <a:spcBef>
                <a:spcPct val="0"/>
              </a:spcBef>
              <a:defRPr/>
            </a:pPr>
            <a:r>
              <a:rPr kumimoji="0" lang="es-ES_tradnl" sz="11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Título: Tazas de café consumidas por cada senador</a:t>
            </a:r>
          </a:p>
          <a:p>
            <a:pPr>
              <a:spcBef>
                <a:spcPct val="0"/>
              </a:spcBef>
              <a:defRPr/>
            </a:pPr>
            <a:r>
              <a:rPr kumimoji="0" lang="es-ES_tradnl" sz="11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Resumen: Esta tabla esquematiza el número de tazas de café consumidas por cada senador, el tipo de café (descafeinado o normal) y si se ha tomado con azúcar.</a:t>
            </a:r>
          </a:p>
          <a:p>
            <a:pPr>
              <a:spcBef>
                <a:spcPct val="0"/>
              </a:spcBef>
              <a:defRPr/>
            </a:pPr>
            <a:r>
              <a:rPr kumimoji="0" lang="es-ES_tradnl" sz="11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Nombre:  T. Sexton, Tazas: 10, Tipo: Espresso, Azúcar: No</a:t>
            </a:r>
          </a:p>
          <a:p>
            <a:pPr>
              <a:spcBef>
                <a:spcPct val="0"/>
              </a:spcBef>
              <a:defRPr/>
            </a:pPr>
            <a:r>
              <a:rPr kumimoji="0" lang="es-ES_tradnl" sz="1100" b="0" i="0" u="none"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Nombre:  J. Dinnen, Tazas: 5, Tipo: Descaf, Azúcar: Si</a:t>
            </a:r>
          </a:p>
          <a:p>
            <a:pPr marL="180975" indent="-180975">
              <a:spcBef>
                <a:spcPts val="1000"/>
              </a:spcBef>
              <a:spcAft>
                <a:spcPts val="500"/>
              </a:spcAft>
              <a:buClr>
                <a:schemeClr val="accent1"/>
              </a:buClr>
              <a:buFont typeface="Arial" panose="020B0604020202020204" pitchFamily="34" charset="0"/>
              <a:buChar char="•"/>
              <a:defRPr/>
            </a:pPr>
            <a:r>
              <a:rPr lang="es-ES_tradnl" sz="1400" dirty="0">
                <a:latin typeface="Arial" panose="020B0604020202020204" pitchFamily="34" charset="0"/>
                <a:cs typeface="Arial" panose="020B0604020202020204" pitchFamily="34" charset="0"/>
              </a:rPr>
              <a:t>Una aplicación de usuario visual podría mostrar la tabla como sigue</a:t>
            </a:r>
            <a:r>
              <a:rPr kumimoji="0" lang="es-ES_tradnl" sz="1000" b="0" i="0" u="none" strike="noStrike" kern="1200" cap="none" spc="0" normalizeH="0" baseline="0" noProof="0" dirty="0" smtClean="0">
                <a:ln>
                  <a:noFill/>
                </a:ln>
                <a:solidFill>
                  <a:schemeClr val="tx1"/>
                </a:solidFill>
                <a:effectLst/>
                <a:uLnTx/>
                <a:uFillTx/>
                <a:latin typeface="+mn-lt"/>
                <a:ea typeface="+mn-ea"/>
                <a:cs typeface="+mn-cs"/>
              </a:rPr>
              <a:t>:</a:t>
            </a:r>
            <a:endParaRPr kumimoji="0" lang="es-ES_tradnl" sz="1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6" descr="Imagen de una tabla con los datos anteriores."/>
          <p:cNvPicPr>
            <a:picLocks noChangeAspect="1" noChangeArrowheads="1"/>
          </p:cNvPicPr>
          <p:nvPr/>
        </p:nvPicPr>
        <p:blipFill>
          <a:blip r:embed="rId3"/>
          <a:srcRect/>
          <a:stretch>
            <a:fillRect/>
          </a:stretch>
        </p:blipFill>
        <p:spPr bwMode="auto">
          <a:xfrm>
            <a:off x="5532438" y="5584826"/>
            <a:ext cx="3097212" cy="712787"/>
          </a:xfrm>
          <a:prstGeom prst="rect">
            <a:avLst/>
          </a:prstGeom>
          <a:noFill/>
          <a:ln w="9525">
            <a:noFill/>
            <a:miter lim="800000"/>
            <a:headEnd/>
            <a:tailEnd/>
          </a:ln>
          <a:effec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48352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700" dirty="0" smtClean="0"/>
              <a:t>1.3 Crear contenido que pueda transformarse (VII)</a:t>
            </a:r>
            <a:endParaRPr lang="es-ES" sz="2700" dirty="0"/>
          </a:p>
        </p:txBody>
      </p:sp>
      <p:sp>
        <p:nvSpPr>
          <p:cNvPr id="3" name="Marcador de contenido 2"/>
          <p:cNvSpPr>
            <a:spLocks noGrp="1"/>
          </p:cNvSpPr>
          <p:nvPr>
            <p:ph idx="1"/>
          </p:nvPr>
        </p:nvSpPr>
        <p:spPr/>
        <p:txBody>
          <a:bodyPr>
            <a:noAutofit/>
          </a:bodyPr>
          <a:lstStyle/>
          <a:p>
            <a:r>
              <a:rPr lang="es-ES" sz="2000" dirty="0" smtClean="0"/>
              <a:t>1.3.1 Información y relaciones: Formularios (I)</a:t>
            </a:r>
          </a:p>
          <a:p>
            <a:pPr lvl="1">
              <a:spcAft>
                <a:spcPts val="700"/>
              </a:spcAft>
            </a:pPr>
            <a:r>
              <a:rPr lang="es-ES" sz="1500" dirty="0" smtClean="0"/>
              <a:t>Ejemplo </a:t>
            </a:r>
            <a:r>
              <a:rPr lang="es-ES" sz="1500" dirty="0"/>
              <a:t>de uso de </a:t>
            </a:r>
            <a:r>
              <a:rPr lang="es-ES" sz="1500" dirty="0" smtClean="0"/>
              <a:t>FIELDSET y LEGEND:</a:t>
            </a:r>
            <a:endParaRPr lang="es-ES" sz="1500" dirty="0"/>
          </a:p>
          <a:p>
            <a:pPr lvl="2">
              <a:lnSpc>
                <a:spcPct val="80000"/>
              </a:lnSpc>
              <a:buNone/>
            </a:pPr>
            <a:r>
              <a:rPr lang="es-ES" sz="1150" dirty="0" smtClean="0"/>
              <a:t>&lt;form action="http://example.com/registrar" method="post"&gt;</a:t>
            </a:r>
          </a:p>
          <a:p>
            <a:pPr lvl="2">
              <a:lnSpc>
                <a:spcPct val="80000"/>
              </a:lnSpc>
              <a:buNone/>
            </a:pPr>
            <a:r>
              <a:rPr lang="es-ES" sz="1150" dirty="0" smtClean="0"/>
              <a:t> &lt;fieldset&gt;</a:t>
            </a:r>
          </a:p>
          <a:p>
            <a:pPr lvl="3">
              <a:lnSpc>
                <a:spcPct val="80000"/>
              </a:lnSpc>
              <a:buNone/>
            </a:pPr>
            <a:r>
              <a:rPr lang="es-ES" sz="1150" dirty="0" smtClean="0"/>
              <a:t>  &lt;legend&gt;Dirección física&lt;/legend&gt;</a:t>
            </a:r>
          </a:p>
          <a:p>
            <a:pPr lvl="3">
              <a:lnSpc>
                <a:spcPct val="80000"/>
              </a:lnSpc>
              <a:buNone/>
            </a:pPr>
            <a:r>
              <a:rPr lang="es-ES" sz="1150" dirty="0" smtClean="0"/>
              <a:t>  &lt;label for="direccionF"&gt;Dirección: &lt;/label&gt;</a:t>
            </a:r>
          </a:p>
          <a:p>
            <a:pPr lvl="3">
              <a:lnSpc>
                <a:spcPct val="80000"/>
              </a:lnSpc>
              <a:buNone/>
            </a:pPr>
            <a:r>
              <a:rPr lang="es-ES" sz="1150" dirty="0" smtClean="0"/>
              <a:t>  &lt;input type="text" id="direccionF" name="direccionF" /&gt;</a:t>
            </a:r>
          </a:p>
          <a:p>
            <a:pPr lvl="3">
              <a:lnSpc>
                <a:spcPct val="80000"/>
              </a:lnSpc>
              <a:buNone/>
            </a:pPr>
            <a:r>
              <a:rPr lang="es-ES" sz="1150" dirty="0" smtClean="0"/>
              <a:t>  &lt;label for="cpF"&gt;Código postal: &lt;/label&gt;</a:t>
            </a:r>
          </a:p>
          <a:p>
            <a:pPr lvl="3">
              <a:lnSpc>
                <a:spcPct val="80000"/>
              </a:lnSpc>
              <a:buNone/>
            </a:pPr>
            <a:r>
              <a:rPr lang="es-ES" sz="1150" dirty="0" smtClean="0"/>
              <a:t>  &lt;input type="text" id="cpF" name="FcpF" /&gt;</a:t>
            </a:r>
          </a:p>
          <a:p>
            <a:pPr lvl="3">
              <a:lnSpc>
                <a:spcPct val="80000"/>
              </a:lnSpc>
              <a:buNone/>
            </a:pPr>
            <a:r>
              <a:rPr lang="es-ES" sz="1150" dirty="0" smtClean="0"/>
              <a:t>  ...</a:t>
            </a:r>
          </a:p>
          <a:p>
            <a:pPr lvl="2">
              <a:lnSpc>
                <a:spcPct val="80000"/>
              </a:lnSpc>
              <a:buNone/>
            </a:pPr>
            <a:r>
              <a:rPr lang="es-ES" sz="1150" dirty="0" smtClean="0"/>
              <a:t> &lt;/fieldset&gt;</a:t>
            </a:r>
          </a:p>
          <a:p>
            <a:pPr lvl="2">
              <a:lnSpc>
                <a:spcPct val="80000"/>
              </a:lnSpc>
              <a:buNone/>
            </a:pPr>
            <a:r>
              <a:rPr lang="es-ES" sz="1150" dirty="0" smtClean="0"/>
              <a:t> &lt;fieldset&gt;</a:t>
            </a:r>
          </a:p>
          <a:p>
            <a:pPr lvl="3">
              <a:lnSpc>
                <a:spcPct val="80000"/>
              </a:lnSpc>
              <a:buNone/>
            </a:pPr>
            <a:r>
              <a:rPr lang="es-ES" sz="1150" dirty="0" smtClean="0"/>
              <a:t>  &lt;legend&gt;Dirección postal&lt;/legend&gt;</a:t>
            </a:r>
          </a:p>
          <a:p>
            <a:pPr lvl="3">
              <a:lnSpc>
                <a:spcPct val="80000"/>
              </a:lnSpc>
              <a:buNone/>
            </a:pPr>
            <a:r>
              <a:rPr lang="es-ES" sz="1150" dirty="0" smtClean="0"/>
              <a:t>  &lt;label for="direccionP"&gt;Dirección: &lt;/label&gt;</a:t>
            </a:r>
          </a:p>
          <a:p>
            <a:pPr lvl="3">
              <a:lnSpc>
                <a:spcPct val="80000"/>
              </a:lnSpc>
              <a:buNone/>
            </a:pPr>
            <a:r>
              <a:rPr lang="es-ES" sz="1150" dirty="0" smtClean="0"/>
              <a:t>  &lt;input type="text" id="direccionP" name="direccionP" /&gt;</a:t>
            </a:r>
          </a:p>
          <a:p>
            <a:pPr lvl="3">
              <a:lnSpc>
                <a:spcPct val="80000"/>
              </a:lnSpc>
              <a:buNone/>
            </a:pPr>
            <a:r>
              <a:rPr lang="es-ES" sz="1150" dirty="0" smtClean="0"/>
              <a:t>  &lt;label for="cpP"&gt;Código postal: &lt;/label&gt;</a:t>
            </a:r>
          </a:p>
          <a:p>
            <a:pPr lvl="3">
              <a:lnSpc>
                <a:spcPct val="80000"/>
              </a:lnSpc>
              <a:buNone/>
            </a:pPr>
            <a:r>
              <a:rPr lang="es-ES" sz="1150" dirty="0" smtClean="0"/>
              <a:t>  &lt;input type="text" id="cpP" name="cpP" /&gt;</a:t>
            </a:r>
          </a:p>
          <a:p>
            <a:pPr lvl="3">
              <a:lnSpc>
                <a:spcPct val="80000"/>
              </a:lnSpc>
              <a:buNone/>
            </a:pPr>
            <a:r>
              <a:rPr lang="es-ES" sz="1150" dirty="0" smtClean="0"/>
              <a:t>  ...</a:t>
            </a:r>
          </a:p>
          <a:p>
            <a:pPr lvl="2">
              <a:lnSpc>
                <a:spcPct val="80000"/>
              </a:lnSpc>
              <a:buNone/>
            </a:pPr>
            <a:r>
              <a:rPr lang="es-ES" sz="1150" dirty="0" smtClean="0"/>
              <a:t> &lt;/fieldset&gt;</a:t>
            </a:r>
          </a:p>
          <a:p>
            <a:pPr lvl="2">
              <a:lnSpc>
                <a:spcPct val="80000"/>
              </a:lnSpc>
              <a:spcAft>
                <a:spcPts val="700"/>
              </a:spcAft>
              <a:buNone/>
            </a:pPr>
            <a:r>
              <a:rPr lang="es-ES" sz="1150" dirty="0" smtClean="0"/>
              <a:t>&lt;/form&gt;</a:t>
            </a:r>
          </a:p>
          <a:p>
            <a:pPr lvl="1">
              <a:spcAft>
                <a:spcPts val="700"/>
              </a:spcAft>
            </a:pPr>
            <a:r>
              <a:rPr lang="es-ES" sz="1500" dirty="0"/>
              <a:t>Ejemplo de elemento con LABEL asociado:</a:t>
            </a:r>
          </a:p>
          <a:p>
            <a:pPr lvl="2">
              <a:lnSpc>
                <a:spcPct val="80000"/>
              </a:lnSpc>
              <a:buNone/>
            </a:pPr>
            <a:r>
              <a:rPr lang="es-ES" sz="1200" dirty="0"/>
              <a:t>&lt;label for="nombre"&gt;Nombre:&lt;/label&gt; </a:t>
            </a:r>
          </a:p>
          <a:p>
            <a:pPr lvl="2">
              <a:lnSpc>
                <a:spcPct val="80000"/>
              </a:lnSpc>
              <a:buNone/>
            </a:pPr>
            <a:r>
              <a:rPr lang="es-ES" sz="1200" dirty="0"/>
              <a:t>&lt;input type="text" name="nombre" id="nombre" </a:t>
            </a:r>
            <a:r>
              <a:rPr lang="es-ES" sz="1200" dirty="0" smtClean="0"/>
              <a:t>/&gt;</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48352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700" dirty="0" smtClean="0"/>
              <a:t>1.3 Crear contenido que pueda transformarse (VIII)</a:t>
            </a:r>
            <a:endParaRPr lang="es-ES" sz="2700" dirty="0"/>
          </a:p>
        </p:txBody>
      </p:sp>
      <p:sp>
        <p:nvSpPr>
          <p:cNvPr id="3" name="Marcador de contenido 2"/>
          <p:cNvSpPr>
            <a:spLocks noGrp="1"/>
          </p:cNvSpPr>
          <p:nvPr>
            <p:ph idx="1"/>
          </p:nvPr>
        </p:nvSpPr>
        <p:spPr/>
        <p:txBody>
          <a:bodyPr>
            <a:noAutofit/>
          </a:bodyPr>
          <a:lstStyle/>
          <a:p>
            <a:r>
              <a:rPr lang="es-ES" sz="2000" dirty="0" smtClean="0"/>
              <a:t>1.3.1 Información y relaciones: Formularios (II)</a:t>
            </a:r>
          </a:p>
          <a:p>
            <a:pPr lvl="1">
              <a:spcAft>
                <a:spcPts val="700"/>
              </a:spcAft>
            </a:pPr>
            <a:r>
              <a:rPr lang="es-ES" sz="1500" dirty="0"/>
              <a:t>Ejemplo de uso de optgroup:</a:t>
            </a:r>
          </a:p>
          <a:p>
            <a:pPr marL="1371600" lvl="3">
              <a:lnSpc>
                <a:spcPct val="80000"/>
              </a:lnSpc>
              <a:spcAft>
                <a:spcPts val="300"/>
              </a:spcAft>
              <a:buNone/>
            </a:pPr>
            <a:r>
              <a:rPr lang="es-ES" sz="1150" dirty="0"/>
              <a:t>&lt;form action="http://example.com/index" method="post"&gt;</a:t>
            </a:r>
          </a:p>
          <a:p>
            <a:pPr marL="1371600" lvl="3">
              <a:lnSpc>
                <a:spcPct val="80000"/>
              </a:lnSpc>
              <a:spcAft>
                <a:spcPts val="300"/>
              </a:spcAft>
              <a:buNone/>
            </a:pPr>
            <a:r>
              <a:rPr lang="es-ES" sz="1150" dirty="0"/>
              <a:t>&lt;label for="comida"&gt;¿Cuál es su comida favorita?&lt;/label&gt;</a:t>
            </a:r>
          </a:p>
          <a:p>
            <a:pPr marL="1828800" lvl="4">
              <a:lnSpc>
                <a:spcPct val="80000"/>
              </a:lnSpc>
              <a:spcAft>
                <a:spcPts val="300"/>
              </a:spcAft>
              <a:buNone/>
            </a:pPr>
            <a:r>
              <a:rPr lang="es-ES" sz="1150" dirty="0"/>
              <a:t>&lt;select id="comida" name="comida"&gt;</a:t>
            </a:r>
          </a:p>
          <a:p>
            <a:pPr marL="1828800" lvl="4">
              <a:lnSpc>
                <a:spcPct val="80000"/>
              </a:lnSpc>
              <a:spcAft>
                <a:spcPts val="300"/>
              </a:spcAft>
              <a:buNone/>
            </a:pPr>
            <a:r>
              <a:rPr lang="es-ES" sz="1150" dirty="0"/>
              <a:t>&lt;optgroup label="Frutas"&gt;</a:t>
            </a:r>
          </a:p>
          <a:p>
            <a:pPr marL="2286000" lvl="5">
              <a:lnSpc>
                <a:spcPct val="80000"/>
              </a:lnSpc>
              <a:spcAft>
                <a:spcPts val="300"/>
              </a:spcAft>
              <a:buNone/>
            </a:pPr>
            <a:r>
              <a:rPr lang="es-ES" sz="1150" dirty="0"/>
              <a:t>&lt;option value="1"&gt;Manzanas&lt;/option&gt;</a:t>
            </a:r>
          </a:p>
          <a:p>
            <a:pPr marL="2286000" lvl="5">
              <a:lnSpc>
                <a:spcPct val="80000"/>
              </a:lnSpc>
              <a:spcAft>
                <a:spcPts val="300"/>
              </a:spcAft>
              <a:buNone/>
            </a:pPr>
            <a:r>
              <a:rPr lang="es-ES" sz="1150" dirty="0"/>
              <a:t>&lt;option value="3"&gt;Plátanos&lt;/option&gt;</a:t>
            </a:r>
          </a:p>
          <a:p>
            <a:pPr marL="2286000" lvl="5">
              <a:lnSpc>
                <a:spcPct val="80000"/>
              </a:lnSpc>
              <a:spcAft>
                <a:spcPts val="300"/>
              </a:spcAft>
              <a:buNone/>
            </a:pPr>
            <a:r>
              <a:rPr lang="es-ES" sz="1150" dirty="0"/>
              <a:t>&lt;option value="4"&gt;Peras&lt;/option&gt;</a:t>
            </a:r>
          </a:p>
          <a:p>
            <a:pPr marL="1828800" lvl="4">
              <a:lnSpc>
                <a:spcPct val="80000"/>
              </a:lnSpc>
              <a:spcAft>
                <a:spcPts val="300"/>
              </a:spcAft>
              <a:buNone/>
            </a:pPr>
            <a:r>
              <a:rPr lang="es-ES" sz="1150" dirty="0"/>
              <a:t>&lt;/optgroup&gt;</a:t>
            </a:r>
          </a:p>
          <a:p>
            <a:pPr marL="1828800" lvl="4">
              <a:lnSpc>
                <a:spcPct val="80000"/>
              </a:lnSpc>
              <a:spcAft>
                <a:spcPts val="300"/>
              </a:spcAft>
              <a:buNone/>
            </a:pPr>
            <a:r>
              <a:rPr lang="es-ES" sz="1150" dirty="0"/>
              <a:t>&lt;optgroup label="Verduras"&gt;</a:t>
            </a:r>
          </a:p>
          <a:p>
            <a:pPr marL="2286000" lvl="5">
              <a:lnSpc>
                <a:spcPct val="80000"/>
              </a:lnSpc>
              <a:spcAft>
                <a:spcPts val="300"/>
              </a:spcAft>
              <a:buNone/>
            </a:pPr>
            <a:r>
              <a:rPr lang="es-ES" sz="1150" dirty="0"/>
              <a:t>&lt;option value="2"&gt;Zanahorias&lt;/option&gt;</a:t>
            </a:r>
          </a:p>
          <a:p>
            <a:pPr marL="2286000" lvl="5">
              <a:lnSpc>
                <a:spcPct val="80000"/>
              </a:lnSpc>
              <a:spcAft>
                <a:spcPts val="300"/>
              </a:spcAft>
              <a:buNone/>
            </a:pPr>
            <a:r>
              <a:rPr lang="es-ES" sz="1150" dirty="0"/>
              <a:t>&lt;option value="6"&gt;Lechuga&lt;/option&gt;</a:t>
            </a:r>
          </a:p>
          <a:p>
            <a:pPr marL="1828800" lvl="4">
              <a:lnSpc>
                <a:spcPct val="80000"/>
              </a:lnSpc>
              <a:spcAft>
                <a:spcPts val="300"/>
              </a:spcAft>
              <a:buNone/>
            </a:pPr>
            <a:r>
              <a:rPr lang="es-ES" sz="1150" dirty="0"/>
              <a:t>&lt;/optgroup&gt;</a:t>
            </a:r>
          </a:p>
          <a:p>
            <a:pPr marL="1828800" lvl="4">
              <a:lnSpc>
                <a:spcPct val="80000"/>
              </a:lnSpc>
              <a:spcAft>
                <a:spcPts val="300"/>
              </a:spcAft>
              <a:buNone/>
            </a:pPr>
            <a:r>
              <a:rPr lang="es-ES" sz="1150" dirty="0"/>
              <a:t>&lt;optgroup label="Carne"&gt;</a:t>
            </a:r>
          </a:p>
          <a:p>
            <a:pPr marL="2286000" lvl="5">
              <a:lnSpc>
                <a:spcPct val="80000"/>
              </a:lnSpc>
              <a:spcAft>
                <a:spcPts val="300"/>
              </a:spcAft>
              <a:buNone/>
            </a:pPr>
            <a:r>
              <a:rPr lang="es-ES" sz="1150" dirty="0"/>
              <a:t>&lt;option value="8"&gt;Cerdo&lt;/option&gt;</a:t>
            </a:r>
          </a:p>
          <a:p>
            <a:pPr marL="2286000" lvl="5">
              <a:lnSpc>
                <a:spcPct val="80000"/>
              </a:lnSpc>
              <a:spcAft>
                <a:spcPts val="300"/>
              </a:spcAft>
              <a:buNone/>
            </a:pPr>
            <a:r>
              <a:rPr lang="es-ES" sz="1150" dirty="0"/>
              <a:t>&lt;option value="9"&gt;Ternera&lt;/option&gt;</a:t>
            </a:r>
          </a:p>
          <a:p>
            <a:pPr marL="1828800" lvl="4">
              <a:lnSpc>
                <a:spcPct val="80000"/>
              </a:lnSpc>
              <a:spcAft>
                <a:spcPts val="300"/>
              </a:spcAft>
              <a:buNone/>
            </a:pPr>
            <a:r>
              <a:rPr lang="es-ES" sz="1150" dirty="0"/>
              <a:t>&lt;/optgroup&gt;</a:t>
            </a:r>
          </a:p>
          <a:p>
            <a:pPr marL="1828800" lvl="4">
              <a:lnSpc>
                <a:spcPct val="80000"/>
              </a:lnSpc>
              <a:spcAft>
                <a:spcPts val="300"/>
              </a:spcAft>
              <a:buNone/>
            </a:pPr>
            <a:r>
              <a:rPr lang="es-ES" sz="1150" dirty="0"/>
              <a:t>&lt;/select&gt;</a:t>
            </a:r>
          </a:p>
          <a:p>
            <a:pPr marL="1371600" lvl="3">
              <a:lnSpc>
                <a:spcPct val="80000"/>
              </a:lnSpc>
              <a:spcAft>
                <a:spcPts val="300"/>
              </a:spcAft>
              <a:buNone/>
            </a:pPr>
            <a:r>
              <a:rPr lang="es-ES" sz="1150" dirty="0"/>
              <a:t>&lt;/form&gt;</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453726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1 Perceptible</a:t>
            </a:r>
            <a:r>
              <a:rPr lang="es-ES" dirty="0" smtClean="0"/>
              <a:t/>
            </a:r>
            <a:br>
              <a:rPr lang="es-ES" dirty="0" smtClean="0"/>
            </a:br>
            <a:r>
              <a:rPr lang="es-ES" sz="2900" dirty="0" smtClean="0"/>
              <a:t>1.3 Crear contenido que pueda transformarse (IX)</a:t>
            </a:r>
            <a:endParaRPr lang="es-ES" sz="2900" dirty="0"/>
          </a:p>
        </p:txBody>
      </p:sp>
      <p:sp>
        <p:nvSpPr>
          <p:cNvPr id="3" name="Marcador de contenido 2"/>
          <p:cNvSpPr>
            <a:spLocks noGrp="1"/>
          </p:cNvSpPr>
          <p:nvPr>
            <p:ph idx="1"/>
          </p:nvPr>
        </p:nvSpPr>
        <p:spPr/>
        <p:txBody>
          <a:bodyPr>
            <a:normAutofit lnSpcReduction="10000"/>
          </a:bodyPr>
          <a:lstStyle/>
          <a:p>
            <a:r>
              <a:rPr lang="es-ES" dirty="0" smtClean="0"/>
              <a:t>1.3.2 Secuencia significativa: Cuando la secuencia en que se presenta el contenido afecta a su significado, se puede determinar por software la secuencia correcta de lectura. (Nivel A).</a:t>
            </a:r>
            <a:endParaRPr lang="es-ES" dirty="0"/>
          </a:p>
          <a:p>
            <a:pPr lvl="1">
              <a:spcBef>
                <a:spcPts val="1000"/>
              </a:spcBef>
            </a:pPr>
            <a:r>
              <a:rPr lang="es-ES" sz="2100" dirty="0"/>
              <a:t>Ejemplo 1: En un documento organizado en varias columnas, la presentación lineal del contenido fluye desde la parte superior de una columna a la parte inferior de esa columna, luego a la parte superior de la siguiente columna.</a:t>
            </a:r>
          </a:p>
          <a:p>
            <a:pPr lvl="1">
              <a:spcBef>
                <a:spcPts val="1000"/>
              </a:spcBef>
            </a:pPr>
            <a:r>
              <a:rPr lang="es-ES" sz="2100" dirty="0"/>
              <a:t>Ejemplo 2: Se usa CSS para ubicar en la página una barra de navegación, el texto principal y un texto secundario. La presentación visual de las secciones no coincide con el orden determinado por software pero el significado de la página no depende del orden de las secciones.</a:t>
            </a:r>
            <a:endParaRPr lang="es-ES" sz="2100" dirty="0" smtClean="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478049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700" dirty="0" smtClean="0"/>
              <a:t>1.3 Crear contenido que pueda transformarse (X)</a:t>
            </a:r>
            <a:endParaRPr lang="es-ES" sz="2700" dirty="0"/>
          </a:p>
        </p:txBody>
      </p:sp>
      <p:sp>
        <p:nvSpPr>
          <p:cNvPr id="3" name="Marcador de contenido 2"/>
          <p:cNvSpPr>
            <a:spLocks noGrp="1"/>
          </p:cNvSpPr>
          <p:nvPr>
            <p:ph idx="1"/>
          </p:nvPr>
        </p:nvSpPr>
        <p:spPr/>
        <p:txBody>
          <a:bodyPr>
            <a:normAutofit/>
          </a:bodyPr>
          <a:lstStyle/>
          <a:p>
            <a:pPr>
              <a:spcAft>
                <a:spcPts val="1000"/>
              </a:spcAft>
            </a:pPr>
            <a:r>
              <a:rPr lang="es-ES" sz="2200" dirty="0" smtClean="0"/>
              <a:t>1.3.3 Características sensoriales: Las instrucciones proporcionadas para entender y operar el contenido no dependen exclusivamente en las características sensoriales de los componentes como su forma, tamaño, ubicación visual, orientación o sonido. (Nivel A)</a:t>
            </a:r>
          </a:p>
          <a:p>
            <a:pPr lvl="1"/>
            <a:r>
              <a:rPr lang="es-ES" sz="1800" dirty="0"/>
              <a:t>Contraejemplo: En la figura se dan instrucciones para realizar una descarga a partir de características sensoriales de ubicación visual</a:t>
            </a:r>
            <a:r>
              <a:rPr lang="es-ES" sz="1800" dirty="0" smtClean="0"/>
              <a:t>.</a:t>
            </a:r>
            <a:endParaRPr lang="es-ES" sz="1800" dirty="0"/>
          </a:p>
        </p:txBody>
      </p:sp>
      <p:pic>
        <p:nvPicPr>
          <p:cNvPr id="5" name="4 Imagen" descr="Captura de una imagen que no se puede mostrar. "/>
          <p:cNvPicPr/>
          <p:nvPr/>
        </p:nvPicPr>
        <p:blipFill>
          <a:blip cstate="print"/>
          <a:srcRect/>
          <a:stretch>
            <a:fillRect/>
          </a:stretch>
        </p:blipFill>
        <p:spPr bwMode="auto">
          <a:xfrm>
            <a:off x="3414549" y="4191000"/>
            <a:ext cx="2300452" cy="2085975"/>
          </a:xfrm>
          <a:prstGeom prst="rect">
            <a:avLst/>
          </a:prstGeom>
          <a:noFill/>
          <a:ln w="6350" cmpd="sng">
            <a:solidFill>
              <a:srgbClr val="000000"/>
            </a:solidFill>
            <a:miter lim="800000"/>
            <a:headEnd/>
            <a:tailEnd/>
          </a:ln>
          <a:effec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699731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1 Perceptible</a:t>
            </a:r>
            <a:endParaRPr lang="es-ES" dirty="0"/>
          </a:p>
        </p:txBody>
      </p:sp>
      <p:sp>
        <p:nvSpPr>
          <p:cNvPr id="3" name="Marcador de contenido 2"/>
          <p:cNvSpPr>
            <a:spLocks noGrp="1"/>
          </p:cNvSpPr>
          <p:nvPr>
            <p:ph idx="1"/>
          </p:nvPr>
        </p:nvSpPr>
        <p:spPr>
          <a:xfrm>
            <a:off x="457200" y="1600200"/>
            <a:ext cx="8229600" cy="3299346"/>
          </a:xfrm>
          <a:solidFill>
            <a:schemeClr val="accent6">
              <a:lumMod val="20000"/>
              <a:lumOff val="80000"/>
            </a:schemeClr>
          </a:solidFill>
        </p:spPr>
        <p:txBody>
          <a:bodyPr vert="horz" lIns="91440" tIns="45720" rIns="91440" bIns="45720" rtlCol="0">
            <a:normAutofit/>
          </a:bodyPr>
          <a:lstStyle/>
          <a:p>
            <a:pPr marL="0" indent="0">
              <a:buNone/>
            </a:pPr>
            <a:r>
              <a:rPr lang="es-ES" sz="2800" dirty="0" smtClean="0"/>
              <a:t>Pauta 1.4</a:t>
            </a:r>
          </a:p>
          <a:p>
            <a:pPr marL="0" indent="0">
              <a:buNone/>
            </a:pPr>
            <a:r>
              <a:rPr lang="es-ES" sz="2800" dirty="0" smtClean="0"/>
              <a:t>Facilitar </a:t>
            </a:r>
            <a:r>
              <a:rPr lang="es-ES" sz="2800" dirty="0"/>
              <a:t>a los usuarios ver y oír el contenido, incluyendo la separación entre el primer plano y el fondo.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291800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1 Perceptible</a:t>
            </a:r>
            <a:r>
              <a:rPr lang="es-ES" dirty="0" smtClean="0"/>
              <a:t/>
            </a:r>
            <a:br>
              <a:rPr lang="es-ES" dirty="0" smtClean="0"/>
            </a:br>
            <a:r>
              <a:rPr lang="es-ES" sz="2500" dirty="0" smtClean="0"/>
              <a:t>1.4 Facilitar a los usuarios ver y oír el contenido (I)</a:t>
            </a:r>
            <a:endParaRPr lang="es-ES" sz="2500" dirty="0"/>
          </a:p>
        </p:txBody>
      </p:sp>
      <p:sp>
        <p:nvSpPr>
          <p:cNvPr id="3" name="Marcador de contenido 2"/>
          <p:cNvSpPr>
            <a:spLocks noGrp="1"/>
          </p:cNvSpPr>
          <p:nvPr>
            <p:ph idx="1"/>
          </p:nvPr>
        </p:nvSpPr>
        <p:spPr/>
        <p:txBody>
          <a:bodyPr>
            <a:normAutofit/>
          </a:bodyPr>
          <a:lstStyle/>
          <a:p>
            <a:pPr>
              <a:spcAft>
                <a:spcPts val="1000"/>
              </a:spcAft>
            </a:pPr>
            <a:r>
              <a:rPr lang="es-ES" dirty="0" smtClean="0"/>
              <a:t>1.4.1 Uso del color: El color no se usa como único medio visual para transmitir la información, indicar una acción, solicitar una respuesta o distinguir un elemento visual. (Nivel A)</a:t>
            </a:r>
          </a:p>
          <a:p>
            <a:pPr lvl="1"/>
            <a:r>
              <a:rPr lang="es-ES" sz="2100" dirty="0" smtClean="0"/>
              <a:t>Nota: Este criterio de conformidad trata específicamente acerca de la percepción del color. En la Pauta 1.3 se recogen otras formas de percepción, incluyendo el acceso por software al color y a otros códigos de presentación visual.</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064962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5" y="114650"/>
            <a:ext cx="8229600" cy="1143000"/>
          </a:xfrm>
        </p:spPr>
        <p:txBody>
          <a:bodyPr>
            <a:normAutofit/>
          </a:bodyPr>
          <a:lstStyle/>
          <a:p>
            <a:r>
              <a:rPr lang="es-ES" dirty="0" smtClean="0"/>
              <a:t>Perceptible (I)</a:t>
            </a:r>
            <a:endParaRPr lang="es-ES" dirty="0"/>
          </a:p>
        </p:txBody>
      </p:sp>
      <p:sp>
        <p:nvSpPr>
          <p:cNvPr id="3" name="Marcador de contenido 2"/>
          <p:cNvSpPr>
            <a:spLocks noGrp="1"/>
          </p:cNvSpPr>
          <p:nvPr>
            <p:ph idx="1"/>
          </p:nvPr>
        </p:nvSpPr>
        <p:spPr>
          <a:xfrm>
            <a:off x="457200" y="1600201"/>
            <a:ext cx="8229600" cy="3238499"/>
          </a:xfrm>
          <a:solidFill>
            <a:srgbClr val="DEE2EC"/>
          </a:solidFill>
        </p:spPr>
        <p:txBody>
          <a:bodyPr>
            <a:normAutofit/>
          </a:bodyPr>
          <a:lstStyle/>
          <a:p>
            <a:pPr marL="0" indent="0">
              <a:buNone/>
            </a:pPr>
            <a:r>
              <a:rPr lang="es-ES" sz="3200" dirty="0"/>
              <a:t>Principio 1: Perceptible </a:t>
            </a:r>
            <a:endParaRPr lang="es-ES" sz="3200" dirty="0" smtClean="0"/>
          </a:p>
          <a:p>
            <a:pPr marL="0" indent="0">
              <a:buNone/>
            </a:pPr>
            <a:r>
              <a:rPr lang="es-ES" sz="3200" dirty="0" smtClean="0"/>
              <a:t>La </a:t>
            </a:r>
            <a:r>
              <a:rPr lang="es-ES" sz="3200" dirty="0"/>
              <a:t>información y los componentes de la interfaz de usuario deben ser presentados a los usuarios de modo que ellos puedan percibirlos.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294281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(II)</a:t>
            </a:r>
            <a:endParaRPr lang="es-ES" sz="2500" dirty="0"/>
          </a:p>
        </p:txBody>
      </p:sp>
      <p:sp>
        <p:nvSpPr>
          <p:cNvPr id="3" name="Marcador de contenido 2"/>
          <p:cNvSpPr>
            <a:spLocks noGrp="1"/>
          </p:cNvSpPr>
          <p:nvPr>
            <p:ph idx="1"/>
          </p:nvPr>
        </p:nvSpPr>
        <p:spPr/>
        <p:txBody>
          <a:bodyPr>
            <a:normAutofit fontScale="92500" lnSpcReduction="10000"/>
          </a:bodyPr>
          <a:lstStyle/>
          <a:p>
            <a:pPr>
              <a:spcAft>
                <a:spcPts val="1000"/>
              </a:spcAft>
            </a:pPr>
            <a:r>
              <a:rPr lang="es-ES" sz="2300" dirty="0" smtClean="0"/>
              <a:t>1.4.2 Control del audio: Si el audio de una página web suena automáticamente durante más de 3 segundos, se proporciona ya sea un mecanismo para pausar o detener el audio, o un mecanismo para controlar el volumen del sonido que es independiente del nivel de volumen global del sistema. (Nivel A)</a:t>
            </a:r>
          </a:p>
          <a:p>
            <a:pPr lvl="1">
              <a:spcAft>
                <a:spcPts val="700"/>
              </a:spcAft>
            </a:pPr>
            <a:r>
              <a:rPr lang="es-ES" sz="2000" dirty="0" smtClean="0"/>
              <a:t>Nota: En la medida en que cualquier contenido que no satisfaga este criterio puede interferir con la capacidad del usuario de emplear la página en su conjunto, todo contenido de la página web (tanto si satisface o no otros criterios de conformidad) debe satisfacer este criterio. Véase Requisito de Conformidad 5: Sin interferencia.</a:t>
            </a:r>
          </a:p>
          <a:p>
            <a:pPr lvl="1">
              <a:spcAft>
                <a:spcPts val="400"/>
              </a:spcAft>
            </a:pPr>
            <a:r>
              <a:rPr lang="es-ES" sz="2000" dirty="0"/>
              <a:t>Contraejemplo: Un archivo de audio comienza a reproducirse automáticamente cuando se abre una página. </a:t>
            </a:r>
            <a:endParaRPr lang="es-ES" sz="2000" dirty="0" smtClean="0"/>
          </a:p>
          <a:p>
            <a:pPr lvl="2"/>
            <a:r>
              <a:rPr lang="es-ES" sz="1800" dirty="0" smtClean="0"/>
              <a:t>Buenas prácticas: que el </a:t>
            </a:r>
            <a:r>
              <a:rPr lang="es-ES" sz="1800" dirty="0"/>
              <a:t>usuario puede detenerlo pulsando un enlace que dice "silencio", ubicado en la parte superior de la página.</a:t>
            </a:r>
            <a:endParaRPr lang="es-ES" sz="1800" dirty="0" smtClean="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360816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(III)</a:t>
            </a:r>
            <a:endParaRPr lang="es-ES" sz="2500" dirty="0"/>
          </a:p>
        </p:txBody>
      </p:sp>
      <p:sp>
        <p:nvSpPr>
          <p:cNvPr id="3" name="Marcador de contenido 2"/>
          <p:cNvSpPr>
            <a:spLocks noGrp="1"/>
          </p:cNvSpPr>
          <p:nvPr>
            <p:ph idx="1"/>
          </p:nvPr>
        </p:nvSpPr>
        <p:spPr/>
        <p:txBody>
          <a:bodyPr>
            <a:normAutofit fontScale="77500" lnSpcReduction="20000"/>
          </a:bodyPr>
          <a:lstStyle/>
          <a:p>
            <a:pPr>
              <a:spcAft>
                <a:spcPts val="800"/>
              </a:spcAft>
            </a:pPr>
            <a:r>
              <a:rPr lang="es-ES" sz="2800" dirty="0" smtClean="0"/>
              <a:t>1.4.3 Contraste (mínimo): La presentación visual de texto e imágenes de texto tiene una relación de contraste de, al menos, 4.5:1, excepto en los siguientes casos: (Nivel AA)</a:t>
            </a:r>
          </a:p>
          <a:p>
            <a:pPr lvl="1">
              <a:spcAft>
                <a:spcPts val="400"/>
              </a:spcAft>
            </a:pPr>
            <a:r>
              <a:rPr lang="es-ES" sz="2300" dirty="0" smtClean="0"/>
              <a:t>Textos grandes: Los textos de gran tamaño y las imágenes de texto de gran tamaño tienen una relación de contraste de, al menos, 3:1.</a:t>
            </a:r>
          </a:p>
          <a:p>
            <a:pPr lvl="1">
              <a:spcAft>
                <a:spcPts val="400"/>
              </a:spcAft>
            </a:pPr>
            <a:r>
              <a:rPr lang="es-ES" sz="2300" dirty="0" smtClean="0"/>
              <a:t>Incidental: Los textos o imágenes de texto que forman parte de un componente inactivo de la interfaz de usuario, que son simple decoración, que no resultan visibles para nadie o forman parte de una imagen que contiene otros elementos visuales significativos, no tienen requisitos de contraste.</a:t>
            </a:r>
          </a:p>
          <a:p>
            <a:pPr lvl="1">
              <a:spcAft>
                <a:spcPts val="400"/>
              </a:spcAft>
            </a:pPr>
            <a:r>
              <a:rPr lang="es-ES" sz="2300" dirty="0" smtClean="0"/>
              <a:t>Logotipos: El texto que forma parte de un logo o nombre de marca no tiene requisitos de contraste mínimo.</a:t>
            </a:r>
          </a:p>
          <a:p>
            <a:pPr lvl="1">
              <a:spcAft>
                <a:spcPts val="400"/>
              </a:spcAft>
            </a:pPr>
            <a:r>
              <a:rPr lang="es-ES" sz="2300" dirty="0" smtClean="0"/>
              <a:t>Ver apartado 1.4.6.</a:t>
            </a:r>
            <a:endParaRPr lang="es-ES" sz="2300" dirty="0"/>
          </a:p>
          <a:p>
            <a:pPr lvl="1"/>
            <a:r>
              <a:rPr lang="es-ES" sz="2300" dirty="0"/>
              <a:t>Recursos: </a:t>
            </a:r>
            <a:r>
              <a:rPr lang="es-ES" sz="2300" dirty="0">
                <a:hlinkClick r:id="rId3"/>
              </a:rPr>
              <a:t>http://www.sidar.org/traducciones/wcag20/es/comprender-wcag20/visual-audio-contrast-contrast.html#visual-audio-contrast-contrast-resources-head</a:t>
            </a:r>
            <a:r>
              <a:rPr lang="es-ES" sz="2300" dirty="0"/>
              <a:t> </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16221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(IV)</a:t>
            </a:r>
            <a:endParaRPr lang="es-ES" sz="2500" dirty="0"/>
          </a:p>
        </p:txBody>
      </p:sp>
      <p:sp>
        <p:nvSpPr>
          <p:cNvPr id="3" name="Marcador de contenido 2"/>
          <p:cNvSpPr>
            <a:spLocks noGrp="1"/>
          </p:cNvSpPr>
          <p:nvPr>
            <p:ph idx="1"/>
          </p:nvPr>
        </p:nvSpPr>
        <p:spPr/>
        <p:txBody>
          <a:bodyPr>
            <a:normAutofit/>
          </a:bodyPr>
          <a:lstStyle/>
          <a:p>
            <a:pPr>
              <a:lnSpc>
                <a:spcPct val="90000"/>
              </a:lnSpc>
              <a:spcAft>
                <a:spcPts val="1000"/>
              </a:spcAft>
            </a:pPr>
            <a:r>
              <a:rPr lang="es-ES" sz="2100" dirty="0"/>
              <a:t>1.4.4 Cambio de tamaño del texto: A excepción de los subtítulos y las imágenes de texto, todo el texto puede ser ajustado sin ayudas técnicas hasta un 200 por ciento sin que se pierdan el contenido o la funcionalidad. (Nivel AA)</a:t>
            </a:r>
          </a:p>
          <a:p>
            <a:pPr lvl="1">
              <a:lnSpc>
                <a:spcPct val="90000"/>
              </a:lnSpc>
              <a:spcAft>
                <a:spcPts val="700"/>
              </a:spcAft>
            </a:pPr>
            <a:r>
              <a:rPr lang="es-ES" sz="1900" dirty="0"/>
              <a:t>Ejemplo: Una página web tiene un control que permite cambiar el tamaño de la página. Al seleccionar una configuración se cambia el esquema de la página para usar el diseño más adecuado para el tamaño elegido.</a:t>
            </a:r>
          </a:p>
          <a:p>
            <a:pPr lvl="1">
              <a:lnSpc>
                <a:spcPct val="90000"/>
              </a:lnSpc>
              <a:spcAft>
                <a:spcPts val="700"/>
              </a:spcAft>
            </a:pPr>
            <a:r>
              <a:rPr lang="es-ES" sz="1900" dirty="0"/>
              <a:t>Ejemplo: Un usuario utiliza el zoom de su aplicación de usuario para cambiar el tamaño del contenido. Todo el contenido se amplía de modo uniforme y la aplicación de usuario proporciona barras de desplazamiento si resultan necesarias.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2674244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(V)</a:t>
            </a:r>
            <a:endParaRPr lang="es-ES" sz="2500" dirty="0"/>
          </a:p>
        </p:txBody>
      </p:sp>
      <p:sp>
        <p:nvSpPr>
          <p:cNvPr id="3" name="Marcador de contenido 2"/>
          <p:cNvSpPr>
            <a:spLocks noGrp="1"/>
          </p:cNvSpPr>
          <p:nvPr>
            <p:ph idx="1"/>
          </p:nvPr>
        </p:nvSpPr>
        <p:spPr/>
        <p:txBody>
          <a:bodyPr>
            <a:normAutofit/>
          </a:bodyPr>
          <a:lstStyle/>
          <a:p>
            <a:pPr>
              <a:spcAft>
                <a:spcPts val="1000"/>
              </a:spcAft>
            </a:pPr>
            <a:r>
              <a:rPr lang="es-ES" sz="2100" dirty="0"/>
              <a:t>1.4.5 Imágenes de texto: Si con las tecnologías que se están utilizando se puede conseguir la presentación visual deseada, se utiliza texto para transmitir la información en vez de imágenes de texto, excepto en los siguientes casos. (Nivel AA)</a:t>
            </a:r>
          </a:p>
          <a:p>
            <a:pPr lvl="1">
              <a:lnSpc>
                <a:spcPct val="90000"/>
              </a:lnSpc>
              <a:spcAft>
                <a:spcPts val="700"/>
              </a:spcAft>
            </a:pPr>
            <a:r>
              <a:rPr lang="es-ES" sz="1900" dirty="0"/>
              <a:t>Configurable: La imagen de texto es visualmente configurable según los requisitos del usuario.</a:t>
            </a:r>
          </a:p>
          <a:p>
            <a:pPr lvl="1">
              <a:lnSpc>
                <a:spcPct val="90000"/>
              </a:lnSpc>
              <a:spcAft>
                <a:spcPts val="700"/>
              </a:spcAft>
            </a:pPr>
            <a:r>
              <a:rPr lang="es-ES" sz="1900" dirty="0"/>
              <a:t>Esencial: Una forma particular de presentación del texto resulta esencial para la información que se transmite.</a:t>
            </a:r>
          </a:p>
          <a:p>
            <a:pPr lvl="1">
              <a:lnSpc>
                <a:spcPct val="90000"/>
              </a:lnSpc>
              <a:spcAft>
                <a:spcPts val="700"/>
              </a:spcAft>
            </a:pPr>
            <a:r>
              <a:rPr lang="es-ES" sz="1900" dirty="0"/>
              <a:t>Nota: Los logotipos (textos que son parte de un logo o de un nombre de marca) se consideran esenciales</a:t>
            </a:r>
            <a:r>
              <a:rPr lang="es-ES" dirty="0" smtClean="0"/>
              <a:t>.</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059229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(VI)</a:t>
            </a:r>
            <a:endParaRPr lang="es-ES" sz="2500" dirty="0"/>
          </a:p>
        </p:txBody>
      </p:sp>
      <p:sp>
        <p:nvSpPr>
          <p:cNvPr id="3" name="Marcador de contenido 2"/>
          <p:cNvSpPr>
            <a:spLocks noGrp="1"/>
          </p:cNvSpPr>
          <p:nvPr>
            <p:ph idx="1"/>
          </p:nvPr>
        </p:nvSpPr>
        <p:spPr/>
        <p:txBody>
          <a:bodyPr>
            <a:normAutofit/>
          </a:bodyPr>
          <a:lstStyle/>
          <a:p>
            <a:r>
              <a:rPr lang="es-ES" dirty="0" smtClean="0"/>
              <a:t>1.4.5 Imágenes de texto: Ejemplo</a:t>
            </a:r>
          </a:p>
          <a:p>
            <a:pPr lvl="1"/>
            <a:r>
              <a:rPr lang="es-ES" sz="2000" dirty="0" smtClean="0"/>
              <a:t>En la figura se puede observar cómo se utilizan imágenes de texto tanto para el logotipo del CESyA como para los elementos “Sabado” y “AMADIS”. En estos casos los logotipos se consideran “esenciales”, ya que representan a su marca.</a:t>
            </a:r>
          </a:p>
        </p:txBody>
      </p:sp>
      <p:pic>
        <p:nvPicPr>
          <p:cNvPr id="5" name="4 Imagen" descr="Captura de pantalla de la web del CESyA."/>
          <p:cNvPicPr/>
          <p:nvPr/>
        </p:nvPicPr>
        <p:blipFill>
          <a:blip r:embed="rId3" cstate="print"/>
          <a:srcRect/>
          <a:stretch>
            <a:fillRect/>
          </a:stretch>
        </p:blipFill>
        <p:spPr bwMode="auto">
          <a:xfrm>
            <a:off x="2415822" y="3468399"/>
            <a:ext cx="4284523" cy="2764329"/>
          </a:xfrm>
          <a:prstGeom prst="rect">
            <a:avLst/>
          </a:prstGeom>
          <a:noFill/>
          <a:ln w="6350" cmpd="sng">
            <a:solidFill>
              <a:srgbClr val="000000"/>
            </a:solidFill>
            <a:miter lim="800000"/>
            <a:headEnd/>
            <a:tailEnd/>
          </a:ln>
          <a:effec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059229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(VII)</a:t>
            </a:r>
            <a:endParaRPr lang="es-ES" sz="2500" dirty="0"/>
          </a:p>
        </p:txBody>
      </p:sp>
      <p:sp>
        <p:nvSpPr>
          <p:cNvPr id="3" name="Marcador de contenido 2"/>
          <p:cNvSpPr>
            <a:spLocks noGrp="1"/>
          </p:cNvSpPr>
          <p:nvPr>
            <p:ph idx="1"/>
          </p:nvPr>
        </p:nvSpPr>
        <p:spPr/>
        <p:txBody>
          <a:bodyPr>
            <a:normAutofit fontScale="92500" lnSpcReduction="10000"/>
          </a:bodyPr>
          <a:lstStyle/>
          <a:p>
            <a:pPr>
              <a:spcAft>
                <a:spcPts val="1000"/>
              </a:spcAft>
            </a:pPr>
            <a:r>
              <a:rPr lang="es-ES" sz="2300" dirty="0"/>
              <a:t>1.4.6 Contraste (mejorado): La presentación visual de texto e imágenes de texto tiene una relación de contraste de, al menos, 7:1, excepto en los siguientes casos. (Nivel AAA)</a:t>
            </a:r>
          </a:p>
          <a:p>
            <a:pPr lvl="1">
              <a:lnSpc>
                <a:spcPct val="110000"/>
              </a:lnSpc>
              <a:spcAft>
                <a:spcPts val="700"/>
              </a:spcAft>
            </a:pPr>
            <a:r>
              <a:rPr lang="es-ES" sz="2100" dirty="0"/>
              <a:t>Textos grandes: Los textos de gran tamaño y las imágenes de texto de gran tamaño tienen una relación de contraste de, al menos, 4.5:1.</a:t>
            </a:r>
          </a:p>
          <a:p>
            <a:pPr lvl="1">
              <a:lnSpc>
                <a:spcPct val="110000"/>
              </a:lnSpc>
              <a:spcAft>
                <a:spcPts val="700"/>
              </a:spcAft>
            </a:pPr>
            <a:r>
              <a:rPr lang="es-ES" sz="2100" dirty="0"/>
              <a:t>Incidental: Los textos o imágenes de texto que forman parte de un componente de la interfaz de usuario inactivo, que son simple decoración, que no resultan visibles para nadie o forman parte de una imagen que contiene otros elementos visuales significativos, no tienen requisitos de contraste.</a:t>
            </a:r>
          </a:p>
          <a:p>
            <a:pPr lvl="1">
              <a:lnSpc>
                <a:spcPct val="110000"/>
              </a:lnSpc>
              <a:spcAft>
                <a:spcPts val="700"/>
              </a:spcAft>
            </a:pPr>
            <a:r>
              <a:rPr lang="es-ES" sz="2100" dirty="0"/>
              <a:t>Logotipos: El texto que forma parte de un logo o nombre de marca no tiene requisitos de contraste mínimo.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93454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(VIII)</a:t>
            </a:r>
            <a:endParaRPr lang="es-ES" sz="2500" dirty="0"/>
          </a:p>
        </p:txBody>
      </p:sp>
      <p:sp>
        <p:nvSpPr>
          <p:cNvPr id="3" name="Marcador de contenido 2"/>
          <p:cNvSpPr>
            <a:spLocks noGrp="1"/>
          </p:cNvSpPr>
          <p:nvPr>
            <p:ph idx="1"/>
          </p:nvPr>
        </p:nvSpPr>
        <p:spPr/>
        <p:txBody>
          <a:bodyPr>
            <a:normAutofit/>
          </a:bodyPr>
          <a:lstStyle/>
          <a:p>
            <a:pPr>
              <a:lnSpc>
                <a:spcPct val="90000"/>
              </a:lnSpc>
              <a:spcAft>
                <a:spcPts val="1000"/>
              </a:spcAft>
            </a:pPr>
            <a:r>
              <a:rPr lang="es-ES" sz="2100" dirty="0"/>
              <a:t>1.4.3 Contraste (mínimo) AA y 1.4.6 Contraste (mejorado) AAA</a:t>
            </a:r>
          </a:p>
        </p:txBody>
      </p:sp>
      <p:pic>
        <p:nvPicPr>
          <p:cNvPr id="5" name="4 Imagen" descr="Vista de pagina con poco contraste de colores"/>
          <p:cNvPicPr/>
          <p:nvPr/>
        </p:nvPicPr>
        <p:blipFill>
          <a:blip r:embed="rId3" cstate="print"/>
          <a:srcRect/>
          <a:stretch>
            <a:fillRect/>
          </a:stretch>
        </p:blipFill>
        <p:spPr bwMode="auto">
          <a:xfrm>
            <a:off x="657224" y="2255904"/>
            <a:ext cx="3821289" cy="3146531"/>
          </a:xfrm>
          <a:prstGeom prst="rect">
            <a:avLst/>
          </a:prstGeom>
          <a:noFill/>
          <a:ln w="9525">
            <a:noFill/>
            <a:miter lim="800000"/>
            <a:headEnd/>
            <a:tailEnd/>
          </a:ln>
        </p:spPr>
      </p:pic>
      <p:sp>
        <p:nvSpPr>
          <p:cNvPr id="7" name="6 CuadroTexto"/>
          <p:cNvSpPr txBox="1"/>
          <p:nvPr/>
        </p:nvSpPr>
        <p:spPr>
          <a:xfrm>
            <a:off x="657223" y="5620064"/>
            <a:ext cx="3821289" cy="307777"/>
          </a:xfrm>
          <a:prstGeom prst="rect">
            <a:avLst/>
          </a:prstGeom>
          <a:noFill/>
        </p:spPr>
        <p:txBody>
          <a:bodyPr wrap="square" rtlCol="0">
            <a:spAutoFit/>
          </a:bodyPr>
          <a:lstStyle/>
          <a:p>
            <a:r>
              <a:rPr lang="es-ES" sz="1400" dirty="0" smtClean="0">
                <a:latin typeface="Arial" panose="020B0604020202020204" pitchFamily="34" charset="0"/>
                <a:cs typeface="Arial" panose="020B0604020202020204" pitchFamily="34" charset="0"/>
              </a:rPr>
              <a:t>Contraejemplo: no hay un contraste adecuado</a:t>
            </a:r>
            <a:endParaRPr lang="es-ES" sz="1400" dirty="0">
              <a:latin typeface="Arial" panose="020B0604020202020204" pitchFamily="34" charset="0"/>
              <a:cs typeface="Arial" panose="020B0604020202020204" pitchFamily="34" charset="0"/>
            </a:endParaRPr>
          </a:p>
        </p:txBody>
      </p:sp>
      <p:pic>
        <p:nvPicPr>
          <p:cNvPr id="6" name="5 Imagen" descr="vista de página web con suficiente contraste de colores"/>
          <p:cNvPicPr/>
          <p:nvPr/>
        </p:nvPicPr>
        <p:blipFill>
          <a:blip r:embed="rId4" cstate="print"/>
          <a:srcRect/>
          <a:stretch>
            <a:fillRect/>
          </a:stretch>
        </p:blipFill>
        <p:spPr bwMode="auto">
          <a:xfrm>
            <a:off x="4815064" y="2265430"/>
            <a:ext cx="3770489" cy="3146530"/>
          </a:xfrm>
          <a:prstGeom prst="rect">
            <a:avLst/>
          </a:prstGeom>
          <a:noFill/>
        </p:spPr>
      </p:pic>
      <p:sp>
        <p:nvSpPr>
          <p:cNvPr id="8" name="7 CuadroTexto"/>
          <p:cNvSpPr txBox="1"/>
          <p:nvPr/>
        </p:nvSpPr>
        <p:spPr>
          <a:xfrm>
            <a:off x="4815064" y="5583908"/>
            <a:ext cx="3719335" cy="307777"/>
          </a:xfrm>
          <a:prstGeom prst="rect">
            <a:avLst/>
          </a:prstGeom>
          <a:noFill/>
        </p:spPr>
        <p:txBody>
          <a:bodyPr wrap="square" rtlCol="0">
            <a:spAutoFit/>
          </a:bodyPr>
          <a:lstStyle/>
          <a:p>
            <a:r>
              <a:rPr lang="es-ES" sz="1400" dirty="0" smtClean="0">
                <a:latin typeface="Arial" panose="020B0604020202020204" pitchFamily="34" charset="0"/>
                <a:cs typeface="Arial" panose="020B0604020202020204" pitchFamily="34" charset="0"/>
              </a:rPr>
              <a:t>Ejemplo: sí hay un contraste adecuado</a:t>
            </a:r>
            <a:endParaRPr lang="es-ES" sz="1400" dirty="0">
              <a:latin typeface="Arial" panose="020B0604020202020204" pitchFamily="34" charset="0"/>
              <a:cs typeface="Arial" panose="020B0604020202020204" pitchFamily="34" charset="0"/>
            </a:endParaRPr>
          </a:p>
        </p:txBody>
      </p:sp>
      <p:sp>
        <p:nvSpPr>
          <p:cNvPr id="4" name="Marcador de pie de página 3"/>
          <p:cNvSpPr>
            <a:spLocks noGrp="1"/>
          </p:cNvSpPr>
          <p:nvPr>
            <p:ph type="ftr" sz="quarter" idx="11"/>
          </p:nvPr>
        </p:nvSpPr>
        <p:spPr>
          <a:xfrm>
            <a:off x="457199" y="6277327"/>
            <a:ext cx="8481849" cy="580673"/>
          </a:xfrm>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93454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(IX)</a:t>
            </a:r>
            <a:endParaRPr lang="es-ES" sz="2500" dirty="0"/>
          </a:p>
        </p:txBody>
      </p:sp>
      <p:sp>
        <p:nvSpPr>
          <p:cNvPr id="3" name="Marcador de contenido 2"/>
          <p:cNvSpPr>
            <a:spLocks noGrp="1"/>
          </p:cNvSpPr>
          <p:nvPr>
            <p:ph idx="1"/>
          </p:nvPr>
        </p:nvSpPr>
        <p:spPr/>
        <p:txBody>
          <a:bodyPr>
            <a:normAutofit fontScale="25000" lnSpcReduction="20000"/>
          </a:bodyPr>
          <a:lstStyle/>
          <a:p>
            <a:pPr>
              <a:lnSpc>
                <a:spcPct val="110000"/>
              </a:lnSpc>
              <a:spcAft>
                <a:spcPts val="1000"/>
              </a:spcAft>
            </a:pPr>
            <a:r>
              <a:rPr lang="es-ES" sz="7200" dirty="0"/>
              <a:t>1.4.7 Sonido de fondo bajo o ausente: Para el contenido de sólo audio grabado que (1) contiene habla en primer plano, (2) no es un CAPTCHA sonoro o un audiologo, y (3) que no es una vocalización cuya intención principal es servir como expresión musical (como el canto o el rap), se cumple al menos uno de los siguientes casos: (Nivel AAA)</a:t>
            </a:r>
          </a:p>
          <a:p>
            <a:pPr lvl="1">
              <a:lnSpc>
                <a:spcPct val="120000"/>
              </a:lnSpc>
              <a:spcAft>
                <a:spcPts val="700"/>
              </a:spcAft>
            </a:pPr>
            <a:r>
              <a:rPr lang="es-ES" sz="6000" dirty="0"/>
              <a:t>Ningún sonido de fondo: El audio no contiene sonidos de fondo.</a:t>
            </a:r>
          </a:p>
          <a:p>
            <a:pPr lvl="1">
              <a:lnSpc>
                <a:spcPct val="120000"/>
              </a:lnSpc>
              <a:spcAft>
                <a:spcPts val="700"/>
              </a:spcAft>
            </a:pPr>
            <a:r>
              <a:rPr lang="es-ES" sz="6000" dirty="0"/>
              <a:t>Apagar: Los sonidos de fondo pueden ser apagados.</a:t>
            </a:r>
          </a:p>
          <a:p>
            <a:pPr lvl="1">
              <a:lnSpc>
                <a:spcPct val="120000"/>
              </a:lnSpc>
              <a:spcAft>
                <a:spcPts val="700"/>
              </a:spcAft>
            </a:pPr>
            <a:r>
              <a:rPr lang="es-ES" sz="6000" dirty="0"/>
              <a:t>20 dB: Los sonidos de fondo son, al menos, 20 decibelios más bajos que el discurso en primer plano, con la excepción de sonidos ocasionales que duran solamente uno o dos segundos.</a:t>
            </a:r>
          </a:p>
          <a:p>
            <a:pPr lvl="1">
              <a:lnSpc>
                <a:spcPct val="120000"/>
              </a:lnSpc>
              <a:spcAft>
                <a:spcPts val="700"/>
              </a:spcAft>
            </a:pPr>
            <a:r>
              <a:rPr lang="es-ES" sz="6000" dirty="0"/>
              <a:t>Nota: Por la definición de "decibelio", el sonido de fondo que cumple con este requisito es aproximadamente cuatro veces más silencioso que la locución principal.</a:t>
            </a:r>
          </a:p>
          <a:p>
            <a:pPr lvl="1">
              <a:lnSpc>
                <a:spcPct val="120000"/>
              </a:lnSpc>
              <a:spcAft>
                <a:spcPts val="700"/>
              </a:spcAft>
            </a:pPr>
            <a:r>
              <a:rPr lang="es-ES" sz="6000" dirty="0"/>
              <a:t>La intención de este Criterio de Conformidad es asegurar que todos los sonidos no hablados sean suficientemente bajos como para que un usuario con dificultades auditivas pueda diferenciar la locución de los sonidos de fondo u otros ruidos.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240865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1 Perceptible</a:t>
            </a:r>
            <a:br>
              <a:rPr lang="es-ES" dirty="0" smtClean="0"/>
            </a:br>
            <a:r>
              <a:rPr lang="es-ES" sz="2500" dirty="0" smtClean="0"/>
              <a:t>1.4 Facilitar a los usuarios ver y oír el contenido (X)</a:t>
            </a:r>
            <a:endParaRPr lang="es-ES" sz="2500" dirty="0"/>
          </a:p>
        </p:txBody>
      </p:sp>
      <p:sp>
        <p:nvSpPr>
          <p:cNvPr id="3" name="Marcador de contenido 2"/>
          <p:cNvSpPr>
            <a:spLocks noGrp="1"/>
          </p:cNvSpPr>
          <p:nvPr>
            <p:ph idx="1"/>
          </p:nvPr>
        </p:nvSpPr>
        <p:spPr/>
        <p:txBody>
          <a:bodyPr>
            <a:normAutofit/>
          </a:bodyPr>
          <a:lstStyle/>
          <a:p>
            <a:pPr>
              <a:spcAft>
                <a:spcPts val="1000"/>
              </a:spcAft>
            </a:pPr>
            <a:r>
              <a:rPr lang="es-ES" sz="2500" dirty="0"/>
              <a:t>1.4.8 Presentación visual: En la presentación visual de bloques de texto, se proporciona algún mecanismo para lograr lo siguiente: (Nivel AAA)</a:t>
            </a:r>
          </a:p>
          <a:p>
            <a:pPr lvl="1"/>
            <a:r>
              <a:rPr lang="es-ES" sz="1800" dirty="0" smtClean="0"/>
              <a:t>Los colores de fondo y primer plano pueden ser elegidos por el usuario.</a:t>
            </a:r>
          </a:p>
          <a:p>
            <a:pPr lvl="1"/>
            <a:r>
              <a:rPr lang="es-ES" sz="1800" dirty="0" smtClean="0"/>
              <a:t>El ancho no es mayor de 80 caracteres o signos (40 si es CJK).</a:t>
            </a:r>
          </a:p>
          <a:p>
            <a:pPr lvl="1"/>
            <a:r>
              <a:rPr lang="es-ES" sz="1800" dirty="0" smtClean="0"/>
              <a:t>El texto no está justificado (alineado a los márgenes izquierdo y derecho a la vez).</a:t>
            </a:r>
          </a:p>
          <a:p>
            <a:pPr lvl="1"/>
            <a:r>
              <a:rPr lang="es-ES" sz="1800" dirty="0" smtClean="0"/>
              <a:t>El espacio entre líneas (interlineado) es de, al menos, un espacio y medio dentro de los párrafos y el espacio entre párrafos es, al menos, 1.5 veces mayor que el espacio entre líneas.</a:t>
            </a:r>
          </a:p>
          <a:p>
            <a:pPr lvl="1"/>
            <a:r>
              <a:rPr lang="es-ES" sz="1800" dirty="0" smtClean="0"/>
              <a:t>El texto se ajusta sin ayudas técnicas hasta un 200 por ciento de modo tal que no requiere un desplazamiento horizontal para leer una línea de texto en una ventana a pantalla completa.</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150557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1 Perceptible</a:t>
            </a:r>
            <a:r>
              <a:rPr lang="es-ES" dirty="0" smtClean="0"/>
              <a:t/>
            </a:r>
            <a:br>
              <a:rPr lang="es-ES" dirty="0" smtClean="0"/>
            </a:br>
            <a:r>
              <a:rPr lang="es-ES" sz="2500" dirty="0" smtClean="0"/>
              <a:t>1.4 Facilitar a los usuarios ver y oír el contenido (XI)</a:t>
            </a:r>
            <a:endParaRPr lang="es-ES" sz="2500" dirty="0"/>
          </a:p>
        </p:txBody>
      </p:sp>
      <p:sp>
        <p:nvSpPr>
          <p:cNvPr id="3" name="Marcador de contenido 2"/>
          <p:cNvSpPr>
            <a:spLocks noGrp="1"/>
          </p:cNvSpPr>
          <p:nvPr>
            <p:ph idx="1"/>
          </p:nvPr>
        </p:nvSpPr>
        <p:spPr/>
        <p:txBody>
          <a:bodyPr>
            <a:normAutofit/>
          </a:bodyPr>
          <a:lstStyle/>
          <a:p>
            <a:pPr>
              <a:spcAft>
                <a:spcPts val="1000"/>
              </a:spcAft>
            </a:pPr>
            <a:r>
              <a:rPr lang="es-ES" dirty="0" smtClean="0"/>
              <a:t>1.4.8 Presentación visual: (Nivel AAA)</a:t>
            </a:r>
            <a:endParaRPr lang="es-ES" dirty="0"/>
          </a:p>
          <a:p>
            <a:pPr lvl="1"/>
            <a:r>
              <a:rPr lang="es-ES" sz="2000" dirty="0"/>
              <a:t>Ejemplo: </a:t>
            </a:r>
            <a:r>
              <a:rPr lang="es-ES" sz="2000" dirty="0">
                <a:hlinkClick r:id="rId3"/>
              </a:rPr>
              <a:t>http://</a:t>
            </a:r>
            <a:r>
              <a:rPr lang="es-ES" sz="2000" dirty="0" smtClean="0">
                <a:hlinkClick r:id="rId3"/>
              </a:rPr>
              <a:t>www.sidar.org/traducciones/wcag20/es/comprender-wcag20/visual-audio-contrast-visual-presentation.html#visual-audio-contrast-visual-presentation-examples-head</a:t>
            </a:r>
            <a:endParaRPr lang="es-ES" dirty="0" smtClean="0"/>
          </a:p>
        </p:txBody>
      </p:sp>
      <p:pic>
        <p:nvPicPr>
          <p:cNvPr id="5" name="Imagen 4" descr="Ejemplo de texto a espacio y medio."/>
          <p:cNvPicPr>
            <a:picLocks noChangeAspect="1"/>
          </p:cNvPicPr>
          <p:nvPr/>
        </p:nvPicPr>
        <p:blipFill>
          <a:blip r:embed="rId4"/>
          <a:stretch>
            <a:fillRect/>
          </a:stretch>
        </p:blipFill>
        <p:spPr>
          <a:xfrm>
            <a:off x="2430599" y="3589338"/>
            <a:ext cx="2286000" cy="2108200"/>
          </a:xfrm>
          <a:prstGeom prst="rect">
            <a:avLst/>
          </a:prstGeom>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123624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Perceptible (II)</a:t>
            </a:r>
            <a:endParaRPr lang="es-ES" dirty="0"/>
          </a:p>
        </p:txBody>
      </p:sp>
      <p:sp>
        <p:nvSpPr>
          <p:cNvPr id="3" name="Marcador de contenido 2"/>
          <p:cNvSpPr>
            <a:spLocks noGrp="1"/>
          </p:cNvSpPr>
          <p:nvPr>
            <p:ph idx="1"/>
          </p:nvPr>
        </p:nvSpPr>
        <p:spPr>
          <a:xfrm>
            <a:off x="457200" y="1600200"/>
            <a:ext cx="8229600" cy="3299346"/>
          </a:xfrm>
          <a:solidFill>
            <a:schemeClr val="accent6">
              <a:lumMod val="20000"/>
              <a:lumOff val="80000"/>
            </a:schemeClr>
          </a:solidFill>
        </p:spPr>
        <p:txBody>
          <a:bodyPr>
            <a:normAutofit/>
          </a:bodyPr>
          <a:lstStyle/>
          <a:p>
            <a:pPr marL="0" indent="0">
              <a:buNone/>
            </a:pPr>
            <a:r>
              <a:rPr lang="es-ES" sz="2800" dirty="0" smtClean="0"/>
              <a:t>Pauta 1.1:</a:t>
            </a:r>
          </a:p>
          <a:p>
            <a:pPr marL="0" indent="0">
              <a:buNone/>
            </a:pPr>
            <a:r>
              <a:rPr lang="es-ES" sz="2800" dirty="0" smtClean="0"/>
              <a:t>Proporcionar alternativas textuales para todo contenido no textual de modo que se pueda convertir a otros formatos que las personas necesiten, tales como textos ampliados, braille, voz, símbolos o en un lenguaje más simple.</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781483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1 Perceptible</a:t>
            </a:r>
            <a:r>
              <a:rPr lang="es-ES" dirty="0" smtClean="0"/>
              <a:t/>
            </a:r>
            <a:br>
              <a:rPr lang="es-ES" dirty="0" smtClean="0"/>
            </a:br>
            <a:r>
              <a:rPr lang="es-ES" sz="2800" dirty="0" smtClean="0"/>
              <a:t>1.4 Facilitar a los usuarios ver y oír el contenido (XII)</a:t>
            </a:r>
            <a:endParaRPr lang="es-ES" sz="2800" dirty="0"/>
          </a:p>
        </p:txBody>
      </p:sp>
      <p:sp>
        <p:nvSpPr>
          <p:cNvPr id="3" name="Marcador de contenido 2"/>
          <p:cNvSpPr>
            <a:spLocks noGrp="1"/>
          </p:cNvSpPr>
          <p:nvPr>
            <p:ph idx="1"/>
          </p:nvPr>
        </p:nvSpPr>
        <p:spPr/>
        <p:txBody>
          <a:bodyPr>
            <a:normAutofit/>
          </a:bodyPr>
          <a:lstStyle/>
          <a:p>
            <a:pPr>
              <a:spcAft>
                <a:spcPts val="1000"/>
              </a:spcAft>
            </a:pPr>
            <a:r>
              <a:rPr lang="es-ES" sz="2500" dirty="0" smtClean="0"/>
              <a:t>1.4.9 Imágenes de texto (sin excepciones): Las imágenes de texto sólo se utilizan como simple decoración o cuando una forma de presentación particular del texto resulta esencial para la información transmitida. (Nivel AAA)</a:t>
            </a:r>
          </a:p>
          <a:p>
            <a:pPr lvl="1"/>
            <a:r>
              <a:rPr lang="es-ES" sz="2100" dirty="0" smtClean="0"/>
              <a:t>Nota: Los logotipos (textos que son parte de un logo o de un nombre de marca) se consideran esenciales.</a:t>
            </a:r>
            <a:endParaRPr lang="es-ES" sz="21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511198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5" y="114650"/>
            <a:ext cx="8229600" cy="1143000"/>
          </a:xfrm>
        </p:spPr>
        <p:txBody>
          <a:bodyPr>
            <a:normAutofit/>
          </a:bodyPr>
          <a:lstStyle/>
          <a:p>
            <a:r>
              <a:rPr lang="es-ES" dirty="0" smtClean="0"/>
              <a:t>Operable (I)</a:t>
            </a:r>
            <a:endParaRPr lang="es-ES" dirty="0"/>
          </a:p>
        </p:txBody>
      </p:sp>
      <p:sp>
        <p:nvSpPr>
          <p:cNvPr id="3" name="Marcador de contenido 2"/>
          <p:cNvSpPr>
            <a:spLocks noGrp="1"/>
          </p:cNvSpPr>
          <p:nvPr>
            <p:ph idx="1"/>
          </p:nvPr>
        </p:nvSpPr>
        <p:spPr>
          <a:xfrm>
            <a:off x="457200" y="1600201"/>
            <a:ext cx="8229600" cy="3238499"/>
          </a:xfrm>
          <a:solidFill>
            <a:srgbClr val="DEE2EC"/>
          </a:solidFill>
        </p:spPr>
        <p:txBody>
          <a:bodyPr>
            <a:normAutofit/>
          </a:bodyPr>
          <a:lstStyle/>
          <a:p>
            <a:pPr marL="0" indent="0">
              <a:buNone/>
            </a:pPr>
            <a:r>
              <a:rPr lang="es-ES" sz="3200" dirty="0"/>
              <a:t>Principio 2: Operable</a:t>
            </a:r>
          </a:p>
          <a:p>
            <a:pPr marL="0" indent="0">
              <a:buNone/>
            </a:pPr>
            <a:r>
              <a:rPr lang="es-ES" sz="3200" dirty="0"/>
              <a:t>Los componentes de la interfaz de usuario y la navegación deben ser operables.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902594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 (II)</a:t>
            </a:r>
            <a:r>
              <a:rPr lang="es-ES" dirty="0" smtClean="0"/>
              <a:t/>
            </a:r>
            <a:br>
              <a:rPr lang="es-ES" dirty="0" smtClean="0"/>
            </a:br>
            <a:endParaRPr lang="es-ES" dirty="0"/>
          </a:p>
        </p:txBody>
      </p:sp>
      <p:sp>
        <p:nvSpPr>
          <p:cNvPr id="3" name="Marcador de contenido 2"/>
          <p:cNvSpPr>
            <a:spLocks noGrp="1"/>
          </p:cNvSpPr>
          <p:nvPr>
            <p:ph idx="1"/>
          </p:nvPr>
        </p:nvSpPr>
        <p:spPr>
          <a:xfrm>
            <a:off x="457200" y="1600201"/>
            <a:ext cx="8229600" cy="3231106"/>
          </a:xfrm>
          <a:solidFill>
            <a:schemeClr val="accent6">
              <a:lumMod val="20000"/>
              <a:lumOff val="80000"/>
            </a:schemeClr>
          </a:solidFill>
        </p:spPr>
        <p:txBody>
          <a:bodyPr vert="horz" lIns="91440" tIns="45720" rIns="91440" bIns="45720" rtlCol="0">
            <a:normAutofit/>
          </a:bodyPr>
          <a:lstStyle/>
          <a:p>
            <a:pPr marL="0" indent="0">
              <a:buNone/>
            </a:pPr>
            <a:r>
              <a:rPr lang="es-ES" sz="2800" dirty="0" smtClean="0"/>
              <a:t>Pauta 2.1:</a:t>
            </a:r>
          </a:p>
          <a:p>
            <a:pPr marL="0" indent="0">
              <a:buNone/>
            </a:pPr>
            <a:r>
              <a:rPr lang="es-ES" sz="2800" dirty="0" smtClean="0"/>
              <a:t>Proporcionar </a:t>
            </a:r>
            <a:r>
              <a:rPr lang="es-ES" sz="2800" dirty="0"/>
              <a:t>acceso a toda la funcionalidad mediante el teclado.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1757827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24355"/>
            <a:ext cx="8229600" cy="1143000"/>
          </a:xfrm>
        </p:spPr>
        <p:txBody>
          <a:bodyPr anchor="t">
            <a:normAutofit fontScale="90000"/>
          </a:bodyPr>
          <a:lstStyle/>
          <a:p>
            <a:r>
              <a:rPr lang="es-ES" sz="4000" dirty="0" smtClean="0"/>
              <a:t>2 Operable</a:t>
            </a:r>
            <a:r>
              <a:rPr lang="es-ES" dirty="0" smtClean="0"/>
              <a:t/>
            </a:r>
            <a:br>
              <a:rPr lang="es-ES" dirty="0" smtClean="0"/>
            </a:br>
            <a:r>
              <a:rPr lang="es-ES" sz="3100" dirty="0" smtClean="0"/>
              <a:t>2.1 Proporcionar acceso mediante el teclado (I)</a:t>
            </a:r>
            <a:endParaRPr lang="es-ES" sz="3100" dirty="0"/>
          </a:p>
        </p:txBody>
      </p:sp>
      <p:sp>
        <p:nvSpPr>
          <p:cNvPr id="3" name="Marcador de contenido 2"/>
          <p:cNvSpPr>
            <a:spLocks noGrp="1"/>
          </p:cNvSpPr>
          <p:nvPr>
            <p:ph idx="1"/>
          </p:nvPr>
        </p:nvSpPr>
        <p:spPr/>
        <p:txBody>
          <a:bodyPr>
            <a:normAutofit fontScale="92500"/>
          </a:bodyPr>
          <a:lstStyle/>
          <a:p>
            <a:r>
              <a:rPr lang="es-ES" sz="2300" dirty="0" smtClean="0"/>
              <a:t>2.1.1 Teclado: Toda la funcionalidad del contenido es operable a través de una interfaz de teclado sin que se requiera una determinada velocidad para cada pulsación individual de las teclas, excepto cuando la función interna requiere de una entrada que depende del trayecto de los movimientos del usuario y no sólo de los puntos inicial y final. (Nivel A)</a:t>
            </a:r>
          </a:p>
          <a:p>
            <a:pPr lvl="1">
              <a:spcBef>
                <a:spcPts val="1000"/>
              </a:spcBef>
            </a:pPr>
            <a:r>
              <a:rPr lang="es-ES" sz="1900" dirty="0" smtClean="0"/>
              <a:t>Nota 1: Esta excepción se refiere a la función subyacente, no a la técnica de entrada de datos. Por ejemplo, si la entrada de texto se hace por medio de escritura a mano, la técnica de entrada (escritura a mano) depende del trazo (ruta trazada) pero la función interna (introducir texto) no.</a:t>
            </a:r>
          </a:p>
          <a:p>
            <a:pPr lvl="1">
              <a:spcBef>
                <a:spcPts val="1000"/>
              </a:spcBef>
            </a:pPr>
            <a:r>
              <a:rPr lang="es-ES" sz="1900" dirty="0" smtClean="0"/>
              <a:t>Nota 2: Esto no prohíbe ni debería desanimar a los autores a proporcionar entrada de ratón u otros métodos de entrada de datos adicionales a la operabilidad a través del teclado.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2809992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2 Operable</a:t>
            </a:r>
            <a:r>
              <a:rPr lang="es-ES" dirty="0" smtClean="0"/>
              <a:t/>
            </a:r>
            <a:br>
              <a:rPr lang="es-ES" dirty="0" smtClean="0"/>
            </a:br>
            <a:r>
              <a:rPr lang="es-ES" sz="3100" dirty="0" smtClean="0"/>
              <a:t>2.1 Proporcionar acceso mediante el teclado (II)</a:t>
            </a:r>
            <a:endParaRPr lang="es-ES" sz="2900" dirty="0"/>
          </a:p>
        </p:txBody>
      </p:sp>
      <p:sp>
        <p:nvSpPr>
          <p:cNvPr id="3" name="Marcador de contenido 2"/>
          <p:cNvSpPr>
            <a:spLocks noGrp="1"/>
          </p:cNvSpPr>
          <p:nvPr>
            <p:ph idx="1"/>
          </p:nvPr>
        </p:nvSpPr>
        <p:spPr/>
        <p:txBody>
          <a:bodyPr>
            <a:normAutofit fontScale="77500" lnSpcReduction="20000"/>
          </a:bodyPr>
          <a:lstStyle/>
          <a:p>
            <a:pPr>
              <a:lnSpc>
                <a:spcPct val="110000"/>
              </a:lnSpc>
            </a:pPr>
            <a:r>
              <a:rPr lang="es-ES" sz="2700" dirty="0"/>
              <a:t>2.1.2 Sin trampas para el foco del teclado: Si es posible mover el foco a un componente de la página usando una interfaz de teclado, entonces el foco se puede quitar de ese componente usando sólo la interfaz de teclado y, si se requiere algo más que las teclas de dirección o de tabulación, se informa al usuario el método apropiado para mover el foco. (Nivel A)</a:t>
            </a:r>
          </a:p>
          <a:p>
            <a:pPr lvl="1">
              <a:lnSpc>
                <a:spcPct val="110000"/>
              </a:lnSpc>
              <a:spcBef>
                <a:spcPts val="1000"/>
              </a:spcBef>
            </a:pPr>
            <a:r>
              <a:rPr lang="es-ES" sz="2300" dirty="0"/>
              <a:t>Nota: En la medida en que cualquier contenido que no satisfaga este criterio puede interferir con la capacidad del usuario para emplear la página por completo, todo contenido de la página web (tanto si satisface o no otros criterios de conformidad) debe satisfacer este criterio. Véase Requisito de Conformidad 5: Sin interferencia</a:t>
            </a:r>
          </a:p>
          <a:p>
            <a:pPr lvl="1">
              <a:lnSpc>
                <a:spcPct val="110000"/>
              </a:lnSpc>
              <a:spcBef>
                <a:spcPts val="1000"/>
              </a:spcBef>
            </a:pPr>
            <a:r>
              <a:rPr lang="es-ES" sz="2300" dirty="0"/>
              <a:t>La intención de este Criterio de Conformidad es asegurarse que el contenido no "atrape" el foco del teclado dentro de secciones del contenido de una página web.</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729975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2 Operable</a:t>
            </a:r>
            <a:r>
              <a:rPr lang="es-ES" dirty="0" smtClean="0"/>
              <a:t/>
            </a:r>
            <a:br>
              <a:rPr lang="es-ES" dirty="0" smtClean="0"/>
            </a:br>
            <a:r>
              <a:rPr lang="es-ES" sz="3100" dirty="0" smtClean="0"/>
              <a:t>2.1 Proporcionar acceso mediante el teclado (III)</a:t>
            </a:r>
            <a:endParaRPr lang="es-ES" sz="2900" dirty="0"/>
          </a:p>
        </p:txBody>
      </p:sp>
      <p:sp>
        <p:nvSpPr>
          <p:cNvPr id="3" name="Marcador de contenido 2"/>
          <p:cNvSpPr>
            <a:spLocks noGrp="1"/>
          </p:cNvSpPr>
          <p:nvPr>
            <p:ph idx="1"/>
          </p:nvPr>
        </p:nvSpPr>
        <p:spPr/>
        <p:txBody>
          <a:bodyPr>
            <a:normAutofit/>
          </a:bodyPr>
          <a:lstStyle/>
          <a:p>
            <a:r>
              <a:rPr lang="es-ES" dirty="0" smtClean="0"/>
              <a:t>2.1.3 Teclado (sin excepciones): Toda la funcionalidad del contenido se puede operar a través de una interfaz de teclado sin requerir una determinada velocidad en la pulsación de las teclas. (Nivel AAA)</a:t>
            </a:r>
          </a:p>
          <a:p>
            <a:pPr lvl="1">
              <a:lnSpc>
                <a:spcPct val="90000"/>
              </a:lnSpc>
              <a:spcBef>
                <a:spcPts val="1000"/>
              </a:spcBef>
            </a:pPr>
            <a:r>
              <a:rPr lang="es-ES" sz="2000" dirty="0" smtClean="0"/>
              <a:t>La </a:t>
            </a:r>
            <a:r>
              <a:rPr lang="es-ES" sz="2000" dirty="0"/>
              <a:t>intención de este Criterio de Conformidad es asegurar que todo el contenido resulte operable con el teclado. Es lo mismo que en el Criterio de Conformidad 2.1.1, salvo que aquí no se admiten </a:t>
            </a:r>
            <a:r>
              <a:rPr lang="es-ES" sz="2000" dirty="0" smtClean="0"/>
              <a:t>excepciones.</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023646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a:bodyPr>
          <a:lstStyle/>
          <a:p>
            <a:r>
              <a:rPr lang="es-ES" sz="4000" dirty="0" smtClean="0"/>
              <a:t>2 Operable (III)</a:t>
            </a:r>
            <a:endParaRPr lang="es-ES" dirty="0"/>
          </a:p>
        </p:txBody>
      </p:sp>
      <p:sp>
        <p:nvSpPr>
          <p:cNvPr id="3" name="Marcador de contenido 2"/>
          <p:cNvSpPr>
            <a:spLocks noGrp="1"/>
          </p:cNvSpPr>
          <p:nvPr>
            <p:ph idx="1"/>
          </p:nvPr>
        </p:nvSpPr>
        <p:spPr>
          <a:xfrm>
            <a:off x="457200" y="1600200"/>
            <a:ext cx="8229600" cy="3299346"/>
          </a:xfrm>
          <a:solidFill>
            <a:schemeClr val="accent6">
              <a:lumMod val="20000"/>
              <a:lumOff val="80000"/>
            </a:schemeClr>
          </a:solidFill>
        </p:spPr>
        <p:txBody>
          <a:bodyPr vert="horz" lIns="91440" tIns="45720" rIns="91440" bIns="45720" rtlCol="0">
            <a:normAutofit/>
          </a:bodyPr>
          <a:lstStyle/>
          <a:p>
            <a:pPr marL="0" indent="0">
              <a:buNone/>
            </a:pPr>
            <a:r>
              <a:rPr lang="es-ES" sz="2800" dirty="0" smtClean="0"/>
              <a:t>Pauta 2.2</a:t>
            </a:r>
          </a:p>
          <a:p>
            <a:pPr marL="0" indent="0">
              <a:buNone/>
            </a:pPr>
            <a:r>
              <a:rPr lang="es-ES" sz="2800" dirty="0" smtClean="0"/>
              <a:t>Proporcionar </a:t>
            </a:r>
            <a:r>
              <a:rPr lang="es-ES" sz="2800" dirty="0"/>
              <a:t>a los usuarios el tiempo suficiente para leer y usar el contenido.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977980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0605"/>
            <a:ext cx="8229600" cy="1143000"/>
          </a:xfrm>
        </p:spPr>
        <p:txBody>
          <a:bodyPr anchor="t">
            <a:normAutofit fontScale="90000"/>
          </a:bodyPr>
          <a:lstStyle/>
          <a:p>
            <a:r>
              <a:rPr lang="es-ES" sz="4000" dirty="0" smtClean="0"/>
              <a:t>2 </a:t>
            </a:r>
            <a:r>
              <a:rPr lang="es-ES" sz="4000" dirty="0"/>
              <a:t>Operable</a:t>
            </a:r>
            <a:r>
              <a:rPr lang="es-ES" dirty="0"/>
              <a:t/>
            </a:r>
            <a:br>
              <a:rPr lang="es-ES" dirty="0"/>
            </a:br>
            <a:r>
              <a:rPr lang="es-ES" sz="3100" dirty="0"/>
              <a:t>2.2 Proporcionar </a:t>
            </a:r>
            <a:r>
              <a:rPr lang="es-ES" sz="3100" dirty="0" smtClean="0"/>
              <a:t>tiempo suficiente (I)</a:t>
            </a:r>
            <a:endParaRPr lang="es-ES" dirty="0"/>
          </a:p>
        </p:txBody>
      </p:sp>
      <p:sp>
        <p:nvSpPr>
          <p:cNvPr id="3" name="Marcador de contenido 2"/>
          <p:cNvSpPr>
            <a:spLocks noGrp="1"/>
          </p:cNvSpPr>
          <p:nvPr>
            <p:ph idx="1"/>
          </p:nvPr>
        </p:nvSpPr>
        <p:spPr/>
        <p:txBody>
          <a:bodyPr>
            <a:normAutofit lnSpcReduction="10000"/>
          </a:bodyPr>
          <a:lstStyle/>
          <a:p>
            <a:r>
              <a:rPr lang="es-ES" sz="3000" dirty="0"/>
              <a:t>2.2.1 Tiempo ajustable: Para cada límite de tiempo impuesto por el contenido, se cumple al menos uno de los siguientes </a:t>
            </a:r>
            <a:r>
              <a:rPr lang="es-ES" sz="3000" dirty="0" smtClean="0"/>
              <a:t>casos </a:t>
            </a:r>
            <a:r>
              <a:rPr lang="es-ES" sz="3000" dirty="0"/>
              <a:t>(Nivel A</a:t>
            </a:r>
            <a:r>
              <a:rPr lang="es-ES" sz="3000" dirty="0" smtClean="0"/>
              <a:t>):</a:t>
            </a:r>
          </a:p>
          <a:p>
            <a:pPr lvl="1"/>
            <a:r>
              <a:rPr lang="es-ES" sz="2600" dirty="0" smtClean="0"/>
              <a:t>Apagar.</a:t>
            </a:r>
          </a:p>
          <a:p>
            <a:pPr lvl="1"/>
            <a:r>
              <a:rPr lang="es-ES" sz="2600" dirty="0" smtClean="0"/>
              <a:t>Ajustar.</a:t>
            </a:r>
          </a:p>
          <a:p>
            <a:pPr lvl="1"/>
            <a:r>
              <a:rPr lang="es-ES" sz="2600" dirty="0" smtClean="0"/>
              <a:t>Extender.</a:t>
            </a:r>
          </a:p>
          <a:p>
            <a:pPr lvl="1"/>
            <a:r>
              <a:rPr lang="es-ES" sz="2600" dirty="0" smtClean="0"/>
              <a:t>Excepción de tiempo real.</a:t>
            </a:r>
          </a:p>
          <a:p>
            <a:pPr lvl="1"/>
            <a:r>
              <a:rPr lang="es-ES" sz="2600" dirty="0" smtClean="0"/>
              <a:t>Excepción por ser esencial.</a:t>
            </a:r>
          </a:p>
          <a:p>
            <a:pPr lvl="1"/>
            <a:r>
              <a:rPr lang="es-ES" sz="2600" dirty="0" smtClean="0"/>
              <a:t>Excepción de 20 horas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926378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0605"/>
            <a:ext cx="8229600" cy="1143000"/>
          </a:xfrm>
        </p:spPr>
        <p:txBody>
          <a:bodyPr anchor="t">
            <a:normAutofit fontScale="90000"/>
          </a:bodyPr>
          <a:lstStyle/>
          <a:p>
            <a:r>
              <a:rPr lang="es-ES" sz="4000" dirty="0" smtClean="0"/>
              <a:t>2 </a:t>
            </a:r>
            <a:r>
              <a:rPr lang="es-ES" sz="4000" dirty="0"/>
              <a:t>Operable</a:t>
            </a:r>
            <a:r>
              <a:rPr lang="es-ES" dirty="0"/>
              <a:t/>
            </a:r>
            <a:br>
              <a:rPr lang="es-ES" dirty="0"/>
            </a:br>
            <a:r>
              <a:rPr lang="es-ES" sz="3100" dirty="0"/>
              <a:t>2.2 Proporcionar </a:t>
            </a:r>
            <a:r>
              <a:rPr lang="es-ES" sz="3100" dirty="0" smtClean="0"/>
              <a:t>tiempo suficiente (II)</a:t>
            </a:r>
            <a:endParaRPr lang="es-ES" dirty="0"/>
          </a:p>
        </p:txBody>
      </p:sp>
      <p:sp>
        <p:nvSpPr>
          <p:cNvPr id="3" name="Marcador de contenido 2"/>
          <p:cNvSpPr>
            <a:spLocks noGrp="1"/>
          </p:cNvSpPr>
          <p:nvPr>
            <p:ph idx="1"/>
          </p:nvPr>
        </p:nvSpPr>
        <p:spPr/>
        <p:txBody>
          <a:bodyPr>
            <a:normAutofit fontScale="47500" lnSpcReduction="20000"/>
          </a:bodyPr>
          <a:lstStyle/>
          <a:p>
            <a:r>
              <a:rPr lang="es-ES" sz="5100" dirty="0"/>
              <a:t>2.2.1 Tiempo ajustable: Para cada límite de tiempo impuesto por el contenido, se cumple al menos uno de los siguientes </a:t>
            </a:r>
            <a:r>
              <a:rPr lang="es-ES" sz="5100" dirty="0" smtClean="0"/>
              <a:t>casos </a:t>
            </a:r>
            <a:r>
              <a:rPr lang="es-ES" sz="5100" dirty="0"/>
              <a:t>(Nivel A</a:t>
            </a:r>
            <a:r>
              <a:rPr lang="es-ES" sz="5100" dirty="0" smtClean="0"/>
              <a:t>), detalle (1/2):</a:t>
            </a:r>
          </a:p>
          <a:p>
            <a:pPr lvl="1">
              <a:lnSpc>
                <a:spcPct val="110000"/>
              </a:lnSpc>
              <a:spcBef>
                <a:spcPts val="1000"/>
              </a:spcBef>
            </a:pPr>
            <a:r>
              <a:rPr lang="es-ES" sz="4200" dirty="0" smtClean="0"/>
              <a:t>Apagar</a:t>
            </a:r>
            <a:r>
              <a:rPr lang="es-ES" sz="4200" dirty="0"/>
              <a:t>: El usuario puede detener el límite de tiempo antes de alcanzar el límite de tiempo; o</a:t>
            </a:r>
          </a:p>
          <a:p>
            <a:pPr lvl="1">
              <a:lnSpc>
                <a:spcPct val="110000"/>
              </a:lnSpc>
              <a:spcBef>
                <a:spcPts val="1000"/>
              </a:spcBef>
            </a:pPr>
            <a:r>
              <a:rPr lang="es-ES" sz="4200" dirty="0"/>
              <a:t>Ajustar: El usuario puede ajustar el límite de tiempo antes de alcanzar dicho límite en un rango amplio que es, al menos, diez veces mayor al tiempo fijado originalmente; o</a:t>
            </a:r>
          </a:p>
          <a:p>
            <a:pPr lvl="1">
              <a:lnSpc>
                <a:spcPct val="110000"/>
              </a:lnSpc>
              <a:spcBef>
                <a:spcPts val="1000"/>
              </a:spcBef>
            </a:pPr>
            <a:r>
              <a:rPr lang="es-ES" sz="4200" dirty="0"/>
              <a:t>Extender: Se advierte al usuario antes de que el tiempo expire y se le conceden al menos 20 segundos para extender el límite temporal con una acción simple (por ejemplo, "presione la barra de espacio") y el usuario puede extender ese límite de tiempo al menos diez veces; 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6705234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0605"/>
            <a:ext cx="8229600" cy="1143000"/>
          </a:xfrm>
        </p:spPr>
        <p:txBody>
          <a:bodyPr anchor="t">
            <a:normAutofit fontScale="90000"/>
          </a:bodyPr>
          <a:lstStyle/>
          <a:p>
            <a:r>
              <a:rPr lang="es-ES" sz="4000" dirty="0" smtClean="0"/>
              <a:t>2 </a:t>
            </a:r>
            <a:r>
              <a:rPr lang="es-ES" sz="4000" dirty="0"/>
              <a:t>Operable</a:t>
            </a:r>
            <a:r>
              <a:rPr lang="es-ES" dirty="0"/>
              <a:t/>
            </a:r>
            <a:br>
              <a:rPr lang="es-ES" dirty="0"/>
            </a:br>
            <a:r>
              <a:rPr lang="es-ES" sz="3100" dirty="0"/>
              <a:t>2.2 Proporcionar </a:t>
            </a:r>
            <a:r>
              <a:rPr lang="es-ES" sz="3100" dirty="0" smtClean="0"/>
              <a:t>tiempo suficiente (III)</a:t>
            </a:r>
            <a:endParaRPr lang="es-ES" dirty="0"/>
          </a:p>
        </p:txBody>
      </p:sp>
      <p:sp>
        <p:nvSpPr>
          <p:cNvPr id="3" name="Marcador de contenido 2"/>
          <p:cNvSpPr>
            <a:spLocks noGrp="1"/>
          </p:cNvSpPr>
          <p:nvPr>
            <p:ph idx="1"/>
          </p:nvPr>
        </p:nvSpPr>
        <p:spPr/>
        <p:txBody>
          <a:bodyPr>
            <a:normAutofit fontScale="25000" lnSpcReduction="20000"/>
          </a:bodyPr>
          <a:lstStyle/>
          <a:p>
            <a:r>
              <a:rPr lang="es-ES" sz="8400" dirty="0"/>
              <a:t>2.2.1 Tiempo ajustable: Para cada límite de tiempo impuesto por el contenido, se cumple al menos uno de los siguientes </a:t>
            </a:r>
            <a:r>
              <a:rPr lang="es-ES" sz="8400" dirty="0" smtClean="0"/>
              <a:t>casos </a:t>
            </a:r>
            <a:r>
              <a:rPr lang="es-ES" sz="8400" dirty="0"/>
              <a:t>(Nivel A</a:t>
            </a:r>
            <a:r>
              <a:rPr lang="es-ES" sz="8400" dirty="0" smtClean="0"/>
              <a:t>) detalle (2/2):</a:t>
            </a:r>
            <a:endParaRPr lang="es-ES" sz="8400" dirty="0"/>
          </a:p>
          <a:p>
            <a:pPr lvl="1">
              <a:lnSpc>
                <a:spcPct val="110000"/>
              </a:lnSpc>
              <a:spcBef>
                <a:spcPts val="800"/>
              </a:spcBef>
            </a:pPr>
            <a:r>
              <a:rPr lang="es-ES" sz="6400" dirty="0"/>
              <a:t>Excepción de tiempo real: El límite de tiempo es un requisito que forma parte de un evento en tiempo real (por ejemplo, una subasta) y no resulta posible ofrecer una alternativa al límite de tiempo; o</a:t>
            </a:r>
          </a:p>
          <a:p>
            <a:pPr lvl="1">
              <a:lnSpc>
                <a:spcPct val="110000"/>
              </a:lnSpc>
              <a:spcBef>
                <a:spcPts val="800"/>
              </a:spcBef>
            </a:pPr>
            <a:r>
              <a:rPr lang="es-ES" sz="6400" dirty="0"/>
              <a:t>Excepción por ser esencial: El límite de tiempo es esencial y, si se extendiera, invalidaría la actividad; o</a:t>
            </a:r>
          </a:p>
          <a:p>
            <a:pPr lvl="1">
              <a:lnSpc>
                <a:spcPct val="110000"/>
              </a:lnSpc>
              <a:spcBef>
                <a:spcPts val="800"/>
              </a:spcBef>
            </a:pPr>
            <a:r>
              <a:rPr lang="es-ES" sz="6400" dirty="0"/>
              <a:t>Excepción de 20 horas: El límite de tiempo es mayor a 20 horas.</a:t>
            </a:r>
          </a:p>
          <a:p>
            <a:pPr lvl="1">
              <a:lnSpc>
                <a:spcPct val="110000"/>
              </a:lnSpc>
              <a:spcBef>
                <a:spcPts val="800"/>
              </a:spcBef>
              <a:spcAft>
                <a:spcPts val="500"/>
              </a:spcAft>
            </a:pPr>
            <a:r>
              <a:rPr lang="es-ES" sz="6400" dirty="0"/>
              <a:t>Nota: Este criterio de conformidad ayuda a asegurarse de que los usuarios puedan completar una tarea sin cambios inesperados en el contenido o contexto que sean el resultado de un límite de tiempo. Este criterio de conformidad debe considerarse en combinación con el Criterio de Conformidad 3.2.1, que impone límites a los cambios de contenido o contexto como resultado de una acción del usuario</a:t>
            </a:r>
            <a:r>
              <a:rPr lang="es-ES" sz="6400" dirty="0" smtClean="0"/>
              <a:t>.</a:t>
            </a:r>
            <a:endParaRPr lang="es-ES" sz="4300" dirty="0"/>
          </a:p>
          <a:p>
            <a:pPr lvl="1">
              <a:lnSpc>
                <a:spcPct val="110000"/>
              </a:lnSpc>
              <a:spcBef>
                <a:spcPts val="800"/>
              </a:spcBef>
              <a:spcAft>
                <a:spcPts val="500"/>
              </a:spcAft>
            </a:pPr>
            <a:r>
              <a:rPr lang="es-ES" sz="6400" dirty="0"/>
              <a:t>Contraejemplo: Una página web tiene un campo que se actualiza automáticamente con los últimos titulares de modo rotatorio.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72865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70" y="124738"/>
            <a:ext cx="8229600" cy="1143000"/>
          </a:xfrm>
        </p:spPr>
        <p:txBody>
          <a:bodyPr>
            <a:normAutofit fontScale="90000"/>
          </a:bodyPr>
          <a:lstStyle/>
          <a:p>
            <a:r>
              <a:rPr lang="es-ES" sz="4000" dirty="0" smtClean="0"/>
              <a:t>1 Perceptible:</a:t>
            </a:r>
            <a:r>
              <a:rPr lang="es-ES" dirty="0" smtClean="0"/>
              <a:t/>
            </a:r>
            <a:br>
              <a:rPr lang="es-ES" dirty="0" smtClean="0"/>
            </a:br>
            <a:r>
              <a:rPr lang="es-ES" sz="3400" dirty="0" smtClean="0"/>
              <a:t>1.1 Proporcionar alternativas textuales</a:t>
            </a:r>
            <a:endParaRPr lang="es-ES" sz="3400" dirty="0"/>
          </a:p>
        </p:txBody>
      </p:sp>
      <p:pic>
        <p:nvPicPr>
          <p:cNvPr id="5" name="4 Imagen" descr="Imagen de la home del CESyA en la que se muestran los textos alternativos de las imágenes."/>
          <p:cNvPicPr/>
          <p:nvPr/>
        </p:nvPicPr>
        <p:blipFill>
          <a:blip r:embed="rId3" cstate="print"/>
          <a:srcRect/>
          <a:stretch>
            <a:fillRect/>
          </a:stretch>
        </p:blipFill>
        <p:spPr bwMode="auto">
          <a:xfrm>
            <a:off x="2200418" y="3129200"/>
            <a:ext cx="4695053" cy="2927350"/>
          </a:xfrm>
          <a:prstGeom prst="rect">
            <a:avLst/>
          </a:prstGeom>
          <a:noFill/>
          <a:ln w="6350" cmpd="sng">
            <a:solidFill>
              <a:srgbClr val="000000"/>
            </a:solidFill>
            <a:miter lim="800000"/>
            <a:headEnd/>
            <a:tailEnd/>
          </a:ln>
          <a:effectLst/>
        </p:spPr>
      </p:pic>
      <p:sp>
        <p:nvSpPr>
          <p:cNvPr id="3" name="Marcador de contenido 2"/>
          <p:cNvSpPr>
            <a:spLocks noGrp="1"/>
          </p:cNvSpPr>
          <p:nvPr>
            <p:ph idx="1"/>
          </p:nvPr>
        </p:nvSpPr>
        <p:spPr>
          <a:xfrm>
            <a:off x="457200" y="1450300"/>
            <a:ext cx="8229600" cy="4525963"/>
          </a:xfrm>
        </p:spPr>
        <p:txBody>
          <a:bodyPr>
            <a:normAutofit/>
          </a:bodyPr>
          <a:lstStyle/>
          <a:p>
            <a:pPr marL="0" indent="0">
              <a:buNone/>
            </a:pPr>
            <a:r>
              <a:rPr lang="es-ES" dirty="0" smtClean="0"/>
              <a:t>1.1.1 Contenido no textual: Todo contenido no textual que se presenta al usuario tiene una alternativa textual que cumple el mismo propósito, excepto en las situaciones enumeradas a continuación. (Nivel A)</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703035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2 </a:t>
            </a:r>
            <a:r>
              <a:rPr lang="es-ES" sz="4000" dirty="0"/>
              <a:t>Operable</a:t>
            </a:r>
            <a:r>
              <a:rPr lang="es-ES" dirty="0"/>
              <a:t/>
            </a:r>
            <a:br>
              <a:rPr lang="es-ES" dirty="0"/>
            </a:br>
            <a:r>
              <a:rPr lang="es-ES" sz="3100" dirty="0"/>
              <a:t>2.2 Proporcionar </a:t>
            </a:r>
            <a:r>
              <a:rPr lang="es-ES" sz="3100" dirty="0" smtClean="0"/>
              <a:t>tiempo suficiente (IV)</a:t>
            </a:r>
            <a:endParaRPr lang="es-ES" dirty="0"/>
          </a:p>
        </p:txBody>
      </p:sp>
      <p:sp>
        <p:nvSpPr>
          <p:cNvPr id="3" name="Marcador de contenido 2"/>
          <p:cNvSpPr>
            <a:spLocks noGrp="1"/>
          </p:cNvSpPr>
          <p:nvPr>
            <p:ph idx="1"/>
          </p:nvPr>
        </p:nvSpPr>
        <p:spPr/>
        <p:txBody>
          <a:bodyPr>
            <a:normAutofit fontScale="92500" lnSpcReduction="10000"/>
          </a:bodyPr>
          <a:lstStyle/>
          <a:p>
            <a:pPr>
              <a:lnSpc>
                <a:spcPct val="90000"/>
              </a:lnSpc>
            </a:pPr>
            <a:r>
              <a:rPr lang="es-ES" sz="2500" dirty="0"/>
              <a:t>2.2.2 Poner en pausa, detener, ocultar: Para la información que tiene movimiento, parpadeo, se desplaza o se actualiza automáticamente, se cumplen todos los casos </a:t>
            </a:r>
            <a:r>
              <a:rPr lang="es-ES" sz="2500" dirty="0" smtClean="0"/>
              <a:t>siguientes </a:t>
            </a:r>
            <a:r>
              <a:rPr lang="es-ES" sz="2500" dirty="0"/>
              <a:t>(Nivel A</a:t>
            </a:r>
            <a:r>
              <a:rPr lang="es-ES" sz="2500" dirty="0" smtClean="0"/>
              <a:t>):</a:t>
            </a:r>
            <a:endParaRPr lang="es-ES" sz="2500" dirty="0"/>
          </a:p>
          <a:p>
            <a:pPr lvl="1">
              <a:lnSpc>
                <a:spcPct val="110000"/>
              </a:lnSpc>
              <a:spcBef>
                <a:spcPts val="1000"/>
              </a:spcBef>
            </a:pPr>
            <a:r>
              <a:rPr lang="es-ES" sz="1700" dirty="0"/>
              <a:t>Movimiento, parpadeo, desplazamiento: Para toda información que se mueve, parpadea o se desplaza, que (1) comienza automáticamente, (2) dura más de cinco segundos y (3) se presenta en paralelo con otro contenido, existe un mecanismo para que el usuario la pueda poner en pausa, detener u ocultar, a menos que el movimiento, parpadeo o desplazamiento sea parte esencial de una actividad; y</a:t>
            </a:r>
          </a:p>
          <a:p>
            <a:pPr lvl="1">
              <a:lnSpc>
                <a:spcPct val="110000"/>
              </a:lnSpc>
              <a:spcBef>
                <a:spcPts val="1000"/>
              </a:spcBef>
            </a:pPr>
            <a:r>
              <a:rPr lang="es-ES" sz="1700" dirty="0"/>
              <a:t>Actualización automática: Para toda información que se actualiza automáticamente, que (1) se inicia automáticamente y (2) se presenta en paralelo con otro contenido, existe un mecanismo para que el usuario la pueda poner en pausa, detener u ocultar, o controlar la frecuencia de actualización a menos que la actualización automática sea parte esencial de una actividad.</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834820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2 </a:t>
            </a:r>
            <a:r>
              <a:rPr lang="es-ES" sz="4000" dirty="0"/>
              <a:t>Operable</a:t>
            </a:r>
            <a:r>
              <a:rPr lang="es-ES" dirty="0"/>
              <a:t/>
            </a:r>
            <a:br>
              <a:rPr lang="es-ES" dirty="0"/>
            </a:br>
            <a:r>
              <a:rPr lang="es-ES" sz="3100" dirty="0"/>
              <a:t>2.2 Proporcionar </a:t>
            </a:r>
            <a:r>
              <a:rPr lang="es-ES" sz="3100" dirty="0" smtClean="0"/>
              <a:t>tiempo suficiente (V)</a:t>
            </a:r>
            <a:endParaRPr lang="es-ES" dirty="0"/>
          </a:p>
        </p:txBody>
      </p:sp>
      <p:sp>
        <p:nvSpPr>
          <p:cNvPr id="3" name="Marcador de contenido 2"/>
          <p:cNvSpPr>
            <a:spLocks noGrp="1"/>
          </p:cNvSpPr>
          <p:nvPr>
            <p:ph idx="1"/>
          </p:nvPr>
        </p:nvSpPr>
        <p:spPr/>
        <p:txBody>
          <a:bodyPr>
            <a:normAutofit fontScale="62500" lnSpcReduction="20000"/>
          </a:bodyPr>
          <a:lstStyle/>
          <a:p>
            <a:r>
              <a:rPr lang="es-ES" sz="3400" dirty="0"/>
              <a:t>2.2.2 Poner en pausa, detener, </a:t>
            </a:r>
            <a:r>
              <a:rPr lang="es-ES" sz="3400" dirty="0" smtClean="0"/>
              <a:t>ocultar </a:t>
            </a:r>
            <a:r>
              <a:rPr lang="es-ES" sz="3400" dirty="0"/>
              <a:t>(Nivel A</a:t>
            </a:r>
            <a:r>
              <a:rPr lang="es-ES" sz="3400" dirty="0" smtClean="0"/>
              <a:t>)</a:t>
            </a:r>
          </a:p>
          <a:p>
            <a:pPr lvl="1">
              <a:lnSpc>
                <a:spcPct val="120000"/>
              </a:lnSpc>
              <a:spcBef>
                <a:spcPts val="1000"/>
              </a:spcBef>
            </a:pPr>
            <a:r>
              <a:rPr lang="es-ES" sz="2300" b="1" dirty="0" smtClean="0"/>
              <a:t>Nota 1: </a:t>
            </a:r>
            <a:r>
              <a:rPr lang="es-ES" sz="2300" dirty="0" smtClean="0"/>
              <a:t>Para los requisitos relacionados con el parpadeo o el destello de contenido, véase la Pauta 2.3.</a:t>
            </a:r>
          </a:p>
          <a:p>
            <a:pPr lvl="1">
              <a:lnSpc>
                <a:spcPct val="120000"/>
              </a:lnSpc>
              <a:spcBef>
                <a:spcPts val="1000"/>
              </a:spcBef>
            </a:pPr>
            <a:r>
              <a:rPr lang="es-ES" sz="2300" b="1" dirty="0" smtClean="0"/>
              <a:t>Nota 2: </a:t>
            </a:r>
            <a:r>
              <a:rPr lang="es-ES" sz="2300" dirty="0" smtClean="0"/>
              <a:t>En la medida en que cualquier contenido que no satisfaga este criterio puede interferir con la capacidad del usuario para emplear la página como un todo, todo contenido de la página web (tanto si satisface o no otros criterios de conformidad) debe satisfacer este criterio. Véase Requisito de Conformidad 5: Sin interferencia.</a:t>
            </a:r>
          </a:p>
          <a:p>
            <a:pPr lvl="1">
              <a:lnSpc>
                <a:spcPct val="120000"/>
              </a:lnSpc>
              <a:spcBef>
                <a:spcPts val="1000"/>
              </a:spcBef>
            </a:pPr>
            <a:r>
              <a:rPr lang="es-ES" sz="2300" b="1" dirty="0" smtClean="0"/>
              <a:t>Nota 3: </a:t>
            </a:r>
            <a:r>
              <a:rPr lang="es-ES" sz="2300" dirty="0" smtClean="0"/>
              <a:t>Para el contenido que es actualizado periódicamente por medio de un software, o que se sirve a la aplicación de usuario por medio de streaming, no hay obligación de preservar o presentar la información que ha sido generada o recibida entre el inicio de la pausa y el reinicio de la presentación; no sólo podría no ser técnicamente posible, sino que además en muchas ocasiones podría ser erróneo o engañoso hacerlo.</a:t>
            </a:r>
          </a:p>
          <a:p>
            <a:pPr lvl="1">
              <a:lnSpc>
                <a:spcPct val="120000"/>
              </a:lnSpc>
              <a:spcBef>
                <a:spcPts val="1000"/>
              </a:spcBef>
            </a:pPr>
            <a:r>
              <a:rPr lang="es-ES" sz="2300" b="1" dirty="0" smtClean="0"/>
              <a:t>Nota 4: </a:t>
            </a:r>
            <a:r>
              <a:rPr lang="es-ES" sz="2300" dirty="0" smtClean="0"/>
              <a:t>Una animación que ocurre como parte de una fase de precarga de un contenido o una situación similar puede ser considerada esencial si no se permite interacción a ningún usuario durante esa fase, y si el hecho de no indicar el progreso pudiera confundir a los usuarios y hacerles creer que ha habido un fallo en el contenido.</a:t>
            </a:r>
            <a:endParaRPr lang="es-ES" sz="23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8549136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2 </a:t>
            </a:r>
            <a:r>
              <a:rPr lang="es-ES" sz="4000" dirty="0"/>
              <a:t>Operable</a:t>
            </a:r>
            <a:r>
              <a:rPr lang="es-ES" dirty="0"/>
              <a:t/>
            </a:r>
            <a:br>
              <a:rPr lang="es-ES" dirty="0"/>
            </a:br>
            <a:r>
              <a:rPr lang="es-ES" sz="3100" dirty="0"/>
              <a:t>2.2 Proporcionar </a:t>
            </a:r>
            <a:r>
              <a:rPr lang="es-ES" sz="3100" dirty="0" smtClean="0"/>
              <a:t>tiempo suficiente (VI)</a:t>
            </a:r>
            <a:endParaRPr lang="es-ES" dirty="0"/>
          </a:p>
        </p:txBody>
      </p:sp>
      <p:sp>
        <p:nvSpPr>
          <p:cNvPr id="3" name="Marcador de contenido 2"/>
          <p:cNvSpPr>
            <a:spLocks noGrp="1"/>
          </p:cNvSpPr>
          <p:nvPr>
            <p:ph idx="1"/>
          </p:nvPr>
        </p:nvSpPr>
        <p:spPr/>
        <p:txBody>
          <a:bodyPr>
            <a:normAutofit/>
          </a:bodyPr>
          <a:lstStyle/>
          <a:p>
            <a:r>
              <a:rPr lang="es-ES" dirty="0"/>
              <a:t>2.2.3 Sin tiempo: El tiempo no es parte esencial del evento o actividad presentada por el contenido, exceptuando los multimedia sincronizados no interactivos y los eventos en tiempo real. (Nivel AAA</a:t>
            </a:r>
            <a:r>
              <a:rPr lang="es-ES" dirty="0" smtClean="0"/>
              <a:t>)</a:t>
            </a:r>
          </a:p>
          <a:p>
            <a:pPr lvl="1"/>
            <a:r>
              <a:rPr lang="es-ES" sz="2000" dirty="0" smtClean="0"/>
              <a:t>La intención de este Criterio de Conformidad es minimizar la presencia de contenido que requiera interacción basada en el tiempo.</a:t>
            </a:r>
          </a:p>
          <a:p>
            <a:pPr lvl="1"/>
            <a:r>
              <a:rPr lang="es-ES" sz="2000" dirty="0" smtClean="0"/>
              <a:t>Ejemplo</a:t>
            </a:r>
            <a:r>
              <a:rPr lang="es-ES" sz="2000" dirty="0"/>
              <a:t>:  </a:t>
            </a:r>
            <a:r>
              <a:rPr lang="es-ES" sz="2000" dirty="0" smtClean="0"/>
              <a:t>Un juego diseñado para competir por turnos. Cualquiera de los participantes puede detener el juego sin invalidar el aspecto competitivo del mismo.</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0659404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2 </a:t>
            </a:r>
            <a:r>
              <a:rPr lang="es-ES" dirty="0"/>
              <a:t>Operable</a:t>
            </a:r>
            <a:br>
              <a:rPr lang="es-ES" dirty="0"/>
            </a:br>
            <a:r>
              <a:rPr lang="es-ES" sz="2800" dirty="0"/>
              <a:t>2.2 Proporcionar </a:t>
            </a:r>
            <a:r>
              <a:rPr lang="es-ES" sz="2800" dirty="0" smtClean="0"/>
              <a:t>tiempo suficiente (VII)</a:t>
            </a:r>
            <a:endParaRPr lang="es-ES" sz="2800" dirty="0"/>
          </a:p>
        </p:txBody>
      </p:sp>
      <p:sp>
        <p:nvSpPr>
          <p:cNvPr id="3" name="Marcador de contenido 2"/>
          <p:cNvSpPr>
            <a:spLocks noGrp="1"/>
          </p:cNvSpPr>
          <p:nvPr>
            <p:ph idx="1"/>
          </p:nvPr>
        </p:nvSpPr>
        <p:spPr/>
        <p:txBody>
          <a:bodyPr>
            <a:normAutofit/>
          </a:bodyPr>
          <a:lstStyle/>
          <a:p>
            <a:r>
              <a:rPr lang="es-ES" dirty="0"/>
              <a:t>2.2.4 Interrupciones: El usuario puede postergar o suprimir las interrupciones, excepto cuando las interrupciones implican una emergencia. (Nivel AAA</a:t>
            </a:r>
            <a:r>
              <a:rPr lang="es-ES" dirty="0" smtClean="0"/>
              <a:t>)</a:t>
            </a:r>
          </a:p>
          <a:p>
            <a:pPr lvl="1">
              <a:spcBef>
                <a:spcPts val="1000"/>
              </a:spcBef>
            </a:pPr>
            <a:r>
              <a:rPr lang="es-ES" sz="2000" dirty="0" smtClean="0"/>
              <a:t>Ejemplo: Configuración de las preferencias del usuario. La página de preferencias de un portal web incluye una opción para aplazar todas las actualizaciones y alertas hasta el final de la sesión actual, exceptuando las alertas relacionadas con emergencias.</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3045214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pPr>
              <a:tabLst>
                <a:tab pos="1528763" algn="l"/>
              </a:tabLst>
            </a:pPr>
            <a:r>
              <a:rPr lang="es-ES" sz="4000" dirty="0" smtClean="0"/>
              <a:t>2 </a:t>
            </a:r>
            <a:r>
              <a:rPr lang="es-ES" sz="4000" dirty="0"/>
              <a:t>Operable</a:t>
            </a:r>
            <a:r>
              <a:rPr lang="es-ES" dirty="0"/>
              <a:t/>
            </a:r>
            <a:br>
              <a:rPr lang="es-ES" dirty="0"/>
            </a:br>
            <a:r>
              <a:rPr lang="es-ES" sz="3100" dirty="0"/>
              <a:t>2.2 Proporcionar </a:t>
            </a:r>
            <a:r>
              <a:rPr lang="es-ES" sz="3100" dirty="0" smtClean="0"/>
              <a:t>tiempo suficiente (VIII)</a:t>
            </a:r>
            <a:endParaRPr lang="es-ES" dirty="0"/>
          </a:p>
        </p:txBody>
      </p:sp>
      <p:sp>
        <p:nvSpPr>
          <p:cNvPr id="3" name="Marcador de contenido 2"/>
          <p:cNvSpPr>
            <a:spLocks noGrp="1"/>
          </p:cNvSpPr>
          <p:nvPr>
            <p:ph idx="1"/>
          </p:nvPr>
        </p:nvSpPr>
        <p:spPr/>
        <p:txBody>
          <a:bodyPr>
            <a:normAutofit fontScale="92500" lnSpcReduction="10000"/>
          </a:bodyPr>
          <a:lstStyle/>
          <a:p>
            <a:r>
              <a:rPr lang="es-ES" sz="2600" dirty="0"/>
              <a:t>2.2.5 Re-autentificación: Cuando expira una sesión autentificada, el usuario puede continuar la actividad sin pérdida de datos tras volver a identificarse. (Nivel AAA</a:t>
            </a:r>
            <a:r>
              <a:rPr lang="es-ES" sz="2600" dirty="0" smtClean="0"/>
              <a:t>)</a:t>
            </a:r>
          </a:p>
          <a:p>
            <a:pPr lvl="1"/>
            <a:r>
              <a:rPr lang="es-ES" sz="2200" dirty="0" smtClean="0"/>
              <a:t>La </a:t>
            </a:r>
            <a:r>
              <a:rPr lang="es-ES" sz="2200" dirty="0"/>
              <a:t>intención de este Criterio de Conformidad es permitir a los usuarios completar transacciones autentificadas que tienen tiempos límites por inactividad que podrían provocar que un usuario sea desconectado mientras está completando una transacción)</a:t>
            </a:r>
          </a:p>
          <a:p>
            <a:pPr lvl="1"/>
            <a:r>
              <a:rPr lang="es-ES" sz="2200" dirty="0"/>
              <a:t>Ejemplo: Identificación en un sitio de compras. Un usuario tarda tanto tiempo introducir los datos de su tarjeta de crédito que el plazo se agota mientras está realizando la compra. Cuando envía el formulario, el sitio devuelve una pantalla con otro formulario para volver a ingresar su datos de usuario. Una vez que el usuario se identifica nuevamente, el proceso de compra es restaurado con la misma información y en el mismo estado</a:t>
            </a:r>
            <a:r>
              <a:rPr lang="es-ES" sz="2000" dirty="0" smtClean="0"/>
              <a:t>. </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862659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2 Operable (IV)</a:t>
            </a:r>
            <a:endParaRPr lang="es-ES" dirty="0"/>
          </a:p>
        </p:txBody>
      </p:sp>
      <p:sp>
        <p:nvSpPr>
          <p:cNvPr id="3" name="Marcador de contenido 2"/>
          <p:cNvSpPr>
            <a:spLocks noGrp="1"/>
          </p:cNvSpPr>
          <p:nvPr>
            <p:ph idx="1"/>
          </p:nvPr>
        </p:nvSpPr>
        <p:spPr>
          <a:xfrm>
            <a:off x="457200" y="1600200"/>
            <a:ext cx="8229600" cy="3258403"/>
          </a:xfrm>
          <a:solidFill>
            <a:schemeClr val="accent6">
              <a:lumMod val="20000"/>
              <a:lumOff val="80000"/>
            </a:schemeClr>
          </a:solidFill>
        </p:spPr>
        <p:txBody>
          <a:bodyPr vert="horz" lIns="91440" tIns="45720" rIns="91440" bIns="45720" rtlCol="0">
            <a:noAutofit/>
          </a:bodyPr>
          <a:lstStyle/>
          <a:p>
            <a:pPr marL="0" indent="0">
              <a:buNone/>
            </a:pPr>
            <a:r>
              <a:rPr lang="es-ES" sz="2800" dirty="0" smtClean="0"/>
              <a:t>Pauta 2.3</a:t>
            </a:r>
          </a:p>
          <a:p>
            <a:pPr marL="0" indent="0">
              <a:buNone/>
            </a:pPr>
            <a:r>
              <a:rPr lang="es-ES" sz="2800" dirty="0" smtClean="0"/>
              <a:t>No </a:t>
            </a:r>
            <a:r>
              <a:rPr lang="es-ES" sz="2800" dirty="0"/>
              <a:t>diseñar contenido de un modo que se sepa podría provocar ataques, espasmos o convulsiones.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420171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a:t>2.3 No diseñar </a:t>
            </a:r>
            <a:r>
              <a:rPr lang="es-ES" sz="3300" dirty="0" smtClean="0"/>
              <a:t>tal que provocar ataques (I)</a:t>
            </a:r>
            <a:endParaRPr lang="es-ES" sz="3300" dirty="0"/>
          </a:p>
        </p:txBody>
      </p:sp>
      <p:sp>
        <p:nvSpPr>
          <p:cNvPr id="3" name="Marcador de contenido 2"/>
          <p:cNvSpPr>
            <a:spLocks noGrp="1"/>
          </p:cNvSpPr>
          <p:nvPr>
            <p:ph idx="1"/>
          </p:nvPr>
        </p:nvSpPr>
        <p:spPr/>
        <p:txBody>
          <a:bodyPr>
            <a:normAutofit/>
          </a:bodyPr>
          <a:lstStyle/>
          <a:p>
            <a:r>
              <a:rPr lang="es-ES" dirty="0"/>
              <a:t>2.3.1 Umbral de tres destellos o menos: Las páginas web no contienen nada que destelle más de tres veces en un segundo, o el destello está por debajo del umbral de destello general y de destello rojo. (Nivel A)</a:t>
            </a:r>
          </a:p>
          <a:p>
            <a:pPr lvl="1">
              <a:spcBef>
                <a:spcPts val="1000"/>
              </a:spcBef>
            </a:pPr>
            <a:r>
              <a:rPr lang="es-ES" sz="2000" dirty="0"/>
              <a:t>Nota: En la medida en que cualquier contenido que no satisfaga este criterio puede interferir con la capacidad del usuario para emplear la página como un todo, todo contenido de la página web (tanto si satisface o no otros criterios de conformidad) debe satisfacer este criterio. Véase Requisito de Conformidad 5: Sin interferencia</a:t>
            </a:r>
            <a:r>
              <a:rPr lang="es-ES" sz="2000" dirty="0" smtClean="0"/>
              <a:t>.</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5575093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2 Operable</a:t>
            </a:r>
            <a:br>
              <a:rPr lang="es-ES" dirty="0" smtClean="0"/>
            </a:br>
            <a:r>
              <a:rPr lang="es-ES" sz="3000" dirty="0"/>
              <a:t>2.3 No diseñar </a:t>
            </a:r>
            <a:r>
              <a:rPr lang="es-ES" sz="3000" dirty="0" smtClean="0"/>
              <a:t>tal que provocar ataques (II)</a:t>
            </a:r>
            <a:endParaRPr lang="es-ES" sz="3000" dirty="0"/>
          </a:p>
        </p:txBody>
      </p:sp>
      <p:sp>
        <p:nvSpPr>
          <p:cNvPr id="3" name="Marcador de contenido 2"/>
          <p:cNvSpPr>
            <a:spLocks noGrp="1"/>
          </p:cNvSpPr>
          <p:nvPr>
            <p:ph idx="1"/>
          </p:nvPr>
        </p:nvSpPr>
        <p:spPr/>
        <p:txBody>
          <a:bodyPr>
            <a:normAutofit/>
          </a:bodyPr>
          <a:lstStyle/>
          <a:p>
            <a:r>
              <a:rPr lang="es-ES" dirty="0" smtClean="0"/>
              <a:t>2.3.2 </a:t>
            </a:r>
            <a:r>
              <a:rPr lang="es-ES" dirty="0"/>
              <a:t>Tres destellos: Las páginas web no contienen nada que destelle más de tres veces por segundo. (Nivel AAA</a:t>
            </a:r>
            <a:r>
              <a:rPr lang="es-ES" dirty="0" smtClean="0"/>
              <a:t>).</a:t>
            </a:r>
          </a:p>
          <a:p>
            <a:pPr lvl="1"/>
            <a:r>
              <a:rPr lang="es-ES" sz="1700" b="1" dirty="0"/>
              <a:t>Ejemplo: </a:t>
            </a:r>
            <a:r>
              <a:rPr lang="es-ES" sz="1700" dirty="0"/>
              <a:t>El enlace recuadrado en rojo está formado por un GIF animado que parpadea, sin embargo, lo hace a una velocidad reducida, por debajo de los umbrales de destello y menos de tres veces en cualquier periodo de un segundo</a:t>
            </a:r>
            <a:r>
              <a:rPr lang="es-ES" sz="1700" dirty="0" smtClean="0"/>
              <a:t>.(</a:t>
            </a:r>
            <a:r>
              <a:rPr lang="es-ES" sz="1700" dirty="0"/>
              <a:t>ver en </a:t>
            </a:r>
            <a:r>
              <a:rPr lang="es-ES" sz="1700" dirty="0">
                <a:hlinkClick r:id="rId3"/>
              </a:rPr>
              <a:t>www.cesya.es</a:t>
            </a:r>
            <a:r>
              <a:rPr lang="es-ES" sz="1700" dirty="0"/>
              <a:t> </a:t>
            </a:r>
            <a:r>
              <a:rPr lang="es-ES" sz="1700" dirty="0" smtClean="0"/>
              <a:t>)</a:t>
            </a:r>
            <a:endParaRPr lang="es-ES" sz="1700" dirty="0"/>
          </a:p>
        </p:txBody>
      </p:sp>
      <p:pic>
        <p:nvPicPr>
          <p:cNvPr id="1026" name="Picture 2" descr="Captura de pantalla de la web del CESyA con ejemplo de gif que parpad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127" y="4027256"/>
            <a:ext cx="4011151" cy="2329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196946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2 Operable (V)</a:t>
            </a:r>
            <a:endParaRPr lang="es-ES" dirty="0"/>
          </a:p>
        </p:txBody>
      </p:sp>
      <p:sp>
        <p:nvSpPr>
          <p:cNvPr id="3" name="Marcador de contenido 2"/>
          <p:cNvSpPr>
            <a:spLocks noGrp="1"/>
          </p:cNvSpPr>
          <p:nvPr>
            <p:ph idx="1"/>
          </p:nvPr>
        </p:nvSpPr>
        <p:spPr>
          <a:xfrm>
            <a:off x="457200" y="1600200"/>
            <a:ext cx="8229600" cy="3244755"/>
          </a:xfrm>
          <a:solidFill>
            <a:schemeClr val="accent6">
              <a:lumMod val="40000"/>
              <a:lumOff val="60000"/>
            </a:schemeClr>
          </a:solidFill>
        </p:spPr>
        <p:txBody>
          <a:bodyPr vert="horz" lIns="91440" tIns="45720" rIns="91440" bIns="45720" rtlCol="0">
            <a:normAutofit/>
          </a:bodyPr>
          <a:lstStyle/>
          <a:p>
            <a:pPr marL="0" indent="0">
              <a:buNone/>
            </a:pPr>
            <a:r>
              <a:rPr lang="es-ES" sz="2800" dirty="0" smtClean="0"/>
              <a:t>Pauta 2.4</a:t>
            </a:r>
          </a:p>
          <a:p>
            <a:pPr marL="0" indent="0">
              <a:buNone/>
            </a:pPr>
            <a:r>
              <a:rPr lang="es-ES" sz="2800" dirty="0" smtClean="0"/>
              <a:t>Proporcionar </a:t>
            </a:r>
            <a:r>
              <a:rPr lang="es-ES" sz="2800" dirty="0"/>
              <a:t>medios para ayudar a los usuarios a navegar, encontrar contenido y determinar dónde se encuentran.</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1558160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(I)</a:t>
            </a:r>
            <a:endParaRPr lang="es-ES" sz="3300" dirty="0"/>
          </a:p>
        </p:txBody>
      </p:sp>
      <p:sp>
        <p:nvSpPr>
          <p:cNvPr id="3" name="Marcador de contenido 2"/>
          <p:cNvSpPr>
            <a:spLocks noGrp="1"/>
          </p:cNvSpPr>
          <p:nvPr>
            <p:ph idx="1"/>
          </p:nvPr>
        </p:nvSpPr>
        <p:spPr/>
        <p:txBody>
          <a:bodyPr>
            <a:normAutofit/>
          </a:bodyPr>
          <a:lstStyle/>
          <a:p>
            <a:r>
              <a:rPr lang="es-ES" dirty="0"/>
              <a:t>2.4.1 Evitar bloques: Existe un mecanismo para evitar los bloques de contenido que se repiten en múltiples páginas web. (Nivel A</a:t>
            </a:r>
            <a:r>
              <a:rPr lang="es-ES" dirty="0" smtClean="0"/>
              <a:t>)</a:t>
            </a:r>
          </a:p>
          <a:p>
            <a:pPr lvl="1"/>
            <a:r>
              <a:rPr lang="es-ES" sz="2000" dirty="0" smtClean="0"/>
              <a:t>La intención de este Criterio de Conformidad es permitir a las personas que navegan secuencialmente a través del contenido acceder directamente a la información principal de la página web.</a:t>
            </a:r>
          </a:p>
          <a:p>
            <a:pPr lvl="1"/>
            <a:r>
              <a:rPr lang="es-ES" sz="2000" dirty="0" smtClean="0"/>
              <a:t>Ejemplo: La página inicial de una agencia de noticias contiene una nota principal en el centro de la página, rodeada por varios bloques y barras laterales para publicidad, búsqueda y otros servicios. Existe un enlace en la parte superior de la página que permite saltar a la nota principal. </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431730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6" y="110770"/>
            <a:ext cx="8686801" cy="1143000"/>
          </a:xfrm>
        </p:spPr>
        <p:txBody>
          <a:bodyPr anchor="ctr">
            <a:normAutofit/>
          </a:bodyPr>
          <a:lstStyle/>
          <a:p>
            <a:r>
              <a:rPr lang="es-ES" dirty="0"/>
              <a:t>Perceptible (</a:t>
            </a:r>
            <a:r>
              <a:rPr lang="es-ES" dirty="0" smtClean="0"/>
              <a:t>III)</a:t>
            </a:r>
            <a:endParaRPr lang="es-ES" dirty="0"/>
          </a:p>
        </p:txBody>
      </p:sp>
      <p:sp>
        <p:nvSpPr>
          <p:cNvPr id="3" name="Marcador de contenido 2"/>
          <p:cNvSpPr>
            <a:spLocks noGrp="1"/>
          </p:cNvSpPr>
          <p:nvPr>
            <p:ph idx="1"/>
          </p:nvPr>
        </p:nvSpPr>
        <p:spPr>
          <a:xfrm>
            <a:off x="457200" y="1617133"/>
            <a:ext cx="8229600" cy="3173231"/>
          </a:xfrm>
          <a:solidFill>
            <a:schemeClr val="accent6">
              <a:lumMod val="20000"/>
              <a:lumOff val="80000"/>
            </a:schemeClr>
          </a:solidFill>
        </p:spPr>
        <p:txBody>
          <a:bodyPr vert="horz" lIns="91440" tIns="45720" rIns="91440" bIns="45720" rtlCol="0">
            <a:normAutofit/>
          </a:bodyPr>
          <a:lstStyle/>
          <a:p>
            <a:pPr marL="0" indent="0">
              <a:buNone/>
            </a:pPr>
            <a:r>
              <a:rPr lang="es-ES" sz="2800" dirty="0"/>
              <a:t>Pauta </a:t>
            </a:r>
            <a:r>
              <a:rPr lang="es-ES" sz="2800" dirty="0" smtClean="0"/>
              <a:t>1.2: </a:t>
            </a:r>
          </a:p>
          <a:p>
            <a:pPr marL="0" indent="0">
              <a:buNone/>
            </a:pPr>
            <a:r>
              <a:rPr lang="es-ES" sz="2800" dirty="0" smtClean="0"/>
              <a:t>Medios </a:t>
            </a:r>
            <a:r>
              <a:rPr lang="es-ES" sz="2800" dirty="0"/>
              <a:t>tempodependientes: Proporcionar alternativas para los medios tempodependientes.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44955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2 Operable</a:t>
            </a:r>
            <a:br>
              <a:rPr lang="es-ES" dirty="0" smtClean="0"/>
            </a:br>
            <a:r>
              <a:rPr lang="es-ES" sz="3000" dirty="0" smtClean="0"/>
              <a:t>2.4 </a:t>
            </a:r>
            <a:r>
              <a:rPr lang="es-ES" sz="3000" dirty="0"/>
              <a:t>Proporcionar medios </a:t>
            </a:r>
            <a:r>
              <a:rPr lang="es-ES" sz="3000" dirty="0" smtClean="0"/>
              <a:t>de navegación (II)</a:t>
            </a:r>
            <a:endParaRPr lang="es-ES" sz="3000" dirty="0"/>
          </a:p>
        </p:txBody>
      </p:sp>
      <p:sp>
        <p:nvSpPr>
          <p:cNvPr id="3" name="Marcador de contenido 2"/>
          <p:cNvSpPr>
            <a:spLocks noGrp="1"/>
          </p:cNvSpPr>
          <p:nvPr>
            <p:ph idx="1"/>
          </p:nvPr>
        </p:nvSpPr>
        <p:spPr/>
        <p:txBody>
          <a:bodyPr>
            <a:normAutofit/>
          </a:bodyPr>
          <a:lstStyle/>
          <a:p>
            <a:r>
              <a:rPr lang="es-ES" dirty="0"/>
              <a:t>2.4.2 Titulado de páginas: Las páginas web tienen títulos que describen su temática o propósito. (Nivel A</a:t>
            </a:r>
            <a:r>
              <a:rPr lang="es-ES" dirty="0" smtClean="0"/>
              <a:t>)</a:t>
            </a:r>
          </a:p>
          <a:p>
            <a:pPr lvl="1"/>
            <a:r>
              <a:rPr lang="es-ES" sz="2000" dirty="0" smtClean="0"/>
              <a:t>Ejemplo: En página HTML: El título descriptivo de una página HTML está marcado con el elemento &lt;title&gt;, que se mostrará en la barra de título de las aplicación es de usuario.</a:t>
            </a:r>
          </a:p>
        </p:txBody>
      </p:sp>
      <p:pic>
        <p:nvPicPr>
          <p:cNvPr id="8" name="7 Imagen" descr="Captura de pantalla de la web de la Casa Real marcando el title &quot;Casa de Su Majestad el Rey de España - Castellano&quot;"/>
          <p:cNvPicPr>
            <a:picLocks noChangeAspect="1"/>
          </p:cNvPicPr>
          <p:nvPr/>
        </p:nvPicPr>
        <p:blipFill>
          <a:blip r:embed="rId3"/>
          <a:stretch>
            <a:fillRect/>
          </a:stretch>
        </p:blipFill>
        <p:spPr>
          <a:xfrm>
            <a:off x="1837266" y="3601839"/>
            <a:ext cx="5377411" cy="2522495"/>
          </a:xfrm>
          <a:prstGeom prst="rect">
            <a:avLst/>
          </a:prstGeom>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3439390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(III)</a:t>
            </a:r>
            <a:endParaRPr lang="es-ES" sz="3300" dirty="0"/>
          </a:p>
        </p:txBody>
      </p:sp>
      <p:sp>
        <p:nvSpPr>
          <p:cNvPr id="3" name="Marcador de contenido 2"/>
          <p:cNvSpPr>
            <a:spLocks noGrp="1"/>
          </p:cNvSpPr>
          <p:nvPr>
            <p:ph idx="1"/>
          </p:nvPr>
        </p:nvSpPr>
        <p:spPr/>
        <p:txBody>
          <a:bodyPr>
            <a:normAutofit/>
          </a:bodyPr>
          <a:lstStyle/>
          <a:p>
            <a:r>
              <a:rPr lang="es-ES" dirty="0"/>
              <a:t>2.4.3 Orden del foco: Si se puede navegar secuencialmente por una página web y la secuencia de navegación afecta su significado o su operación, los componentes que pueden recibir el foco lo hacen en un orden que preserva su significado y operabilidad. (Nivel A</a:t>
            </a:r>
            <a:r>
              <a:rPr lang="es-ES" dirty="0" smtClean="0"/>
              <a:t>)</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7016182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2 Operable</a:t>
            </a:r>
            <a:br>
              <a:rPr lang="es-ES" dirty="0" smtClean="0"/>
            </a:br>
            <a:r>
              <a:rPr lang="es-ES" sz="3000" dirty="0" smtClean="0"/>
              <a:t>2.4 </a:t>
            </a:r>
            <a:r>
              <a:rPr lang="es-ES" sz="3000" dirty="0"/>
              <a:t>Proporcionar medios </a:t>
            </a:r>
            <a:r>
              <a:rPr lang="es-ES" sz="3000" dirty="0" smtClean="0"/>
              <a:t>de navegación (IV)</a:t>
            </a:r>
            <a:endParaRPr lang="es-ES" sz="3000" dirty="0"/>
          </a:p>
        </p:txBody>
      </p:sp>
      <p:sp>
        <p:nvSpPr>
          <p:cNvPr id="3" name="Marcador de contenido 2"/>
          <p:cNvSpPr>
            <a:spLocks noGrp="1"/>
          </p:cNvSpPr>
          <p:nvPr>
            <p:ph idx="1"/>
          </p:nvPr>
        </p:nvSpPr>
        <p:spPr/>
        <p:txBody>
          <a:bodyPr>
            <a:normAutofit fontScale="92500" lnSpcReduction="10000"/>
          </a:bodyPr>
          <a:lstStyle/>
          <a:p>
            <a:r>
              <a:rPr lang="es-ES" sz="2600" dirty="0"/>
              <a:t>2.4.4 Propósito de los enlaces (en contexto): El propósito de cada enlace puede ser determinado con sólo el texto del enlace o a través del texto del enlace sumado al contexto del enlace determinado por software, excepto cuando el propósito del enlace resultara ambiguo para los usuarios en general. (Nivel </a:t>
            </a:r>
            <a:r>
              <a:rPr lang="es-ES" sz="2600" dirty="0" smtClean="0"/>
              <a:t>A)</a:t>
            </a:r>
          </a:p>
          <a:p>
            <a:pPr lvl="1">
              <a:spcBef>
                <a:spcPts val="1000"/>
              </a:spcBef>
            </a:pPr>
            <a:r>
              <a:rPr lang="es-ES" sz="2600" dirty="0"/>
              <a:t>Ejemplo: </a:t>
            </a:r>
            <a:endParaRPr lang="es-ES" sz="2600" dirty="0" smtClean="0"/>
          </a:p>
          <a:p>
            <a:pPr lvl="2">
              <a:lnSpc>
                <a:spcPct val="110000"/>
              </a:lnSpc>
              <a:spcBef>
                <a:spcPts val="1000"/>
              </a:spcBef>
            </a:pPr>
            <a:r>
              <a:rPr lang="es-ES" sz="2200" dirty="0" smtClean="0"/>
              <a:t>Utilizar </a:t>
            </a:r>
            <a:r>
              <a:rPr lang="es-ES" sz="2200" dirty="0"/>
              <a:t>enlaces con un texto del tipo: “pinche aquí”, “Leer más”, “+ info” u otros similares como en el ejemplo siguiente, no será fallo si se quiere alcanzar en Nivel A de WCAG, porque el destino se podría deducir del contexto, pero sería error si se quisiera alcanzar el Nivel AAA por el 2.4.9, ya que el texto “aquí” por sí solo no identifica el destino.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153125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2 Operable</a:t>
            </a:r>
            <a:br>
              <a:rPr lang="es-ES" dirty="0" smtClean="0"/>
            </a:br>
            <a:r>
              <a:rPr lang="es-ES" sz="3000" dirty="0" smtClean="0"/>
              <a:t>2.4 </a:t>
            </a:r>
            <a:r>
              <a:rPr lang="es-ES" sz="3000" dirty="0"/>
              <a:t>Proporcionar medios </a:t>
            </a:r>
            <a:r>
              <a:rPr lang="es-ES" sz="3000" dirty="0" smtClean="0"/>
              <a:t>de navegación (V)</a:t>
            </a:r>
            <a:endParaRPr lang="es-ES" sz="3000" dirty="0"/>
          </a:p>
        </p:txBody>
      </p:sp>
      <p:sp>
        <p:nvSpPr>
          <p:cNvPr id="3" name="Marcador de contenido 2"/>
          <p:cNvSpPr>
            <a:spLocks noGrp="1"/>
          </p:cNvSpPr>
          <p:nvPr>
            <p:ph idx="1"/>
          </p:nvPr>
        </p:nvSpPr>
        <p:spPr/>
        <p:txBody>
          <a:bodyPr>
            <a:normAutofit/>
          </a:bodyPr>
          <a:lstStyle/>
          <a:p>
            <a:r>
              <a:rPr lang="es-ES" dirty="0" smtClean="0"/>
              <a:t>Ejemplo del criterio 2.4.4 </a:t>
            </a:r>
            <a:r>
              <a:rPr lang="es-ES" dirty="0"/>
              <a:t>Propósito de los enlaces (en contexto</a:t>
            </a:r>
            <a:r>
              <a:rPr lang="es-ES" dirty="0" smtClean="0"/>
              <a:t>):</a:t>
            </a:r>
          </a:p>
        </p:txBody>
      </p:sp>
      <p:pic>
        <p:nvPicPr>
          <p:cNvPr id="7" name="Picture 2" descr="Captura de pantalla con ejemplos de enlaces y su contexto."/>
          <p:cNvPicPr>
            <a:picLocks noChangeAspect="1" noChangeArrowheads="1"/>
          </p:cNvPicPr>
          <p:nvPr/>
        </p:nvPicPr>
        <p:blipFill>
          <a:blip r:embed="rId3"/>
          <a:srcRect/>
          <a:stretch>
            <a:fillRect/>
          </a:stretch>
        </p:blipFill>
        <p:spPr bwMode="auto">
          <a:xfrm>
            <a:off x="2585122" y="2388352"/>
            <a:ext cx="3959309" cy="3784174"/>
          </a:xfrm>
          <a:prstGeom prst="rect">
            <a:avLst/>
          </a:prstGeom>
          <a:noFill/>
          <a:ln>
            <a:solidFill>
              <a:schemeClr val="tx1"/>
            </a:solidFill>
          </a:ln>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1531257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2 Operable</a:t>
            </a:r>
            <a:br>
              <a:rPr lang="es-ES" dirty="0" smtClean="0"/>
            </a:br>
            <a:r>
              <a:rPr lang="es-ES" sz="3000" dirty="0" smtClean="0"/>
              <a:t>2.4 </a:t>
            </a:r>
            <a:r>
              <a:rPr lang="es-ES" sz="3000" dirty="0"/>
              <a:t>Proporcionar medios </a:t>
            </a:r>
            <a:r>
              <a:rPr lang="es-ES" sz="3000" dirty="0" smtClean="0"/>
              <a:t>de navegación (VI)</a:t>
            </a:r>
            <a:endParaRPr lang="es-ES" sz="3000" dirty="0"/>
          </a:p>
        </p:txBody>
      </p:sp>
      <p:sp>
        <p:nvSpPr>
          <p:cNvPr id="3" name="Marcador de contenido 2"/>
          <p:cNvSpPr>
            <a:spLocks noGrp="1"/>
          </p:cNvSpPr>
          <p:nvPr>
            <p:ph idx="1"/>
          </p:nvPr>
        </p:nvSpPr>
        <p:spPr/>
        <p:txBody>
          <a:bodyPr>
            <a:normAutofit/>
          </a:bodyPr>
          <a:lstStyle/>
          <a:p>
            <a:r>
              <a:rPr lang="es-ES" dirty="0" smtClean="0"/>
              <a:t>2.4.5 </a:t>
            </a:r>
            <a:r>
              <a:rPr lang="es-ES" dirty="0"/>
              <a:t>Múltiples vías: Se proporciona más de un camino para localizar una página web dentro de un conjunto de páginas web, excepto cuando la página es el resultado, o un paso intermedio, de un proceso. (Nivel AA</a:t>
            </a:r>
            <a:r>
              <a:rPr lang="es-ES" dirty="0" smtClean="0"/>
              <a:t>)</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0109173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2 Operable</a:t>
            </a:r>
            <a:br>
              <a:rPr lang="es-ES" dirty="0" smtClean="0"/>
            </a:br>
            <a:r>
              <a:rPr lang="es-ES" sz="3000" dirty="0" smtClean="0"/>
              <a:t>2.4 </a:t>
            </a:r>
            <a:r>
              <a:rPr lang="es-ES" sz="3000" dirty="0"/>
              <a:t>Proporcionar medios </a:t>
            </a:r>
            <a:r>
              <a:rPr lang="es-ES" sz="3000" dirty="0" smtClean="0"/>
              <a:t>de navegación (VII)</a:t>
            </a:r>
            <a:endParaRPr lang="es-ES" sz="3000" dirty="0"/>
          </a:p>
        </p:txBody>
      </p:sp>
      <p:sp>
        <p:nvSpPr>
          <p:cNvPr id="3" name="Marcador de contenido 2"/>
          <p:cNvSpPr>
            <a:spLocks noGrp="1"/>
          </p:cNvSpPr>
          <p:nvPr>
            <p:ph idx="1"/>
          </p:nvPr>
        </p:nvSpPr>
        <p:spPr/>
        <p:txBody>
          <a:bodyPr>
            <a:normAutofit/>
          </a:bodyPr>
          <a:lstStyle/>
          <a:p>
            <a:r>
              <a:rPr lang="es-ES" dirty="0" smtClean="0"/>
              <a:t>Ejemplo del criterio 2.4.5 múltiples vías de acceso. Vista de agente de usuario web o navegador.</a:t>
            </a:r>
            <a:endParaRPr lang="es-ES" dirty="0"/>
          </a:p>
        </p:txBody>
      </p:sp>
      <p:pic>
        <p:nvPicPr>
          <p:cNvPr id="5" name="4 Imagen" descr="Captura de pantalla de la web del CESyA marcando el apartado de BreadCrumbs (migas de pan)"/>
          <p:cNvPicPr/>
          <p:nvPr/>
        </p:nvPicPr>
        <p:blipFill>
          <a:blip r:embed="rId3" cstate="print"/>
          <a:srcRect/>
          <a:stretch>
            <a:fillRect/>
          </a:stretch>
        </p:blipFill>
        <p:spPr bwMode="auto">
          <a:xfrm>
            <a:off x="354842" y="2547586"/>
            <a:ext cx="4859867" cy="3578577"/>
          </a:xfrm>
          <a:prstGeom prst="rect">
            <a:avLst/>
          </a:prstGeom>
          <a:noFill/>
          <a:ln w="6350" cmpd="sng">
            <a:solidFill>
              <a:srgbClr val="000000"/>
            </a:solidFill>
            <a:miter lim="800000"/>
            <a:headEnd/>
            <a:tailEnd/>
          </a:ln>
          <a:effectLst/>
        </p:spPr>
      </p:pic>
      <p:pic>
        <p:nvPicPr>
          <p:cNvPr id="7" name="6 Imagen" descr="Captura de pantalla de la página de mapa web del CESyA."/>
          <p:cNvPicPr/>
          <p:nvPr/>
        </p:nvPicPr>
        <p:blipFill>
          <a:blip r:embed="rId4" cstate="print"/>
          <a:srcRect/>
          <a:stretch>
            <a:fillRect/>
          </a:stretch>
        </p:blipFill>
        <p:spPr bwMode="auto">
          <a:xfrm>
            <a:off x="5523495" y="2766189"/>
            <a:ext cx="3292688" cy="2758122"/>
          </a:xfrm>
          <a:prstGeom prst="rect">
            <a:avLst/>
          </a:prstGeom>
          <a:noFill/>
          <a:ln w="6350" cmpd="sng">
            <a:solidFill>
              <a:srgbClr val="000000"/>
            </a:solidFill>
            <a:miter lim="800000"/>
            <a:headEnd/>
            <a:tailEnd/>
          </a:ln>
          <a:effec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939976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(VIII)</a:t>
            </a:r>
            <a:endParaRPr lang="es-ES" sz="3300" dirty="0"/>
          </a:p>
        </p:txBody>
      </p:sp>
      <p:sp>
        <p:nvSpPr>
          <p:cNvPr id="3" name="Marcador de contenido 2"/>
          <p:cNvSpPr>
            <a:spLocks noGrp="1"/>
          </p:cNvSpPr>
          <p:nvPr>
            <p:ph idx="1"/>
          </p:nvPr>
        </p:nvSpPr>
        <p:spPr/>
        <p:txBody>
          <a:bodyPr>
            <a:normAutofit/>
          </a:bodyPr>
          <a:lstStyle/>
          <a:p>
            <a:r>
              <a:rPr lang="es-ES" dirty="0"/>
              <a:t>2.4.6 Encabezados y etiquetas: Los encabezados y etiquetas describen el tema o propósito. (Nivel AA</a:t>
            </a:r>
            <a:r>
              <a:rPr lang="es-ES" dirty="0" smtClean="0"/>
              <a:t>)</a:t>
            </a:r>
          </a:p>
          <a:p>
            <a:pPr lvl="1"/>
            <a:r>
              <a:rPr lang="es-ES" dirty="0" smtClean="0"/>
              <a:t>Ejemplos:</a:t>
            </a:r>
          </a:p>
          <a:p>
            <a:pPr lvl="2"/>
            <a:r>
              <a:rPr lang="es-ES" sz="2000" dirty="0" smtClean="0"/>
              <a:t>Un mecanismo de búsqueda</a:t>
            </a:r>
          </a:p>
          <a:p>
            <a:pPr lvl="2"/>
            <a:r>
              <a:rPr lang="es-ES" sz="2000" dirty="0" smtClean="0"/>
              <a:t>Enlaces entre páginas</a:t>
            </a:r>
          </a:p>
          <a:p>
            <a:pPr lvl="2"/>
            <a:r>
              <a:rPr lang="es-ES" sz="2000" dirty="0" smtClean="0"/>
              <a:t>Cuando el contenido es el resultado de un proceso o tarea - Transferencia de fondos</a:t>
            </a:r>
          </a:p>
          <a:p>
            <a:pPr lvl="2"/>
            <a:r>
              <a:rPr lang="es-ES" sz="2000" dirty="0" smtClean="0"/>
              <a:t>Cuando el contenido es el resultado de un proceso o tarea - Resultados de una búsqueda</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2181941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(IX)</a:t>
            </a:r>
            <a:endParaRPr lang="es-ES" sz="3300" dirty="0"/>
          </a:p>
        </p:txBody>
      </p:sp>
      <p:sp>
        <p:nvSpPr>
          <p:cNvPr id="3" name="Marcador de contenido 2"/>
          <p:cNvSpPr>
            <a:spLocks noGrp="1"/>
          </p:cNvSpPr>
          <p:nvPr>
            <p:ph idx="1"/>
          </p:nvPr>
        </p:nvSpPr>
        <p:spPr/>
        <p:txBody>
          <a:bodyPr>
            <a:normAutofit/>
          </a:bodyPr>
          <a:lstStyle/>
          <a:p>
            <a:r>
              <a:rPr lang="es-ES" dirty="0"/>
              <a:t>2.4.7 Foco visible: Cualquier interfaz de usuario operable por teclado tiene una forma de operar en la cuál el indicador del foco del teclado resulta visible. (Nivel AA</a:t>
            </a:r>
            <a:r>
              <a:rPr lang="es-ES" dirty="0" smtClean="0"/>
              <a:t>)</a:t>
            </a:r>
          </a:p>
          <a:p>
            <a:pPr lvl="1"/>
            <a:r>
              <a:rPr lang="es-ES" dirty="0"/>
              <a:t>Ejemplo: </a:t>
            </a:r>
          </a:p>
          <a:p>
            <a:pPr lvl="2"/>
            <a:r>
              <a:rPr lang="es-ES" sz="2000" dirty="0"/>
              <a:t>Cuando un control de la interfaz de usuario recibe el foco, se muestra un borde visible alrededor del control.</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4639189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(X)</a:t>
            </a:r>
            <a:endParaRPr lang="es-ES" sz="3300" dirty="0"/>
          </a:p>
        </p:txBody>
      </p:sp>
      <p:sp>
        <p:nvSpPr>
          <p:cNvPr id="3" name="Marcador de contenido 2"/>
          <p:cNvSpPr>
            <a:spLocks noGrp="1"/>
          </p:cNvSpPr>
          <p:nvPr>
            <p:ph idx="1"/>
          </p:nvPr>
        </p:nvSpPr>
        <p:spPr/>
        <p:txBody>
          <a:bodyPr>
            <a:normAutofit/>
          </a:bodyPr>
          <a:lstStyle/>
          <a:p>
            <a:r>
              <a:rPr lang="es-ES" dirty="0"/>
              <a:t>2.4.8 Ubicación: Se proporciona información acerca de la ubicación del usuario dentro de un conjunto de páginas web. (Nivel AAA</a:t>
            </a:r>
            <a:r>
              <a:rPr lang="es-ES" dirty="0" smtClean="0"/>
              <a:t>)</a:t>
            </a:r>
          </a:p>
          <a:p>
            <a:pPr lvl="1"/>
            <a:r>
              <a:rPr lang="es-ES" dirty="0" smtClean="0"/>
              <a:t>Ejemplo:</a:t>
            </a:r>
          </a:p>
          <a:p>
            <a:pPr lvl="2"/>
            <a:r>
              <a:rPr lang="es-ES" dirty="0"/>
              <a:t>Enlaces para ayudar a los usuarios a determinar su ubicación en un sitio</a:t>
            </a:r>
          </a:p>
          <a:p>
            <a:pPr lvl="2"/>
            <a:r>
              <a:rPr lang="es-ES" dirty="0" smtClean="0"/>
              <a:t>Un </a:t>
            </a:r>
            <a:r>
              <a:rPr lang="es-ES" dirty="0"/>
              <a:t>menú de </a:t>
            </a:r>
            <a:r>
              <a:rPr lang="es-ES" dirty="0" smtClean="0"/>
              <a:t>migas</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5823990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(XI)</a:t>
            </a:r>
            <a:endParaRPr lang="es-ES" sz="3300" dirty="0"/>
          </a:p>
        </p:txBody>
      </p:sp>
      <p:sp>
        <p:nvSpPr>
          <p:cNvPr id="3" name="Marcador de contenido 2"/>
          <p:cNvSpPr>
            <a:spLocks noGrp="1"/>
          </p:cNvSpPr>
          <p:nvPr>
            <p:ph idx="1"/>
          </p:nvPr>
        </p:nvSpPr>
        <p:spPr/>
        <p:txBody>
          <a:bodyPr>
            <a:normAutofit/>
          </a:bodyPr>
          <a:lstStyle/>
          <a:p>
            <a:r>
              <a:rPr lang="es-ES" sz="2100" dirty="0"/>
              <a:t>2.4.9 Propósito de los enlaces (sólo enlaces): Se proporciona un mecanismo que permite identificar el propósito de cada enlace con sólo el texto del enlace, excepto cuando el propósito del enlace resultara ambiguo para los usuarios en general. (Nivel AAA</a:t>
            </a:r>
            <a:r>
              <a:rPr lang="es-ES" sz="2100" dirty="0" smtClean="0"/>
              <a:t>)</a:t>
            </a:r>
          </a:p>
          <a:p>
            <a:r>
              <a:rPr lang="es-ES" sz="2100" dirty="0" smtClean="0"/>
              <a:t>Ejemplo:</a:t>
            </a:r>
            <a:endParaRPr lang="es-ES" sz="2100" dirty="0"/>
          </a:p>
        </p:txBody>
      </p:sp>
      <p:pic>
        <p:nvPicPr>
          <p:cNvPr id="5" name="4 Imagen" descr="Captura de pantalla en la que se muestra un enlace en el que se indica su propósito y otros parámetros de interés como que se trata de un documento PDF y su tamaño.&#10;"/>
          <p:cNvPicPr/>
          <p:nvPr/>
        </p:nvPicPr>
        <p:blipFill>
          <a:blip r:embed="rId3" cstate="print"/>
          <a:srcRect/>
          <a:stretch>
            <a:fillRect/>
          </a:stretch>
        </p:blipFill>
        <p:spPr bwMode="auto">
          <a:xfrm>
            <a:off x="2113571" y="3459452"/>
            <a:ext cx="4916311" cy="2664882"/>
          </a:xfrm>
          <a:prstGeom prst="rect">
            <a:avLst/>
          </a:prstGeom>
          <a:noFill/>
          <a:ln w="6350" cmpd="sng">
            <a:solidFill>
              <a:srgbClr val="000000"/>
            </a:solidFill>
            <a:miter lim="800000"/>
            <a:headEnd/>
            <a:tailEnd/>
          </a:ln>
          <a:effec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72976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05" y="135701"/>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(I)</a:t>
            </a:r>
            <a:endParaRPr lang="es-ES" dirty="0"/>
          </a:p>
        </p:txBody>
      </p:sp>
      <p:sp>
        <p:nvSpPr>
          <p:cNvPr id="3" name="Marcador de contenido 2"/>
          <p:cNvSpPr>
            <a:spLocks noGrp="1"/>
          </p:cNvSpPr>
          <p:nvPr>
            <p:ph idx="1"/>
          </p:nvPr>
        </p:nvSpPr>
        <p:spPr/>
        <p:txBody>
          <a:bodyPr>
            <a:normAutofit fontScale="92500"/>
          </a:bodyPr>
          <a:lstStyle/>
          <a:p>
            <a:r>
              <a:rPr lang="es-ES" dirty="0" smtClean="0"/>
              <a:t>1.2.1 Solo audio y solo vídeo (grabado): Para contenido solo audio grabado y contenido sólo vídeo grabado, se cumple lo siguiente, excepto cuando el audio o el vídeo es un contenido multimedia alternativo al texto y está claramente identificado como tal. (Nivel A)</a:t>
            </a:r>
          </a:p>
          <a:p>
            <a:pPr lvl="1"/>
            <a:r>
              <a:rPr lang="es-ES" dirty="0" smtClean="0"/>
              <a:t>Solo audio grabado: Se proporciona una alternativa para los medios tempodependientes que presenta información equivalente para el contenido sólo audio grabado.</a:t>
            </a:r>
          </a:p>
          <a:p>
            <a:pPr lvl="1"/>
            <a:r>
              <a:rPr lang="es-ES" dirty="0" smtClean="0"/>
              <a:t>Solo vídeo grabado: Se proporciona una alternativa para los medios tempodependientes o se proporciona una pista sonora que presenta información equivalente al contenido del medio de sólo vídeo grabado.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5714553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(XII)</a:t>
            </a:r>
            <a:endParaRPr lang="es-ES" sz="3300" dirty="0"/>
          </a:p>
        </p:txBody>
      </p:sp>
      <p:sp>
        <p:nvSpPr>
          <p:cNvPr id="3" name="Marcador de contenido 2"/>
          <p:cNvSpPr>
            <a:spLocks noGrp="1"/>
          </p:cNvSpPr>
          <p:nvPr>
            <p:ph idx="1"/>
          </p:nvPr>
        </p:nvSpPr>
        <p:spPr/>
        <p:txBody>
          <a:bodyPr>
            <a:normAutofit/>
          </a:bodyPr>
          <a:lstStyle/>
          <a:p>
            <a:r>
              <a:rPr lang="es-ES" dirty="0" smtClean="0"/>
              <a:t>2.4.4 Propósito de los enlaces (en contexto) y 2.4.9 </a:t>
            </a:r>
            <a:r>
              <a:rPr lang="es-ES" dirty="0"/>
              <a:t>Propósito de los enlaces (sólo enlaces</a:t>
            </a:r>
            <a:r>
              <a:rPr lang="es-ES" dirty="0" smtClean="0"/>
              <a:t>)</a:t>
            </a:r>
          </a:p>
          <a:p>
            <a:pPr lvl="1">
              <a:spcBef>
                <a:spcPts val="1000"/>
              </a:spcBef>
            </a:pPr>
            <a:r>
              <a:rPr lang="es-ES" dirty="0" smtClean="0"/>
              <a:t>Ejemplo</a:t>
            </a:r>
            <a:r>
              <a:rPr lang="es-ES" dirty="0"/>
              <a:t>: </a:t>
            </a:r>
            <a:endParaRPr lang="es-ES" dirty="0" smtClean="0"/>
          </a:p>
          <a:p>
            <a:pPr lvl="2">
              <a:spcBef>
                <a:spcPts val="1000"/>
              </a:spcBef>
            </a:pPr>
            <a:r>
              <a:rPr lang="es-ES" dirty="0" smtClean="0"/>
              <a:t>Utilizar </a:t>
            </a:r>
            <a:r>
              <a:rPr lang="es-ES" dirty="0"/>
              <a:t>enlaces con un texto del tipo: “pinche aquí”, “Leer más”, “+ info” u otros similares como en el ejemplo siguiente, no será fallo si se quiere alcanzar en Nivel A por el 2.4.4 de WCAG, porque el destino se podría deducir del contexto, pero sería error si se quisiera alcanzar el Nivel AAA por el 2.4.9, ya que el texto “aquí” por sí solo no identifica el destino</a:t>
            </a:r>
            <a:r>
              <a:rPr lang="es-ES" dirty="0" smtClean="0"/>
              <a:t>.</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7297667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4000" dirty="0" smtClean="0"/>
              <a:t>2 Operable</a:t>
            </a:r>
            <a:r>
              <a:rPr lang="es-ES" dirty="0" smtClean="0"/>
              <a:t/>
            </a:r>
            <a:br>
              <a:rPr lang="es-ES" dirty="0" smtClean="0"/>
            </a:br>
            <a:r>
              <a:rPr lang="es-ES" sz="3300" dirty="0" smtClean="0"/>
              <a:t>2.4 </a:t>
            </a:r>
            <a:r>
              <a:rPr lang="es-ES" sz="3300" dirty="0"/>
              <a:t>Proporcionar medios </a:t>
            </a:r>
            <a:r>
              <a:rPr lang="es-ES" sz="3300" dirty="0" smtClean="0"/>
              <a:t>de navegación (XIII)</a:t>
            </a:r>
            <a:endParaRPr lang="es-ES" sz="3300" dirty="0"/>
          </a:p>
        </p:txBody>
      </p:sp>
      <p:sp>
        <p:nvSpPr>
          <p:cNvPr id="3" name="Marcador de contenido 2"/>
          <p:cNvSpPr>
            <a:spLocks noGrp="1"/>
          </p:cNvSpPr>
          <p:nvPr>
            <p:ph idx="1"/>
          </p:nvPr>
        </p:nvSpPr>
        <p:spPr/>
        <p:txBody>
          <a:bodyPr>
            <a:normAutofit/>
          </a:bodyPr>
          <a:lstStyle/>
          <a:p>
            <a:r>
              <a:rPr lang="es-ES" dirty="0"/>
              <a:t>2.4.10 Encabezados de sección: Se usan encabezados de sección para organizar el contenido. (Nivel AAA)</a:t>
            </a:r>
          </a:p>
          <a:p>
            <a:pPr lvl="1">
              <a:spcBef>
                <a:spcPts val="1000"/>
              </a:spcBef>
            </a:pPr>
            <a:r>
              <a:rPr lang="es-ES" dirty="0"/>
              <a:t>Nota 1: "Encabezados" se usa en sentido general e incluye los títulos y otras formas de agregar encabezados a las distintos tipos de contenido.</a:t>
            </a:r>
          </a:p>
          <a:p>
            <a:pPr lvl="1">
              <a:spcBef>
                <a:spcPts val="1000"/>
              </a:spcBef>
            </a:pPr>
            <a:r>
              <a:rPr lang="es-ES" dirty="0"/>
              <a:t>Nota 2: Este criterio de conformidad se refiere al contenido propiamente dicho, no a los componentes de la interfaz de usuario. Los componentes de la interfaz de usuario se tratan en el Criterio de Conformidad 4.1.2.</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3152871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5" y="114650"/>
            <a:ext cx="8229600" cy="1143000"/>
          </a:xfrm>
        </p:spPr>
        <p:txBody>
          <a:bodyPr>
            <a:normAutofit/>
          </a:bodyPr>
          <a:lstStyle/>
          <a:p>
            <a:r>
              <a:rPr lang="es-ES" dirty="0" smtClean="0"/>
              <a:t>Comprensible (I)</a:t>
            </a:r>
            <a:endParaRPr lang="es-ES" dirty="0"/>
          </a:p>
        </p:txBody>
      </p:sp>
      <p:sp>
        <p:nvSpPr>
          <p:cNvPr id="3" name="Marcador de contenido 2"/>
          <p:cNvSpPr>
            <a:spLocks noGrp="1"/>
          </p:cNvSpPr>
          <p:nvPr>
            <p:ph idx="1"/>
          </p:nvPr>
        </p:nvSpPr>
        <p:spPr>
          <a:xfrm>
            <a:off x="457200" y="1600201"/>
            <a:ext cx="8229600" cy="3238499"/>
          </a:xfrm>
          <a:solidFill>
            <a:srgbClr val="DEE2EC"/>
          </a:solidFill>
        </p:spPr>
        <p:txBody>
          <a:bodyPr>
            <a:normAutofit/>
          </a:bodyPr>
          <a:lstStyle/>
          <a:p>
            <a:pPr marL="0" indent="0">
              <a:buNone/>
            </a:pPr>
            <a:r>
              <a:rPr lang="es-ES" sz="3200" dirty="0"/>
              <a:t>Principio 3: Comprensible </a:t>
            </a:r>
          </a:p>
          <a:p>
            <a:pPr marL="0" indent="0">
              <a:buNone/>
            </a:pPr>
            <a:r>
              <a:rPr lang="es-ES" sz="3200" dirty="0"/>
              <a:t>La información y el manejo de la interfaz de usuario deben ser comprensibles.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35575834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3 Comprensible (II)</a:t>
            </a:r>
            <a:endParaRPr lang="es-ES" dirty="0"/>
          </a:p>
        </p:txBody>
      </p:sp>
      <p:sp>
        <p:nvSpPr>
          <p:cNvPr id="3" name="Marcador de contenido 2"/>
          <p:cNvSpPr>
            <a:spLocks noGrp="1"/>
          </p:cNvSpPr>
          <p:nvPr>
            <p:ph idx="1"/>
          </p:nvPr>
        </p:nvSpPr>
        <p:spPr>
          <a:xfrm>
            <a:off x="457200" y="1600200"/>
            <a:ext cx="8229600" cy="3231107"/>
          </a:xfrm>
          <a:solidFill>
            <a:schemeClr val="accent6">
              <a:lumMod val="20000"/>
              <a:lumOff val="80000"/>
            </a:schemeClr>
          </a:solidFill>
        </p:spPr>
        <p:txBody>
          <a:bodyPr vert="horz" lIns="91440" tIns="45720" rIns="91440" bIns="45720" rtlCol="0">
            <a:normAutofit/>
          </a:bodyPr>
          <a:lstStyle/>
          <a:p>
            <a:pPr marL="0" indent="0">
              <a:buNone/>
            </a:pPr>
            <a:r>
              <a:rPr lang="es-ES" sz="2800" dirty="0" smtClean="0"/>
              <a:t>Pauta 3.1</a:t>
            </a:r>
          </a:p>
          <a:p>
            <a:pPr marL="0" indent="0">
              <a:buNone/>
            </a:pPr>
            <a:r>
              <a:rPr lang="es-ES" sz="2800" dirty="0" smtClean="0"/>
              <a:t>Hacer </a:t>
            </a:r>
            <a:r>
              <a:rPr lang="es-ES" sz="2800" dirty="0"/>
              <a:t>que los contenidos textuales resulten legibles y comprensibles</a:t>
            </a:r>
            <a:r>
              <a:rPr lang="es-ES" sz="2800" dirty="0" smtClean="0"/>
              <a:t>.</a:t>
            </a:r>
            <a:endParaRPr lang="es-ES" sz="28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1969159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100" dirty="0"/>
              <a:t>3.1 C</a:t>
            </a:r>
            <a:r>
              <a:rPr lang="es-ES" sz="3100" dirty="0" smtClean="0"/>
              <a:t>ontenido textual legible </a:t>
            </a:r>
            <a:r>
              <a:rPr lang="es-ES" sz="3100" dirty="0"/>
              <a:t>y </a:t>
            </a:r>
            <a:r>
              <a:rPr lang="es-ES" sz="3100" dirty="0" smtClean="0"/>
              <a:t>comprensible (I)</a:t>
            </a:r>
            <a:endParaRPr lang="es-ES" dirty="0"/>
          </a:p>
        </p:txBody>
      </p:sp>
      <p:sp>
        <p:nvSpPr>
          <p:cNvPr id="3" name="Marcador de contenido 2"/>
          <p:cNvSpPr>
            <a:spLocks noGrp="1"/>
          </p:cNvSpPr>
          <p:nvPr>
            <p:ph idx="1"/>
          </p:nvPr>
        </p:nvSpPr>
        <p:spPr/>
        <p:txBody>
          <a:bodyPr>
            <a:normAutofit/>
          </a:bodyPr>
          <a:lstStyle/>
          <a:p>
            <a:r>
              <a:rPr lang="es-ES" dirty="0"/>
              <a:t>3.1.1 Idioma de la página: El idioma predeterminado de cada página web puede ser determinado por software. (Nivel A</a:t>
            </a:r>
            <a:r>
              <a:rPr lang="es-ES" dirty="0" smtClean="0"/>
              <a:t>)</a:t>
            </a:r>
          </a:p>
          <a:p>
            <a:pPr lvl="1">
              <a:spcBef>
                <a:spcPts val="1000"/>
              </a:spcBef>
              <a:spcAft>
                <a:spcPts val="500"/>
              </a:spcAft>
            </a:pPr>
            <a:r>
              <a:rPr lang="es-ES_tradnl" dirty="0" smtClean="0"/>
              <a:t>Ejemplo:</a:t>
            </a:r>
            <a:endParaRPr lang="es-ES_tradnl" dirty="0"/>
          </a:p>
          <a:p>
            <a:pPr lvl="2">
              <a:spcBef>
                <a:spcPts val="1000"/>
              </a:spcBef>
            </a:pPr>
            <a:r>
              <a:rPr lang="es-ES_tradnl" sz="2000" dirty="0" smtClean="0"/>
              <a:t>Es buena práctica identificar el idioma principal de un documento, bien con una etiqueta (como se muestra abajo) o bien a través de encabezamientos HTTP.</a:t>
            </a:r>
          </a:p>
          <a:p>
            <a:pPr lvl="2">
              <a:spcBef>
                <a:spcPts val="1000"/>
              </a:spcBef>
              <a:buFontTx/>
              <a:buNone/>
            </a:pPr>
            <a:r>
              <a:rPr lang="es-ES_tradnl" sz="2000" dirty="0" smtClean="0"/>
              <a:t>    &lt;HTML lang="fr"&gt;</a:t>
            </a:r>
          </a:p>
          <a:p>
            <a:pPr lvl="2">
              <a:spcBef>
                <a:spcPts val="1000"/>
              </a:spcBef>
              <a:buFontTx/>
              <a:buNone/>
            </a:pPr>
            <a:r>
              <a:rPr lang="es-ES_tradnl" sz="2000" dirty="0" smtClean="0"/>
              <a:t>       ....resto de un documento HTML escrito en francés...</a:t>
            </a:r>
          </a:p>
          <a:p>
            <a:pPr lvl="2">
              <a:spcBef>
                <a:spcPts val="1000"/>
              </a:spcBef>
              <a:buFontTx/>
              <a:buNone/>
            </a:pPr>
            <a:r>
              <a:rPr lang="es-ES_tradnl" sz="2000" dirty="0" smtClean="0"/>
              <a:t>    &lt;/HTML&gt;</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009705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100" dirty="0"/>
              <a:t>3.1 C</a:t>
            </a:r>
            <a:r>
              <a:rPr lang="es-ES" sz="3100" dirty="0" smtClean="0"/>
              <a:t>ontenido textual legible </a:t>
            </a:r>
            <a:r>
              <a:rPr lang="es-ES" sz="3100" dirty="0"/>
              <a:t>y </a:t>
            </a:r>
            <a:r>
              <a:rPr lang="es-ES" sz="3100" dirty="0" smtClean="0"/>
              <a:t>comprensible (II)</a:t>
            </a:r>
            <a:endParaRPr lang="es-ES" dirty="0"/>
          </a:p>
        </p:txBody>
      </p:sp>
      <p:sp>
        <p:nvSpPr>
          <p:cNvPr id="3" name="Marcador de contenido 2"/>
          <p:cNvSpPr>
            <a:spLocks noGrp="1"/>
          </p:cNvSpPr>
          <p:nvPr>
            <p:ph idx="1"/>
          </p:nvPr>
        </p:nvSpPr>
        <p:spPr/>
        <p:txBody>
          <a:bodyPr>
            <a:normAutofit fontScale="92500" lnSpcReduction="20000"/>
          </a:bodyPr>
          <a:lstStyle/>
          <a:p>
            <a:r>
              <a:rPr lang="es-ES" sz="2600" dirty="0"/>
              <a:t>3.1.2 Idioma de las partes: El idioma de cada pasaje o frase en el contenido puede ser determinado por software, excepto los nombres propios, términos técnicos, palabras en un idioma indeterminado y palabras o frases que se hayan convertido en parte natural del texto que las rodea. (Nivel AA)</a:t>
            </a:r>
          </a:p>
          <a:p>
            <a:pPr lvl="1">
              <a:spcBef>
                <a:spcPts val="1000"/>
              </a:spcBef>
              <a:spcAft>
                <a:spcPts val="500"/>
              </a:spcAft>
            </a:pPr>
            <a:r>
              <a:rPr lang="es-ES_tradnl" sz="2600" dirty="0" smtClean="0"/>
              <a:t>Ejemplo:</a:t>
            </a:r>
            <a:endParaRPr lang="es-ES_tradnl" sz="2600" dirty="0"/>
          </a:p>
          <a:p>
            <a:pPr lvl="2">
              <a:spcBef>
                <a:spcPts val="500"/>
              </a:spcBef>
              <a:spcAft>
                <a:spcPts val="500"/>
              </a:spcAft>
            </a:pPr>
            <a:r>
              <a:rPr lang="es-ES_tradnl" sz="2200" dirty="0" smtClean="0"/>
              <a:t>Si se utilizan varios idiomas en una página, hay que asegurarse de que cualquier cambio de idioma esté claramente identificado, mediante el uso del atributo lang</a:t>
            </a:r>
          </a:p>
          <a:p>
            <a:pPr lvl="3">
              <a:spcBef>
                <a:spcPct val="0"/>
              </a:spcBef>
              <a:buFontTx/>
              <a:buNone/>
            </a:pPr>
            <a:r>
              <a:rPr lang="es-ES_tradnl" sz="1800" dirty="0" smtClean="0"/>
              <a:t>&lt;P&gt;y con un cierto&lt;SPAN lang="fr"&gt;je ne sais quoi&lt;/SPAN&gt;,</a:t>
            </a:r>
          </a:p>
          <a:p>
            <a:pPr lvl="3">
              <a:spcBef>
                <a:spcPct val="0"/>
              </a:spcBef>
              <a:buFontTx/>
              <a:buNone/>
            </a:pPr>
            <a:r>
              <a:rPr lang="es-ES_tradnl" sz="1800" dirty="0" smtClean="0"/>
              <a:t>ella entró tanto en la habitación como en su vida para siempre.</a:t>
            </a:r>
          </a:p>
          <a:p>
            <a:pPr lvl="3">
              <a:spcBef>
                <a:spcPct val="0"/>
              </a:spcBef>
              <a:buFontTx/>
              <a:buNone/>
            </a:pPr>
            <a:r>
              <a:rPr lang="es-ES_tradnl" sz="1800" dirty="0" smtClean="0"/>
              <a:t>&lt;Q&gt;Mi nombre es Natasha&lt;/Q&gt;dijo ella. </a:t>
            </a:r>
          </a:p>
          <a:p>
            <a:pPr lvl="3">
              <a:spcBef>
                <a:spcPct val="0"/>
              </a:spcBef>
              <a:buFontTx/>
              <a:buNone/>
            </a:pPr>
            <a:r>
              <a:rPr lang="es-ES_tradnl" sz="1800" dirty="0" smtClean="0"/>
              <a:t>&lt;Q lang="it"&gt;Piacere,&lt;/Q&gt; respondió él en impecable </a:t>
            </a:r>
          </a:p>
          <a:p>
            <a:pPr lvl="3">
              <a:spcBef>
                <a:spcPct val="0"/>
              </a:spcBef>
              <a:buFontTx/>
              <a:buNone/>
            </a:pPr>
            <a:r>
              <a:rPr lang="es-ES_tradnl" sz="1800" dirty="0" smtClean="0"/>
              <a:t>italiano, cerrando la puerta</a:t>
            </a:r>
            <a:r>
              <a:rPr lang="es-ES_tradnl" sz="1700" dirty="0" smtClean="0"/>
              <a:t>.</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7171605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a:t>3 Comprensible</a:t>
            </a:r>
            <a:r>
              <a:rPr lang="es-ES" dirty="0"/>
              <a:t/>
            </a:r>
            <a:br>
              <a:rPr lang="es-ES" dirty="0"/>
            </a:br>
            <a:r>
              <a:rPr lang="es-ES" sz="3100" dirty="0"/>
              <a:t>3.1 C</a:t>
            </a:r>
            <a:r>
              <a:rPr lang="es-ES" sz="3100" dirty="0" smtClean="0"/>
              <a:t>ontenido textual legible </a:t>
            </a:r>
            <a:r>
              <a:rPr lang="es-ES" sz="3100" dirty="0"/>
              <a:t>y </a:t>
            </a:r>
            <a:r>
              <a:rPr lang="es-ES" sz="3100" dirty="0" smtClean="0"/>
              <a:t>comprensible (III)</a:t>
            </a:r>
            <a:endParaRPr lang="es-ES" dirty="0"/>
          </a:p>
        </p:txBody>
      </p:sp>
      <p:sp>
        <p:nvSpPr>
          <p:cNvPr id="3" name="Marcador de contenido 2"/>
          <p:cNvSpPr>
            <a:spLocks noGrp="1"/>
          </p:cNvSpPr>
          <p:nvPr>
            <p:ph idx="1"/>
          </p:nvPr>
        </p:nvSpPr>
        <p:spPr/>
        <p:txBody>
          <a:bodyPr>
            <a:normAutofit/>
          </a:bodyPr>
          <a:lstStyle/>
          <a:p>
            <a:r>
              <a:rPr lang="es-ES" dirty="0"/>
              <a:t>3.1.3 Palabras inusuales: Se proporciona un mecanismo para identificar las definiciones específicas de palabras o frases usadas de modo inusual o restringido, incluyendo expresiones idiomáticas y jerga. (Nivel AAA</a:t>
            </a:r>
            <a:r>
              <a:rPr lang="es-ES" dirty="0" smtClean="0"/>
              <a:t>)</a:t>
            </a:r>
          </a:p>
          <a:p>
            <a:pPr lvl="1"/>
            <a:r>
              <a:rPr lang="es-ES" sz="2000" dirty="0" smtClean="0"/>
              <a:t>Ejemplo: la documentación de las WCAG 2.0</a:t>
            </a:r>
          </a:p>
        </p:txBody>
      </p:sp>
      <p:pic>
        <p:nvPicPr>
          <p:cNvPr id="2050" name="Picture 2" descr="Captura de pantalla de una página de la W3C en la que se muestra un ejemplo de mecanismo para ver la definición de una palabra.&#10;"/>
          <p:cNvPicPr>
            <a:picLocks noChangeAspect="1" noChangeArrowheads="1"/>
          </p:cNvPicPr>
          <p:nvPr/>
        </p:nvPicPr>
        <p:blipFill>
          <a:blip r:embed="rId3"/>
          <a:srcRect/>
          <a:stretch>
            <a:fillRect/>
          </a:stretch>
        </p:blipFill>
        <p:spPr bwMode="auto">
          <a:xfrm>
            <a:off x="989717" y="3649730"/>
            <a:ext cx="7130703" cy="2583061"/>
          </a:xfrm>
          <a:prstGeom prst="rect">
            <a:avLst/>
          </a:prstGeom>
          <a:noFill/>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90493809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100" dirty="0"/>
              <a:t>3.1 C</a:t>
            </a:r>
            <a:r>
              <a:rPr lang="es-ES" sz="3100" dirty="0" smtClean="0"/>
              <a:t>ontenido textual legible </a:t>
            </a:r>
            <a:r>
              <a:rPr lang="es-ES" sz="3100" dirty="0"/>
              <a:t>y </a:t>
            </a:r>
            <a:r>
              <a:rPr lang="es-ES" sz="3100" dirty="0" smtClean="0"/>
              <a:t>comprensible (IV)</a:t>
            </a:r>
            <a:endParaRPr lang="es-ES" dirty="0"/>
          </a:p>
        </p:txBody>
      </p:sp>
      <p:sp>
        <p:nvSpPr>
          <p:cNvPr id="3" name="Marcador de contenido 2"/>
          <p:cNvSpPr>
            <a:spLocks noGrp="1"/>
          </p:cNvSpPr>
          <p:nvPr>
            <p:ph idx="1"/>
          </p:nvPr>
        </p:nvSpPr>
        <p:spPr/>
        <p:txBody>
          <a:bodyPr>
            <a:normAutofit/>
          </a:bodyPr>
          <a:lstStyle/>
          <a:p>
            <a:r>
              <a:rPr lang="es-ES" dirty="0"/>
              <a:t>3.1.4 Abreviaturas: Se proporciona un mecanismo para identificar la forma expandida o el significado de las abreviaturas. (Nivel AAA</a:t>
            </a:r>
            <a:r>
              <a:rPr lang="es-ES" dirty="0" smtClean="0"/>
              <a:t>)</a:t>
            </a:r>
            <a:endParaRPr lang="es-ES" dirty="0"/>
          </a:p>
        </p:txBody>
      </p:sp>
      <p:pic>
        <p:nvPicPr>
          <p:cNvPr id="5" name="4 Imagen" descr="Captura de pantalla de página del CESyA en la que se muestra un ejemplo de acrónimo&#10;"/>
          <p:cNvPicPr/>
          <p:nvPr/>
        </p:nvPicPr>
        <p:blipFill>
          <a:blip r:embed="rId3" cstate="print"/>
          <a:srcRect/>
          <a:stretch>
            <a:fillRect/>
          </a:stretch>
        </p:blipFill>
        <p:spPr bwMode="auto">
          <a:xfrm>
            <a:off x="2056409" y="2870836"/>
            <a:ext cx="4968668" cy="3292475"/>
          </a:xfrm>
          <a:prstGeom prst="rect">
            <a:avLst/>
          </a:prstGeom>
          <a:noFill/>
          <a:ln w="9525">
            <a:noFill/>
            <a:miter lim="800000"/>
            <a:headEnd/>
            <a:tailEnd/>
          </a:ln>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1475063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100" dirty="0"/>
              <a:t>3.1 C</a:t>
            </a:r>
            <a:r>
              <a:rPr lang="es-ES" sz="3100" dirty="0" smtClean="0"/>
              <a:t>ontenido textual legible </a:t>
            </a:r>
            <a:r>
              <a:rPr lang="es-ES" sz="3100" dirty="0"/>
              <a:t>y </a:t>
            </a:r>
            <a:r>
              <a:rPr lang="es-ES" sz="3100" dirty="0" smtClean="0"/>
              <a:t>comprensible (V)</a:t>
            </a:r>
            <a:endParaRPr lang="es-ES" dirty="0"/>
          </a:p>
        </p:txBody>
      </p:sp>
      <p:sp>
        <p:nvSpPr>
          <p:cNvPr id="3" name="Marcador de contenido 2"/>
          <p:cNvSpPr>
            <a:spLocks noGrp="1"/>
          </p:cNvSpPr>
          <p:nvPr>
            <p:ph idx="1"/>
          </p:nvPr>
        </p:nvSpPr>
        <p:spPr/>
        <p:txBody>
          <a:bodyPr>
            <a:normAutofit/>
          </a:bodyPr>
          <a:lstStyle/>
          <a:p>
            <a:r>
              <a:rPr lang="es-ES" dirty="0"/>
              <a:t>3.1.5 Nivel de lectura: Cuando un texto requiere un nivel de lectura más avanzado que el nivel mínimo de educación secundaria una vez que se han eliminado nombres propios y títulos, se proporciona un contenido suplementario o una versión que no requiere un nivel de lectura mayor a ese nivel educativo. (Nivel AAA</a:t>
            </a:r>
            <a:r>
              <a:rPr lang="es-ES" dirty="0" smtClean="0"/>
              <a:t>)</a:t>
            </a:r>
            <a:endParaRPr lang="es-ES" dirty="0"/>
          </a:p>
          <a:p>
            <a:r>
              <a:rPr lang="es-ES" dirty="0"/>
              <a:t>Recursos: </a:t>
            </a:r>
            <a:r>
              <a:rPr lang="es-ES" dirty="0">
                <a:hlinkClick r:id="rId3"/>
              </a:rPr>
              <a:t>http://www.sidar.org/traducciones/wcag20/es/comprender-wcag20/meaning-supplements.html#meaning-supplements-resources-</a:t>
            </a:r>
            <a:r>
              <a:rPr lang="es-ES" dirty="0" smtClean="0">
                <a:hlinkClick r:id="rId3"/>
              </a:rPr>
              <a:t>head</a:t>
            </a:r>
            <a:r>
              <a:rPr lang="es-ES" dirty="0" smtClean="0"/>
              <a:t> </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6248914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100" dirty="0"/>
              <a:t>3.1 C</a:t>
            </a:r>
            <a:r>
              <a:rPr lang="es-ES" sz="3100" dirty="0" smtClean="0"/>
              <a:t>ontenido textual legible </a:t>
            </a:r>
            <a:r>
              <a:rPr lang="es-ES" sz="3100" dirty="0"/>
              <a:t>y </a:t>
            </a:r>
            <a:r>
              <a:rPr lang="es-ES" sz="3100" dirty="0" smtClean="0"/>
              <a:t>comprensible (VI)</a:t>
            </a:r>
            <a:endParaRPr lang="es-ES" dirty="0"/>
          </a:p>
        </p:txBody>
      </p:sp>
      <p:sp>
        <p:nvSpPr>
          <p:cNvPr id="3" name="Marcador de contenido 2"/>
          <p:cNvSpPr>
            <a:spLocks noGrp="1"/>
          </p:cNvSpPr>
          <p:nvPr>
            <p:ph idx="1"/>
          </p:nvPr>
        </p:nvSpPr>
        <p:spPr/>
        <p:txBody>
          <a:bodyPr>
            <a:normAutofit/>
          </a:bodyPr>
          <a:lstStyle/>
          <a:p>
            <a:r>
              <a:rPr lang="es-ES" dirty="0"/>
              <a:t>3.1.6 Pronunciación: Se proporciona un mecanismo para identificar la pronunciación específica de las palabras cuando el significado de esas palabras, dentro del contexto, resulta ambiguo si no se conoce su pronunciación. (Nivel AAA</a:t>
            </a:r>
            <a:r>
              <a:rPr lang="es-ES" dirty="0" smtClean="0"/>
              <a:t>)</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381484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48" y="123219"/>
            <a:ext cx="8686801" cy="1143000"/>
          </a:xfrm>
        </p:spPr>
        <p:txBody>
          <a:bodyPr>
            <a:normAutofit/>
          </a:bodyPr>
          <a:lstStyle/>
          <a:p>
            <a:r>
              <a:rPr lang="es-ES" dirty="0"/>
              <a:t>1 </a:t>
            </a:r>
            <a:r>
              <a:rPr lang="es-ES" dirty="0" smtClean="0"/>
              <a:t>Perceptible:</a:t>
            </a:r>
            <a:r>
              <a:rPr lang="es-ES" dirty="0"/>
              <a:t/>
            </a:r>
            <a:br>
              <a:rPr lang="es-ES" dirty="0"/>
            </a:br>
            <a:r>
              <a:rPr lang="es-ES" sz="3100" dirty="0" smtClean="0"/>
              <a:t>1.2 Proporcionar alternativas (II)</a:t>
            </a:r>
            <a:endParaRPr lang="es-ES" dirty="0"/>
          </a:p>
        </p:txBody>
      </p:sp>
      <p:sp>
        <p:nvSpPr>
          <p:cNvPr id="3" name="Marcador de contenido 2"/>
          <p:cNvSpPr>
            <a:spLocks noGrp="1"/>
          </p:cNvSpPr>
          <p:nvPr>
            <p:ph idx="1"/>
          </p:nvPr>
        </p:nvSpPr>
        <p:spPr/>
        <p:txBody>
          <a:bodyPr>
            <a:normAutofit/>
          </a:bodyPr>
          <a:lstStyle/>
          <a:p>
            <a:r>
              <a:rPr lang="es-ES" dirty="0" smtClean="0"/>
              <a:t>1.2.2 Subtítulos (grabados): Se proporcionan subtítulos para el contenido de audio grabado dentro de contenido multimedia sincronizado, excepto cuando la presentación es un contenido multimedia alternativo al texto y está claramente identificado como tal. (Nivel A)</a:t>
            </a:r>
          </a:p>
        </p:txBody>
      </p:sp>
      <p:pic>
        <p:nvPicPr>
          <p:cNvPr id="5" name="3 Imagen" descr="Imagen de un vídeo con subtítulos.">
            <a:hlinkClick r:id="rId3"/>
          </p:cNvPr>
          <p:cNvPicPr/>
          <p:nvPr/>
        </p:nvPicPr>
        <p:blipFill>
          <a:blip r:embed="rId4" cstate="print"/>
          <a:srcRect/>
          <a:stretch>
            <a:fillRect/>
          </a:stretch>
        </p:blipFill>
        <p:spPr bwMode="auto">
          <a:xfrm>
            <a:off x="2715808" y="3597645"/>
            <a:ext cx="3655010" cy="2588477"/>
          </a:xfrm>
          <a:prstGeom prst="rect">
            <a:avLst/>
          </a:prstGeom>
          <a:noFill/>
          <a:ln w="6350" cmpd="sng">
            <a:solidFill>
              <a:srgbClr val="000000"/>
            </a:solidFill>
            <a:miter lim="800000"/>
            <a:headEnd/>
            <a:tailEnd/>
          </a:ln>
          <a:effectLst/>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2181619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3 Comprensible (III)</a:t>
            </a:r>
            <a:endParaRPr lang="es-ES" dirty="0"/>
          </a:p>
        </p:txBody>
      </p:sp>
      <p:sp>
        <p:nvSpPr>
          <p:cNvPr id="3" name="Marcador de contenido 2"/>
          <p:cNvSpPr>
            <a:spLocks noGrp="1"/>
          </p:cNvSpPr>
          <p:nvPr>
            <p:ph idx="1"/>
          </p:nvPr>
        </p:nvSpPr>
        <p:spPr>
          <a:xfrm>
            <a:off x="457200" y="1600200"/>
            <a:ext cx="8229600" cy="3231107"/>
          </a:xfrm>
          <a:solidFill>
            <a:schemeClr val="accent6">
              <a:lumMod val="20000"/>
              <a:lumOff val="80000"/>
            </a:schemeClr>
          </a:solidFill>
        </p:spPr>
        <p:txBody>
          <a:bodyPr vert="horz" lIns="91440" tIns="45720" rIns="91440" bIns="45720" rtlCol="0">
            <a:normAutofit/>
          </a:bodyPr>
          <a:lstStyle/>
          <a:p>
            <a:pPr marL="0" indent="0">
              <a:buNone/>
            </a:pPr>
            <a:r>
              <a:rPr lang="es-ES" sz="2800" dirty="0" smtClean="0"/>
              <a:t>Pauta 3.2</a:t>
            </a:r>
          </a:p>
          <a:p>
            <a:pPr marL="0" indent="0">
              <a:buNone/>
            </a:pPr>
            <a:r>
              <a:rPr lang="es-ES" sz="2800" dirty="0" smtClean="0"/>
              <a:t>Hacer </a:t>
            </a:r>
            <a:r>
              <a:rPr lang="es-ES" sz="2800" dirty="0"/>
              <a:t>que las páginas web aparezcan y operen de manera predecible.</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2400687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000" dirty="0"/>
              <a:t>3.2. </a:t>
            </a:r>
            <a:r>
              <a:rPr lang="es-ES" sz="3000" dirty="0" smtClean="0"/>
              <a:t>Que aparezcan páginas </a:t>
            </a:r>
            <a:r>
              <a:rPr lang="es-ES" sz="3000" dirty="0"/>
              <a:t>web </a:t>
            </a:r>
            <a:r>
              <a:rPr lang="es-ES" sz="3000" dirty="0" smtClean="0"/>
              <a:t>predecibles (I)</a:t>
            </a:r>
            <a:endParaRPr lang="es-ES" dirty="0"/>
          </a:p>
        </p:txBody>
      </p:sp>
      <p:sp>
        <p:nvSpPr>
          <p:cNvPr id="3" name="Marcador de contenido 2"/>
          <p:cNvSpPr>
            <a:spLocks noGrp="1"/>
          </p:cNvSpPr>
          <p:nvPr>
            <p:ph idx="1"/>
          </p:nvPr>
        </p:nvSpPr>
        <p:spPr/>
        <p:txBody>
          <a:bodyPr>
            <a:normAutofit lnSpcReduction="10000"/>
          </a:bodyPr>
          <a:lstStyle/>
          <a:p>
            <a:r>
              <a:rPr lang="es-ES" dirty="0"/>
              <a:t>3.2.1 Al recibir el foco: Cuando cualquier componente recibe el foco, no inicia ningún cambio en el contexto. (Nivel A</a:t>
            </a:r>
            <a:r>
              <a:rPr lang="es-ES" dirty="0" smtClean="0"/>
              <a:t>)</a:t>
            </a:r>
          </a:p>
          <a:p>
            <a:pPr marL="342900" lvl="1" indent="-342900">
              <a:buClr>
                <a:schemeClr val="accent1">
                  <a:lumMod val="50000"/>
                </a:schemeClr>
              </a:buClr>
            </a:pPr>
            <a:r>
              <a:rPr lang="es-ES" dirty="0" smtClean="0"/>
              <a:t>La </a:t>
            </a:r>
            <a:r>
              <a:rPr lang="es-ES" dirty="0"/>
              <a:t>intención de este Criterio de Conformidad es asegurar que la funcionalidad sea predecible para los usuarios cuando navegan por el documento. Todo componente que pueda provocar un evento cuando recibe el foco no debe cambiar el </a:t>
            </a:r>
            <a:r>
              <a:rPr lang="es-ES" dirty="0" smtClean="0"/>
              <a:t>contexto</a:t>
            </a:r>
            <a:r>
              <a:rPr lang="es-ES" dirty="0"/>
              <a:t>.</a:t>
            </a:r>
          </a:p>
          <a:p>
            <a:pPr lvl="1"/>
            <a:r>
              <a:rPr lang="es-ES" dirty="0" smtClean="0"/>
              <a:t>Ejemplos: </a:t>
            </a:r>
          </a:p>
          <a:p>
            <a:pPr lvl="2">
              <a:spcBef>
                <a:spcPts val="1000"/>
              </a:spcBef>
            </a:pPr>
            <a:r>
              <a:rPr lang="es-ES" sz="2000" dirty="0" smtClean="0"/>
              <a:t>Formularios enviados automáticamente cuando un componente recibe el foco; nuevas ventanas que se abren cuando un componente recibe el foco; el foco pasa a otro componente cuando un componente recibe el foco;</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085338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000" dirty="0"/>
              <a:t>3.2. </a:t>
            </a:r>
            <a:r>
              <a:rPr lang="es-ES" sz="3000" dirty="0" smtClean="0"/>
              <a:t>Que aparezcan páginas </a:t>
            </a:r>
            <a:r>
              <a:rPr lang="es-ES" sz="3000" dirty="0"/>
              <a:t>web </a:t>
            </a:r>
            <a:r>
              <a:rPr lang="es-ES" sz="3000" dirty="0" smtClean="0"/>
              <a:t>predecibles (II)</a:t>
            </a:r>
            <a:endParaRPr lang="es-ES" dirty="0"/>
          </a:p>
        </p:txBody>
      </p:sp>
      <p:sp>
        <p:nvSpPr>
          <p:cNvPr id="3" name="Marcador de contenido 2"/>
          <p:cNvSpPr>
            <a:spLocks noGrp="1"/>
          </p:cNvSpPr>
          <p:nvPr>
            <p:ph idx="1"/>
          </p:nvPr>
        </p:nvSpPr>
        <p:spPr/>
        <p:txBody>
          <a:bodyPr>
            <a:normAutofit fontScale="92500" lnSpcReduction="10000"/>
          </a:bodyPr>
          <a:lstStyle/>
          <a:p>
            <a:r>
              <a:rPr lang="es-ES" dirty="0"/>
              <a:t>3.2.2 Al recibir entradas: El cambio de estado en cualquier componente de la interfaz de usuario no provoca automáticamente un cambio en el contexto a menos que el usuario haya sido advertido de ese comportamiento antes de usar el componente. (Nivel A</a:t>
            </a:r>
            <a:r>
              <a:rPr lang="es-ES" dirty="0" smtClean="0"/>
              <a:t>)</a:t>
            </a:r>
          </a:p>
          <a:p>
            <a:r>
              <a:rPr lang="es-ES" dirty="0" smtClean="0"/>
              <a:t>Los </a:t>
            </a:r>
            <a:r>
              <a:rPr lang="es-ES" dirty="0"/>
              <a:t>cambios en el contexto pueden confundir a los usuarios que no perciben fácilmente los cambios o son distraídos por los cambios. Los cambios en el contexto son apropiados sólo cuando es evidente que se producirán en respuesta a las acciones del </a:t>
            </a:r>
            <a:r>
              <a:rPr lang="es-ES" dirty="0" smtClean="0"/>
              <a:t>usuario. </a:t>
            </a:r>
          </a:p>
          <a:p>
            <a:pPr lvl="1"/>
            <a:r>
              <a:rPr lang="es-ES" dirty="0" smtClean="0"/>
              <a:t>Ejemplo: </a:t>
            </a:r>
          </a:p>
          <a:p>
            <a:pPr lvl="2"/>
            <a:r>
              <a:rPr lang="es-ES" sz="2200" dirty="0" smtClean="0"/>
              <a:t>Cuando se selecciona una casilla de verificación o se escribe en un campo de texto se cambia su configuración pero no cuando se activa un enlace o un botón. </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49594673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000" dirty="0"/>
              <a:t>3.2. </a:t>
            </a:r>
            <a:r>
              <a:rPr lang="es-ES" sz="3000" dirty="0" smtClean="0"/>
              <a:t>Que aparezcan páginas </a:t>
            </a:r>
            <a:r>
              <a:rPr lang="es-ES" sz="3000" dirty="0"/>
              <a:t>web </a:t>
            </a:r>
            <a:r>
              <a:rPr lang="es-ES" sz="3000" dirty="0" smtClean="0"/>
              <a:t>predecibles (III)</a:t>
            </a:r>
            <a:endParaRPr lang="es-ES" dirty="0"/>
          </a:p>
        </p:txBody>
      </p:sp>
      <p:sp>
        <p:nvSpPr>
          <p:cNvPr id="3" name="Marcador de contenido 2"/>
          <p:cNvSpPr>
            <a:spLocks noGrp="1"/>
          </p:cNvSpPr>
          <p:nvPr>
            <p:ph idx="1"/>
          </p:nvPr>
        </p:nvSpPr>
        <p:spPr/>
        <p:txBody>
          <a:bodyPr>
            <a:normAutofit/>
          </a:bodyPr>
          <a:lstStyle/>
          <a:p>
            <a:r>
              <a:rPr lang="es-ES" sz="2200" dirty="0"/>
              <a:t>3.2.3 Navegación coherente: Los mecanismos de navegación que se repiten en múltiples páginas web dentro de un conjunto de páginas web aparecen siempre en el mismo orden relativo cada vez que se repiten, a menos que el cambio sea provocado por el propio usuario. (Nivel AA</a:t>
            </a:r>
            <a:r>
              <a:rPr lang="es-ES" sz="2200" dirty="0" smtClean="0"/>
              <a:t>)</a:t>
            </a:r>
          </a:p>
          <a:p>
            <a:pPr lvl="1"/>
            <a:r>
              <a:rPr lang="es-ES" sz="2200" dirty="0"/>
              <a:t>Ejemplo: Vista en agente de usuario web o </a:t>
            </a:r>
            <a:r>
              <a:rPr lang="es-ES" sz="2200" dirty="0" smtClean="0"/>
              <a:t>navegador</a:t>
            </a:r>
          </a:p>
        </p:txBody>
      </p:sp>
      <p:pic>
        <p:nvPicPr>
          <p:cNvPr id="5" name="4 Imagen" descr="Captura de pantalla de página web en la que se marcan las opciones de navegación."/>
          <p:cNvPicPr/>
          <p:nvPr/>
        </p:nvPicPr>
        <p:blipFill>
          <a:blip r:embed="rId3" cstate="print"/>
          <a:srcRect/>
          <a:stretch>
            <a:fillRect/>
          </a:stretch>
        </p:blipFill>
        <p:spPr bwMode="auto">
          <a:xfrm>
            <a:off x="1105469" y="3765809"/>
            <a:ext cx="2729552" cy="2580113"/>
          </a:xfrm>
          <a:prstGeom prst="rect">
            <a:avLst/>
          </a:prstGeom>
          <a:noFill/>
          <a:ln w="9525">
            <a:noFill/>
            <a:miter lim="800000"/>
            <a:headEnd/>
            <a:tailEnd/>
          </a:ln>
        </p:spPr>
      </p:pic>
      <p:pic>
        <p:nvPicPr>
          <p:cNvPr id="6" name="5 Imagen" descr="Otra captura de pantalla de página web en la que se marcan las opciones de navegación."/>
          <p:cNvPicPr/>
          <p:nvPr/>
        </p:nvPicPr>
        <p:blipFill>
          <a:blip r:embed="rId4" cstate="print"/>
          <a:srcRect/>
          <a:stretch>
            <a:fillRect/>
          </a:stretch>
        </p:blipFill>
        <p:spPr bwMode="auto">
          <a:xfrm>
            <a:off x="4830943" y="3852910"/>
            <a:ext cx="2702622" cy="2493012"/>
          </a:xfrm>
          <a:prstGeom prst="rect">
            <a:avLst/>
          </a:prstGeom>
          <a:noFill/>
          <a:ln w="9525">
            <a:noFill/>
            <a:miter lim="800000"/>
            <a:headEnd/>
            <a:tailEnd/>
          </a:ln>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8954344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3000" dirty="0"/>
              <a:t>3.2. </a:t>
            </a:r>
            <a:r>
              <a:rPr lang="es-ES" sz="3000" dirty="0" smtClean="0"/>
              <a:t>Que aparezcan páginas </a:t>
            </a:r>
            <a:r>
              <a:rPr lang="es-ES" sz="3000" dirty="0"/>
              <a:t>web </a:t>
            </a:r>
            <a:r>
              <a:rPr lang="es-ES" sz="3000" dirty="0" smtClean="0"/>
              <a:t>predecibles (IV)</a:t>
            </a:r>
            <a:endParaRPr lang="es-ES" dirty="0"/>
          </a:p>
        </p:txBody>
      </p:sp>
      <p:sp>
        <p:nvSpPr>
          <p:cNvPr id="3" name="Marcador de contenido 2"/>
          <p:cNvSpPr>
            <a:spLocks noGrp="1"/>
          </p:cNvSpPr>
          <p:nvPr>
            <p:ph idx="1"/>
          </p:nvPr>
        </p:nvSpPr>
        <p:spPr/>
        <p:txBody>
          <a:bodyPr>
            <a:normAutofit/>
          </a:bodyPr>
          <a:lstStyle/>
          <a:p>
            <a:r>
              <a:rPr lang="es-ES" dirty="0"/>
              <a:t>3.2.3 Navegación </a:t>
            </a:r>
            <a:r>
              <a:rPr lang="es-ES" dirty="0" smtClean="0"/>
              <a:t>coherente</a:t>
            </a:r>
          </a:p>
          <a:p>
            <a:pPr marL="342900" lvl="1" indent="-342900">
              <a:spcBef>
                <a:spcPts val="1000"/>
              </a:spcBef>
              <a:buClr>
                <a:schemeClr val="accent1">
                  <a:lumMod val="50000"/>
                </a:schemeClr>
              </a:buClr>
            </a:pPr>
            <a:r>
              <a:rPr lang="es-ES" dirty="0"/>
              <a:t>La intención de este Criterio de Conformidad es fomentar el uso de presentaciones y diseños consistentes para ayudar a los usuarios que interactúan con contenidos repetidos en las distintas páginas de un sitio web y necesitan ubicar más de una vez cierta funcionalidad o información específica). </a:t>
            </a:r>
            <a:endParaRPr lang="es-ES" dirty="0" smtClean="0"/>
          </a:p>
          <a:p>
            <a:pPr lvl="1">
              <a:spcBef>
                <a:spcPts val="1000"/>
              </a:spcBef>
            </a:pPr>
            <a:r>
              <a:rPr lang="es-ES" dirty="0"/>
              <a:t>Ejemplos: </a:t>
            </a:r>
          </a:p>
          <a:p>
            <a:pPr lvl="2">
              <a:spcBef>
                <a:spcPts val="1000"/>
              </a:spcBef>
            </a:pPr>
            <a:r>
              <a:rPr lang="es-ES" sz="2000" dirty="0"/>
              <a:t>Un control con ubicación constante, Un menú de navegación expandible, Un salto de navegación con ubicación constante, Un enlace al menú de navegación</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8954344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a:bodyPr>
          <a:lstStyle/>
          <a:p>
            <a:r>
              <a:rPr lang="es-ES" sz="4000" dirty="0" smtClean="0"/>
              <a:t>3 </a:t>
            </a:r>
            <a:r>
              <a:rPr lang="es-ES" sz="4000" dirty="0"/>
              <a:t>Comprensible</a:t>
            </a:r>
            <a:r>
              <a:rPr lang="es-ES" dirty="0"/>
              <a:t/>
            </a:r>
            <a:br>
              <a:rPr lang="es-ES" dirty="0"/>
            </a:br>
            <a:r>
              <a:rPr lang="es-ES" sz="2900" dirty="0"/>
              <a:t>3.2. </a:t>
            </a:r>
            <a:r>
              <a:rPr lang="es-ES" sz="2900" dirty="0" smtClean="0"/>
              <a:t>Que aparezcan páginas </a:t>
            </a:r>
            <a:r>
              <a:rPr lang="es-ES" sz="2900" dirty="0"/>
              <a:t>web </a:t>
            </a:r>
            <a:r>
              <a:rPr lang="es-ES" sz="2900" dirty="0" smtClean="0"/>
              <a:t>predecibles (V)</a:t>
            </a:r>
            <a:endParaRPr lang="es-ES" dirty="0"/>
          </a:p>
        </p:txBody>
      </p:sp>
      <p:sp>
        <p:nvSpPr>
          <p:cNvPr id="3" name="Marcador de contenido 2"/>
          <p:cNvSpPr>
            <a:spLocks noGrp="1"/>
          </p:cNvSpPr>
          <p:nvPr>
            <p:ph idx="1"/>
          </p:nvPr>
        </p:nvSpPr>
        <p:spPr/>
        <p:txBody>
          <a:bodyPr>
            <a:normAutofit/>
          </a:bodyPr>
          <a:lstStyle/>
          <a:p>
            <a:pPr>
              <a:spcBef>
                <a:spcPts val="1000"/>
              </a:spcBef>
            </a:pPr>
            <a:r>
              <a:rPr lang="es-ES" dirty="0"/>
              <a:t>3.2.4 Identificación coherente: Los componentes que tienen la misma funcionalidad dentro de un conjunto de páginas web son identificados de manera coherente. (Nivel AA</a:t>
            </a:r>
            <a:r>
              <a:rPr lang="es-ES" dirty="0" smtClean="0"/>
              <a:t>)</a:t>
            </a:r>
          </a:p>
          <a:p>
            <a:pPr lvl="1">
              <a:spcBef>
                <a:spcPts val="1000"/>
              </a:spcBef>
            </a:pPr>
            <a:r>
              <a:rPr lang="es-ES" dirty="0" smtClean="0"/>
              <a:t>Ejemplo:</a:t>
            </a:r>
          </a:p>
          <a:p>
            <a:pPr lvl="2">
              <a:spcBef>
                <a:spcPts val="1000"/>
              </a:spcBef>
            </a:pPr>
            <a:r>
              <a:rPr lang="es-ES" sz="2000" dirty="0" smtClean="0"/>
              <a:t>Los enlaces de un sitio web, Iconos con semántica repetida.</a:t>
            </a:r>
            <a:endParaRPr lang="es-ES" sz="20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291001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a:t>
            </a:r>
            <a:r>
              <a:rPr lang="es-ES" sz="4000" dirty="0"/>
              <a:t>Comprensible</a:t>
            </a:r>
            <a:r>
              <a:rPr lang="es-ES" dirty="0"/>
              <a:t/>
            </a:r>
            <a:br>
              <a:rPr lang="es-ES" dirty="0"/>
            </a:br>
            <a:r>
              <a:rPr lang="es-ES" sz="2900" dirty="0"/>
              <a:t>3.2. </a:t>
            </a:r>
            <a:r>
              <a:rPr lang="es-ES" sz="2900" dirty="0" smtClean="0"/>
              <a:t>Que aparezcan páginas </a:t>
            </a:r>
            <a:r>
              <a:rPr lang="es-ES" sz="2900" dirty="0"/>
              <a:t>web </a:t>
            </a:r>
            <a:r>
              <a:rPr lang="es-ES" sz="2900" dirty="0" smtClean="0"/>
              <a:t>predecibles (VI)</a:t>
            </a:r>
            <a:endParaRPr lang="es-ES" dirty="0"/>
          </a:p>
        </p:txBody>
      </p:sp>
      <p:sp>
        <p:nvSpPr>
          <p:cNvPr id="3" name="Marcador de contenido 2"/>
          <p:cNvSpPr>
            <a:spLocks noGrp="1"/>
          </p:cNvSpPr>
          <p:nvPr>
            <p:ph idx="1"/>
          </p:nvPr>
        </p:nvSpPr>
        <p:spPr/>
        <p:txBody>
          <a:bodyPr>
            <a:normAutofit fontScale="92500"/>
          </a:bodyPr>
          <a:lstStyle/>
          <a:p>
            <a:r>
              <a:rPr lang="es-ES" dirty="0"/>
              <a:t>3.2.5 Cambios a petición: Los cambios en el contexto son iniciados únicamente a solicitud del usuario o se proporciona un mecanismo para detener tales cambios. (Nivel AAA</a:t>
            </a:r>
            <a:r>
              <a:rPr lang="es-ES" dirty="0" smtClean="0"/>
              <a:t>)</a:t>
            </a:r>
          </a:p>
          <a:p>
            <a:r>
              <a:rPr lang="es-ES" dirty="0" smtClean="0"/>
              <a:t>La intención de este Criterio de Conformidad es alentar a los diseñadores a crear contenido web que proporcione a los usuarios el control total sobre los cambios en el contexto. Con él se pretende eliminar las confusiones que se pueden crear cuando ocurren cambios inesperados en el contexto.</a:t>
            </a:r>
          </a:p>
          <a:p>
            <a:pPr lvl="1"/>
            <a:r>
              <a:rPr lang="es-ES" dirty="0" smtClean="0"/>
              <a:t>Ejemplo:  </a:t>
            </a:r>
          </a:p>
          <a:p>
            <a:pPr lvl="2"/>
            <a:r>
              <a:rPr lang="es-ES" sz="2000" dirty="0" smtClean="0"/>
              <a:t>Una nueva ventana se abre automáticamente, cuando un formulario se envía automáticamente luego de seleccionar un elemento de una lista</a:t>
            </a:r>
            <a:r>
              <a:rPr lang="es-ES" sz="2000" dirty="0"/>
              <a:t>.</a:t>
            </a:r>
            <a:endParaRPr lang="es-ES" sz="2000" dirty="0" smtClean="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0461126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3 Comprensible (IV)</a:t>
            </a:r>
            <a:endParaRPr lang="es-ES" dirty="0"/>
          </a:p>
        </p:txBody>
      </p:sp>
      <p:sp>
        <p:nvSpPr>
          <p:cNvPr id="3" name="Marcador de contenido 2"/>
          <p:cNvSpPr>
            <a:spLocks noGrp="1"/>
          </p:cNvSpPr>
          <p:nvPr>
            <p:ph idx="1"/>
          </p:nvPr>
        </p:nvSpPr>
        <p:spPr>
          <a:xfrm>
            <a:off x="457200" y="1600200"/>
            <a:ext cx="8229600" cy="3285699"/>
          </a:xfrm>
          <a:solidFill>
            <a:schemeClr val="accent6">
              <a:lumMod val="20000"/>
              <a:lumOff val="80000"/>
            </a:schemeClr>
          </a:solidFill>
        </p:spPr>
        <p:txBody>
          <a:bodyPr vert="horz" lIns="91440" tIns="45720" rIns="91440" bIns="45720" rtlCol="0">
            <a:normAutofit/>
          </a:bodyPr>
          <a:lstStyle/>
          <a:p>
            <a:pPr marL="0" indent="0">
              <a:buNone/>
            </a:pPr>
            <a:r>
              <a:rPr lang="es-ES" sz="2800" dirty="0" smtClean="0"/>
              <a:t>Pauta 3.3</a:t>
            </a:r>
          </a:p>
          <a:p>
            <a:pPr marL="0" indent="0">
              <a:buNone/>
            </a:pPr>
            <a:r>
              <a:rPr lang="es-ES" sz="2800" dirty="0" smtClean="0"/>
              <a:t>Ayudar </a:t>
            </a:r>
            <a:r>
              <a:rPr lang="es-ES" sz="2800" dirty="0"/>
              <a:t>a los usuarios a evitar y corregir los errores.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6772012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dirty="0" smtClean="0"/>
              <a:t/>
            </a:r>
            <a:br>
              <a:rPr lang="es-ES" dirty="0" smtClean="0"/>
            </a:br>
            <a:r>
              <a:rPr lang="es-ES" sz="3300" dirty="0" smtClean="0"/>
              <a:t>3.3 </a:t>
            </a:r>
            <a:r>
              <a:rPr lang="es-ES" sz="3300" dirty="0"/>
              <a:t>Ayudar a </a:t>
            </a:r>
            <a:r>
              <a:rPr lang="es-ES" sz="3300" dirty="0" smtClean="0"/>
              <a:t>evitar </a:t>
            </a:r>
            <a:r>
              <a:rPr lang="es-ES" sz="3300" dirty="0"/>
              <a:t>y corregir </a:t>
            </a:r>
            <a:r>
              <a:rPr lang="es-ES" sz="3300" dirty="0" smtClean="0"/>
              <a:t>errores (I)</a:t>
            </a:r>
            <a:endParaRPr lang="es-ES" dirty="0"/>
          </a:p>
        </p:txBody>
      </p:sp>
      <p:sp>
        <p:nvSpPr>
          <p:cNvPr id="3" name="Marcador de contenido 2"/>
          <p:cNvSpPr>
            <a:spLocks noGrp="1"/>
          </p:cNvSpPr>
          <p:nvPr>
            <p:ph idx="1"/>
          </p:nvPr>
        </p:nvSpPr>
        <p:spPr/>
        <p:txBody>
          <a:bodyPr>
            <a:normAutofit fontScale="92500" lnSpcReduction="10000"/>
          </a:bodyPr>
          <a:lstStyle/>
          <a:p>
            <a:r>
              <a:rPr lang="es-ES" dirty="0"/>
              <a:t>3.3.1 Identificación de errores: Si se detecta automáticamente un error en la entrada de datos, el elemento erróneo es identificado y el error se describe al usuario mediante un texto. (Nivel A)</a:t>
            </a:r>
          </a:p>
          <a:p>
            <a:pPr marL="342900" lvl="1" indent="-342900">
              <a:buClr>
                <a:schemeClr val="accent1">
                  <a:lumMod val="50000"/>
                </a:schemeClr>
              </a:buClr>
            </a:pPr>
            <a:r>
              <a:rPr lang="es-ES" dirty="0"/>
              <a:t>La intención de este Criterio de Conformidad es asegurar que los usuarios sean avisados de que se ha encontrado un error y puedan determinar cuál es el error. El mensaje que avisa a los usuarios del error debe ser lo más específico posible)</a:t>
            </a:r>
          </a:p>
          <a:p>
            <a:pPr lvl="1">
              <a:spcBef>
                <a:spcPts val="1000"/>
              </a:spcBef>
            </a:pPr>
            <a:r>
              <a:rPr lang="es-ES" dirty="0"/>
              <a:t>Ejemplos: </a:t>
            </a:r>
          </a:p>
          <a:p>
            <a:pPr lvl="2">
              <a:spcBef>
                <a:spcPts val="1000"/>
              </a:spcBef>
            </a:pPr>
            <a:r>
              <a:rPr lang="es-ES" sz="2200" dirty="0"/>
              <a:t>En el caso de que no se haya completado apropiadamente un formulario, sólo mostrar nuevamente el formulario e indicar los campos que contienen errores no es suficiente para que algunos usuarios perciban que se han encontrado errores. </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3690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dirty="0" smtClean="0"/>
              <a:t/>
            </a:r>
            <a:br>
              <a:rPr lang="es-ES" dirty="0" smtClean="0"/>
            </a:br>
            <a:r>
              <a:rPr lang="es-ES" sz="3300" dirty="0" smtClean="0"/>
              <a:t>3.3 </a:t>
            </a:r>
            <a:r>
              <a:rPr lang="es-ES" sz="3300" dirty="0"/>
              <a:t>Ayudar a </a:t>
            </a:r>
            <a:r>
              <a:rPr lang="es-ES" sz="3300" dirty="0" smtClean="0"/>
              <a:t>evitar </a:t>
            </a:r>
            <a:r>
              <a:rPr lang="es-ES" sz="3300" dirty="0"/>
              <a:t>y corregir </a:t>
            </a:r>
            <a:r>
              <a:rPr lang="es-ES" sz="3300" dirty="0" smtClean="0"/>
              <a:t>errores (II)</a:t>
            </a:r>
            <a:endParaRPr lang="es-ES" dirty="0"/>
          </a:p>
        </p:txBody>
      </p:sp>
      <p:sp>
        <p:nvSpPr>
          <p:cNvPr id="3" name="Marcador de contenido 2"/>
          <p:cNvSpPr>
            <a:spLocks noGrp="1"/>
          </p:cNvSpPr>
          <p:nvPr>
            <p:ph idx="1"/>
          </p:nvPr>
        </p:nvSpPr>
        <p:spPr/>
        <p:txBody>
          <a:bodyPr>
            <a:normAutofit/>
          </a:bodyPr>
          <a:lstStyle/>
          <a:p>
            <a:r>
              <a:rPr lang="es-ES" sz="2200" dirty="0"/>
              <a:t>3.3.2 Etiquetas o instrucciones: Se proporcionan etiquetas o instrucciones cuando el contenido requiere la introducción de datos por parte del usuario. (Nivel </a:t>
            </a:r>
            <a:r>
              <a:rPr lang="es-ES" sz="2200" dirty="0" smtClean="0"/>
              <a:t>A)</a:t>
            </a:r>
          </a:p>
          <a:p>
            <a:pPr lvl="1">
              <a:spcBef>
                <a:spcPts val="1000"/>
              </a:spcBef>
            </a:pPr>
            <a:r>
              <a:rPr lang="es-ES" sz="2200" dirty="0" smtClean="0"/>
              <a:t>Ejemplos: </a:t>
            </a:r>
          </a:p>
          <a:p>
            <a:pPr lvl="2">
              <a:spcBef>
                <a:spcPts val="1000"/>
              </a:spcBef>
            </a:pPr>
            <a:r>
              <a:rPr lang="es-ES" sz="2000" dirty="0" smtClean="0"/>
              <a:t>Un campo que requiere el ingreso de la abreviatura de dos caracteres de un estado de los Estados Unidos tiene al lado un enlace que abre una lista en orden alfabético de todos los nombres de los estados con su respectiva abreviatura.</a:t>
            </a:r>
          </a:p>
          <a:p>
            <a:pPr lvl="2">
              <a:spcBef>
                <a:spcPts val="1000"/>
              </a:spcBef>
            </a:pPr>
            <a:r>
              <a:rPr lang="es-ES" sz="2000" dirty="0" smtClean="0"/>
              <a:t>Un campo en el cual se debe ingresar una fecha tiene un texto inicial que indica cuál es el formato correcto en que se debe escribir la fecha.</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932808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75" y="123219"/>
            <a:ext cx="8686801" cy="1143000"/>
          </a:xfrm>
        </p:spPr>
        <p:txBody>
          <a:bodyPr>
            <a:normAutofit/>
          </a:bodyPr>
          <a:lstStyle/>
          <a:p>
            <a:r>
              <a:rPr lang="es-ES" dirty="0"/>
              <a:t>1 Perceptible</a:t>
            </a:r>
            <a:br>
              <a:rPr lang="es-ES" dirty="0"/>
            </a:br>
            <a:r>
              <a:rPr lang="es-ES" sz="3100" dirty="0" smtClean="0"/>
              <a:t>1.2 Proporcionar alternativas (III)</a:t>
            </a:r>
            <a:endParaRPr lang="es-ES" dirty="0"/>
          </a:p>
        </p:txBody>
      </p:sp>
      <p:sp>
        <p:nvSpPr>
          <p:cNvPr id="3" name="Marcador de contenido 2"/>
          <p:cNvSpPr>
            <a:spLocks noGrp="1"/>
          </p:cNvSpPr>
          <p:nvPr>
            <p:ph idx="1"/>
          </p:nvPr>
        </p:nvSpPr>
        <p:spPr/>
        <p:txBody>
          <a:bodyPr>
            <a:normAutofit/>
          </a:bodyPr>
          <a:lstStyle/>
          <a:p>
            <a:r>
              <a:rPr lang="es-ES" dirty="0" smtClean="0"/>
              <a:t>1.2.3 Audiodescripción o Medio Alternativo (grabado): Se proporciona una alternativa para los medios tempodependientes o una audiodescripción para el contenido de vídeo grabado en los multimedia sincronizados, excepto cuando ese contenido es un contenido multimedia alternativo al texto y está claramente identificado como tal. (Nivel A)</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49621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dirty="0" smtClean="0"/>
              <a:t/>
            </a:r>
            <a:br>
              <a:rPr lang="es-ES" dirty="0" smtClean="0"/>
            </a:br>
            <a:r>
              <a:rPr lang="es-ES" sz="3300" dirty="0" smtClean="0"/>
              <a:t>3.3 </a:t>
            </a:r>
            <a:r>
              <a:rPr lang="es-ES" sz="3300" dirty="0"/>
              <a:t>Ayudar a </a:t>
            </a:r>
            <a:r>
              <a:rPr lang="es-ES" sz="3300" dirty="0" smtClean="0"/>
              <a:t>evitar </a:t>
            </a:r>
            <a:r>
              <a:rPr lang="es-ES" sz="3300" dirty="0"/>
              <a:t>y corregir </a:t>
            </a:r>
            <a:r>
              <a:rPr lang="es-ES" sz="3300" dirty="0" smtClean="0"/>
              <a:t>errores</a:t>
            </a:r>
            <a:r>
              <a:rPr lang="es-ES" sz="3300" dirty="0"/>
              <a:t> </a:t>
            </a:r>
            <a:r>
              <a:rPr lang="es-ES" sz="3300" dirty="0" smtClean="0"/>
              <a:t>(III)</a:t>
            </a:r>
            <a:endParaRPr lang="es-ES" dirty="0"/>
          </a:p>
        </p:txBody>
      </p:sp>
      <p:sp>
        <p:nvSpPr>
          <p:cNvPr id="3" name="Marcador de contenido 2"/>
          <p:cNvSpPr>
            <a:spLocks noGrp="1"/>
          </p:cNvSpPr>
          <p:nvPr>
            <p:ph idx="1"/>
          </p:nvPr>
        </p:nvSpPr>
        <p:spPr/>
        <p:txBody>
          <a:bodyPr>
            <a:normAutofit/>
          </a:bodyPr>
          <a:lstStyle/>
          <a:p>
            <a:r>
              <a:rPr lang="es-ES" dirty="0"/>
              <a:t>3.3.2 Etiquetas o </a:t>
            </a:r>
            <a:r>
              <a:rPr lang="es-ES" dirty="0" smtClean="0"/>
              <a:t>instrucciones(Nivel </a:t>
            </a:r>
            <a:r>
              <a:rPr lang="es-ES" dirty="0"/>
              <a:t>A</a:t>
            </a:r>
            <a:r>
              <a:rPr lang="es-ES" dirty="0" smtClean="0"/>
              <a:t>). </a:t>
            </a:r>
          </a:p>
          <a:p>
            <a:pPr lvl="1"/>
            <a:r>
              <a:rPr lang="es-ES" sz="2000" dirty="0" smtClean="0"/>
              <a:t>Contra-ejemplo: Label is not provided for form control (</a:t>
            </a:r>
            <a:r>
              <a:rPr lang="es-ES" sz="2000" dirty="0" smtClean="0">
                <a:hlinkClick r:id="rId3"/>
              </a:rPr>
              <a:t>http</a:t>
            </a:r>
            <a:r>
              <a:rPr lang="es-ES" sz="2000" dirty="0">
                <a:hlinkClick r:id="rId3"/>
              </a:rPr>
              <a:t>://</a:t>
            </a:r>
            <a:r>
              <a:rPr lang="es-ES" sz="2000" dirty="0" smtClean="0">
                <a:hlinkClick r:id="rId3"/>
              </a:rPr>
              <a:t>www.w3.org/WAI/demos/bad/after/annotated/survey.html</a:t>
            </a:r>
            <a:r>
              <a:rPr lang="es-ES" sz="2000" dirty="0" smtClean="0"/>
              <a:t>)</a:t>
            </a:r>
            <a:endParaRPr lang="es-ES" sz="2000" dirty="0"/>
          </a:p>
        </p:txBody>
      </p:sp>
      <p:pic>
        <p:nvPicPr>
          <p:cNvPr id="2051" name="Picture 3" descr="Captura de pantalla de página web con formulario etiquetado de forma incorrecta."/>
          <p:cNvPicPr>
            <a:picLocks noChangeAspect="1" noChangeArrowheads="1"/>
          </p:cNvPicPr>
          <p:nvPr/>
        </p:nvPicPr>
        <p:blipFill>
          <a:blip r:embed="rId4"/>
          <a:srcRect/>
          <a:stretch>
            <a:fillRect/>
          </a:stretch>
        </p:blipFill>
        <p:spPr bwMode="auto">
          <a:xfrm>
            <a:off x="2257730" y="2961563"/>
            <a:ext cx="4536814" cy="3096360"/>
          </a:xfrm>
          <a:prstGeom prst="rect">
            <a:avLst/>
          </a:prstGeom>
          <a:noFill/>
        </p:spPr>
      </p:pic>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93280825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dirty="0" smtClean="0"/>
              <a:t/>
            </a:r>
            <a:br>
              <a:rPr lang="es-ES" dirty="0" smtClean="0"/>
            </a:br>
            <a:r>
              <a:rPr lang="es-ES" sz="3300" dirty="0" smtClean="0"/>
              <a:t>3.3 </a:t>
            </a:r>
            <a:r>
              <a:rPr lang="es-ES" sz="3300" dirty="0"/>
              <a:t>Ayudar a </a:t>
            </a:r>
            <a:r>
              <a:rPr lang="es-ES" sz="3300" dirty="0" smtClean="0"/>
              <a:t>evitar </a:t>
            </a:r>
            <a:r>
              <a:rPr lang="es-ES" sz="3300" dirty="0"/>
              <a:t>y corregir </a:t>
            </a:r>
            <a:r>
              <a:rPr lang="es-ES" sz="3300" dirty="0" smtClean="0"/>
              <a:t>errores (IV)</a:t>
            </a:r>
            <a:endParaRPr lang="es-ES" dirty="0"/>
          </a:p>
        </p:txBody>
      </p:sp>
      <p:sp>
        <p:nvSpPr>
          <p:cNvPr id="3" name="Marcador de contenido 2"/>
          <p:cNvSpPr>
            <a:spLocks noGrp="1"/>
          </p:cNvSpPr>
          <p:nvPr>
            <p:ph idx="1"/>
          </p:nvPr>
        </p:nvSpPr>
        <p:spPr/>
        <p:txBody>
          <a:bodyPr>
            <a:normAutofit fontScale="70000" lnSpcReduction="20000"/>
          </a:bodyPr>
          <a:lstStyle/>
          <a:p>
            <a:pPr>
              <a:lnSpc>
                <a:spcPct val="120000"/>
              </a:lnSpc>
            </a:pPr>
            <a:r>
              <a:rPr lang="es-ES" sz="2800" dirty="0"/>
              <a:t>3.3.3 Sugerencias ante errores: Si se detecta automáticamente un error en la entrada de datos y se dispone de sugerencias para hacer la corrección, entonces se presentan las sugerencias al usuario, a menos que esto ponga en riesgo la seguridad o el propósito del contenido. (Nivel AA)</a:t>
            </a:r>
          </a:p>
          <a:p>
            <a:pPr lvl="1">
              <a:lnSpc>
                <a:spcPct val="120000"/>
              </a:lnSpc>
            </a:pPr>
            <a:r>
              <a:rPr lang="es-ES" sz="2900" dirty="0" smtClean="0"/>
              <a:t>Ejemplos</a:t>
            </a:r>
            <a:r>
              <a:rPr lang="es-ES" dirty="0" smtClean="0"/>
              <a:t>: </a:t>
            </a:r>
          </a:p>
          <a:p>
            <a:pPr lvl="2">
              <a:lnSpc>
                <a:spcPct val="120000"/>
              </a:lnSpc>
            </a:pPr>
            <a:r>
              <a:rPr lang="es-ES" dirty="0" smtClean="0"/>
              <a:t>El resultado de un formulario que no se envió satisfactoriamente describe el error encontrado en la página, junto con la forma correcta de ingresar los datos y ofrece ayuda adicional para el campo del formulario que provocó el error.</a:t>
            </a:r>
          </a:p>
          <a:p>
            <a:pPr lvl="2">
              <a:lnSpc>
                <a:spcPct val="120000"/>
              </a:lnSpc>
            </a:pPr>
            <a:r>
              <a:rPr lang="es-ES" dirty="0" smtClean="0"/>
              <a:t>Un campo requiere el ingreso del nombre de un mes. Si el usuario escribe "12", las sugerencias para hacer la corrección pueden incluir: Una lista de los valores aceptables, por ejemplo, "Elija uno de estos meses: enero, febrero, marzo, abril, mayo, junio, julio, agosto, septiembre, octubre, noviembre, diciembre“.</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42343709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dirty="0" smtClean="0"/>
              <a:t/>
            </a:r>
            <a:br>
              <a:rPr lang="es-ES" dirty="0" smtClean="0"/>
            </a:br>
            <a:r>
              <a:rPr lang="es-ES" sz="3300" dirty="0" smtClean="0"/>
              <a:t>3.3 </a:t>
            </a:r>
            <a:r>
              <a:rPr lang="es-ES" sz="3300" dirty="0"/>
              <a:t>Ayudar a </a:t>
            </a:r>
            <a:r>
              <a:rPr lang="es-ES" sz="3300" dirty="0" smtClean="0"/>
              <a:t>evitar </a:t>
            </a:r>
            <a:r>
              <a:rPr lang="es-ES" sz="3300" dirty="0"/>
              <a:t>y corregir </a:t>
            </a:r>
            <a:r>
              <a:rPr lang="es-ES" sz="3300" dirty="0" smtClean="0"/>
              <a:t>errores (V)</a:t>
            </a:r>
            <a:endParaRPr lang="es-ES" dirty="0"/>
          </a:p>
        </p:txBody>
      </p:sp>
      <p:sp>
        <p:nvSpPr>
          <p:cNvPr id="3" name="Marcador de contenido 2"/>
          <p:cNvSpPr>
            <a:spLocks noGrp="1"/>
          </p:cNvSpPr>
          <p:nvPr>
            <p:ph idx="1"/>
          </p:nvPr>
        </p:nvSpPr>
        <p:spPr/>
        <p:txBody>
          <a:bodyPr>
            <a:normAutofit fontScale="85000" lnSpcReduction="20000"/>
          </a:bodyPr>
          <a:lstStyle/>
          <a:p>
            <a:pPr>
              <a:lnSpc>
                <a:spcPct val="120000"/>
              </a:lnSpc>
            </a:pPr>
            <a:r>
              <a:rPr lang="es-ES" dirty="0"/>
              <a:t>3.3.4 Prevención de errores (legales, financieros, datos): Para las páginas web que representan para el usuario compromisos legales o transacciones financieras; que modifican o eliminan datos controlables por el usuario en sistemas de almacenamiento de datos; o que envían las respuestas del usuario a una prueba, se cumple al menos uno de los siguientes casos. (Nivel AA)</a:t>
            </a:r>
          </a:p>
          <a:p>
            <a:pPr lvl="1">
              <a:lnSpc>
                <a:spcPct val="120000"/>
              </a:lnSpc>
              <a:spcBef>
                <a:spcPts val="1000"/>
              </a:spcBef>
            </a:pPr>
            <a:r>
              <a:rPr lang="es-ES" dirty="0"/>
              <a:t>Reversible: El envío es reversible.</a:t>
            </a:r>
          </a:p>
          <a:p>
            <a:pPr lvl="1">
              <a:lnSpc>
                <a:spcPct val="120000"/>
              </a:lnSpc>
            </a:pPr>
            <a:r>
              <a:rPr lang="es-ES" dirty="0"/>
              <a:t>Revisado: Se verifica la información para detectar errores en la entrada de datos y se proporciona al usuario una oportunidad de corregirlos.</a:t>
            </a:r>
          </a:p>
          <a:p>
            <a:pPr lvl="1">
              <a:lnSpc>
                <a:spcPct val="120000"/>
              </a:lnSpc>
            </a:pPr>
            <a:r>
              <a:rPr lang="es-ES" dirty="0"/>
              <a:t>Confirmado: Se proporciona un mecanismo para revisar, confirmar y corregir la información antes de finalizar el envío de los datos</a:t>
            </a:r>
            <a:r>
              <a:rPr lang="es-ES" dirty="0" smtClean="0"/>
              <a:t>.</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3454638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sz="3300" dirty="0" smtClean="0"/>
              <a:t/>
            </a:r>
            <a:br>
              <a:rPr lang="es-ES" sz="3300" dirty="0" smtClean="0"/>
            </a:br>
            <a:r>
              <a:rPr lang="es-ES" sz="3300" dirty="0" smtClean="0"/>
              <a:t>3.3 </a:t>
            </a:r>
            <a:r>
              <a:rPr lang="es-ES" sz="3300" dirty="0"/>
              <a:t>Ayudar a </a:t>
            </a:r>
            <a:r>
              <a:rPr lang="es-ES" sz="3300" dirty="0" smtClean="0"/>
              <a:t>evitar </a:t>
            </a:r>
            <a:r>
              <a:rPr lang="es-ES" sz="3300" dirty="0"/>
              <a:t>y corregir </a:t>
            </a:r>
            <a:r>
              <a:rPr lang="es-ES" sz="3300" dirty="0" smtClean="0"/>
              <a:t>errores</a:t>
            </a:r>
            <a:r>
              <a:rPr lang="es-ES" sz="3300" dirty="0"/>
              <a:t> </a:t>
            </a:r>
            <a:r>
              <a:rPr lang="es-ES" sz="3300" dirty="0" smtClean="0"/>
              <a:t>(VI)</a:t>
            </a:r>
            <a:endParaRPr lang="es-ES" dirty="0"/>
          </a:p>
        </p:txBody>
      </p:sp>
      <p:sp>
        <p:nvSpPr>
          <p:cNvPr id="3" name="Marcador de contenido 2"/>
          <p:cNvSpPr>
            <a:spLocks noGrp="1"/>
          </p:cNvSpPr>
          <p:nvPr>
            <p:ph idx="1"/>
          </p:nvPr>
        </p:nvSpPr>
        <p:spPr/>
        <p:txBody>
          <a:bodyPr>
            <a:normAutofit fontScale="85000" lnSpcReduction="10000"/>
          </a:bodyPr>
          <a:lstStyle/>
          <a:p>
            <a:pPr>
              <a:lnSpc>
                <a:spcPct val="120000"/>
              </a:lnSpc>
            </a:pPr>
            <a:r>
              <a:rPr lang="es-ES" sz="2500" dirty="0"/>
              <a:t>3.3.4 Prevención de errores (legales, financieros, </a:t>
            </a:r>
            <a:r>
              <a:rPr lang="es-ES" sz="2500" dirty="0" smtClean="0"/>
              <a:t>datos (</a:t>
            </a:r>
            <a:r>
              <a:rPr lang="es-ES" sz="2500" dirty="0"/>
              <a:t>Nivel AA</a:t>
            </a:r>
            <a:r>
              <a:rPr lang="es-ES" sz="2500" dirty="0" smtClean="0"/>
              <a:t>) </a:t>
            </a:r>
          </a:p>
          <a:p>
            <a:pPr marL="342900" lvl="1" indent="-342900">
              <a:lnSpc>
                <a:spcPct val="120000"/>
              </a:lnSpc>
              <a:buClr>
                <a:schemeClr val="accent1">
                  <a:lumMod val="50000"/>
                </a:schemeClr>
              </a:buClr>
            </a:pPr>
            <a:r>
              <a:rPr lang="es-ES" sz="2500" dirty="0" smtClean="0"/>
              <a:t>La </a:t>
            </a:r>
            <a:r>
              <a:rPr lang="es-ES" sz="2500" dirty="0"/>
              <a:t>intención de este Criterio de Conformidad es ayudar a los usuarios con discapacidad a evitar sufrir serias consecuencias si cometen un error al realizar una acción que no se puede </a:t>
            </a:r>
            <a:r>
              <a:rPr lang="es-ES" sz="2500" dirty="0" smtClean="0"/>
              <a:t>revertir.</a:t>
            </a:r>
            <a:endParaRPr lang="es-ES" sz="2500" dirty="0"/>
          </a:p>
          <a:p>
            <a:pPr lvl="1">
              <a:lnSpc>
                <a:spcPct val="110000"/>
              </a:lnSpc>
              <a:spcBef>
                <a:spcPts val="1000"/>
              </a:spcBef>
            </a:pPr>
            <a:r>
              <a:rPr lang="es-ES" dirty="0"/>
              <a:t>Ejemplo: </a:t>
            </a:r>
          </a:p>
          <a:p>
            <a:pPr lvl="2">
              <a:lnSpc>
                <a:spcPct val="110000"/>
              </a:lnSpc>
            </a:pPr>
            <a:r>
              <a:rPr lang="es-ES" sz="2000" dirty="0"/>
              <a:t>Confirmación de una orden de compra: El sitio web de un comercio minorista ofrece la opción de realizar compras en línea. Cuando se realiza un compra, se muestra la información de la orden (incluyendo la cantidad de productos comprados, la dirección de entrega y el modo de pago) para que el usuario pueda revisar la orden y, si es necesario, corregirla. El usuario tiene la opción de confirmar la orden o de realizar los cambios necesarios.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3454638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dirty="0" smtClean="0"/>
              <a:t/>
            </a:r>
            <a:br>
              <a:rPr lang="es-ES" dirty="0" smtClean="0"/>
            </a:br>
            <a:r>
              <a:rPr lang="es-ES" sz="3300" dirty="0" smtClean="0"/>
              <a:t>3.3 </a:t>
            </a:r>
            <a:r>
              <a:rPr lang="es-ES" sz="3300" dirty="0"/>
              <a:t>Ayudar a </a:t>
            </a:r>
            <a:r>
              <a:rPr lang="es-ES" sz="3300" dirty="0" smtClean="0"/>
              <a:t>evitar </a:t>
            </a:r>
            <a:r>
              <a:rPr lang="es-ES" sz="3300" dirty="0"/>
              <a:t>y corregir </a:t>
            </a:r>
            <a:r>
              <a:rPr lang="es-ES" sz="3300" dirty="0" smtClean="0"/>
              <a:t>errores (VII)</a:t>
            </a:r>
            <a:endParaRPr lang="es-ES" dirty="0"/>
          </a:p>
        </p:txBody>
      </p:sp>
      <p:sp>
        <p:nvSpPr>
          <p:cNvPr id="3" name="Marcador de contenido 2"/>
          <p:cNvSpPr>
            <a:spLocks noGrp="1"/>
          </p:cNvSpPr>
          <p:nvPr>
            <p:ph idx="1"/>
          </p:nvPr>
        </p:nvSpPr>
        <p:spPr/>
        <p:txBody>
          <a:bodyPr>
            <a:normAutofit/>
          </a:bodyPr>
          <a:lstStyle/>
          <a:p>
            <a:pPr>
              <a:spcBef>
                <a:spcPts val="1000"/>
              </a:spcBef>
            </a:pPr>
            <a:r>
              <a:rPr lang="es-ES" dirty="0"/>
              <a:t>3.3.5 Ayuda: Se proporciona ayuda dependiente del contexto . (Nivel AAA</a:t>
            </a:r>
            <a:r>
              <a:rPr lang="es-ES" dirty="0" smtClean="0"/>
              <a:t>)</a:t>
            </a:r>
          </a:p>
          <a:p>
            <a:pPr marL="342900" lvl="1" indent="-342900">
              <a:spcBef>
                <a:spcPts val="1000"/>
              </a:spcBef>
              <a:buClr>
                <a:schemeClr val="accent1">
                  <a:lumMod val="50000"/>
                </a:schemeClr>
              </a:buClr>
            </a:pPr>
            <a:r>
              <a:rPr lang="es-ES" dirty="0" smtClean="0"/>
              <a:t>La intención de este Criterio de Conformidad es ayudar a los usuarios a evitar los errores. La ayuda dependiente del contexto sólo debe ser proporcionada cuando la etiqueta no es suficiente para describir toda la funcionalidad. La presencia de ayuda dependiente del contexto debe resultar obvia para los usuarios y deben poder acceder a ella cuando lo requieran.</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62800857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t">
            <a:normAutofit fontScale="90000"/>
          </a:bodyPr>
          <a:lstStyle/>
          <a:p>
            <a:r>
              <a:rPr lang="es-ES" sz="4000" dirty="0" smtClean="0"/>
              <a:t>3 Comprensible</a:t>
            </a:r>
            <a:r>
              <a:rPr lang="es-ES" dirty="0" smtClean="0"/>
              <a:t/>
            </a:r>
            <a:br>
              <a:rPr lang="es-ES" dirty="0" smtClean="0"/>
            </a:br>
            <a:r>
              <a:rPr lang="es-ES" sz="3300" dirty="0" smtClean="0"/>
              <a:t>3.3 </a:t>
            </a:r>
            <a:r>
              <a:rPr lang="es-ES" sz="3300" dirty="0"/>
              <a:t>Ayudar a </a:t>
            </a:r>
            <a:r>
              <a:rPr lang="es-ES" sz="3300" dirty="0" smtClean="0"/>
              <a:t>evitar </a:t>
            </a:r>
            <a:r>
              <a:rPr lang="es-ES" sz="3300" dirty="0"/>
              <a:t>y corregir </a:t>
            </a:r>
            <a:r>
              <a:rPr lang="es-ES" sz="3300" dirty="0" smtClean="0"/>
              <a:t>errores (VIII)</a:t>
            </a:r>
            <a:endParaRPr lang="es-ES" dirty="0"/>
          </a:p>
        </p:txBody>
      </p:sp>
      <p:sp>
        <p:nvSpPr>
          <p:cNvPr id="3" name="Marcador de contenido 2"/>
          <p:cNvSpPr>
            <a:spLocks noGrp="1"/>
          </p:cNvSpPr>
          <p:nvPr>
            <p:ph idx="1"/>
          </p:nvPr>
        </p:nvSpPr>
        <p:spPr/>
        <p:txBody>
          <a:bodyPr>
            <a:normAutofit/>
          </a:bodyPr>
          <a:lstStyle/>
          <a:p>
            <a:r>
              <a:rPr lang="es-ES" dirty="0"/>
              <a:t>3.3.6 Prevención de errores (todos): Para las páginas web que requieren al usuario el envío de información, se cumple al menos uno de los siguientes casos. (Nivel AAA)</a:t>
            </a:r>
          </a:p>
          <a:p>
            <a:pPr lvl="1"/>
            <a:r>
              <a:rPr lang="es-ES" dirty="0"/>
              <a:t>Reversible: El envío es reversible.</a:t>
            </a:r>
          </a:p>
          <a:p>
            <a:pPr lvl="1"/>
            <a:r>
              <a:rPr lang="es-ES" dirty="0"/>
              <a:t>Revisado: Se verifica la información para detectar errores en la entrada de datos y se proporciona al usuario una oportunidad de corregirlos.</a:t>
            </a:r>
          </a:p>
          <a:p>
            <a:pPr lvl="1"/>
            <a:r>
              <a:rPr lang="es-ES" dirty="0"/>
              <a:t>Confirmado: Se proporciona un mecanismo para revisar, confirmar y corregir la información antes de finalizar el envío de los datos</a:t>
            </a:r>
            <a:r>
              <a:rPr lang="es-ES" dirty="0" smtClean="0"/>
              <a:t>.</a:t>
            </a:r>
            <a:endParaRPr lang="es-ES"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3053223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5" y="114650"/>
            <a:ext cx="8229600" cy="1143000"/>
          </a:xfrm>
        </p:spPr>
        <p:txBody>
          <a:bodyPr>
            <a:normAutofit/>
          </a:bodyPr>
          <a:lstStyle/>
          <a:p>
            <a:r>
              <a:rPr lang="es-ES" dirty="0" smtClean="0"/>
              <a:t>Robusto (I)</a:t>
            </a:r>
            <a:endParaRPr lang="es-ES" dirty="0"/>
          </a:p>
        </p:txBody>
      </p:sp>
      <p:sp>
        <p:nvSpPr>
          <p:cNvPr id="3" name="Marcador de contenido 2"/>
          <p:cNvSpPr>
            <a:spLocks noGrp="1"/>
          </p:cNvSpPr>
          <p:nvPr>
            <p:ph idx="1"/>
          </p:nvPr>
        </p:nvSpPr>
        <p:spPr>
          <a:xfrm>
            <a:off x="457200" y="1600201"/>
            <a:ext cx="8229600" cy="3238499"/>
          </a:xfrm>
          <a:solidFill>
            <a:srgbClr val="DEE2EC"/>
          </a:solidFill>
        </p:spPr>
        <p:txBody>
          <a:bodyPr>
            <a:normAutofit/>
          </a:bodyPr>
          <a:lstStyle/>
          <a:p>
            <a:pPr marL="0" indent="0">
              <a:buNone/>
            </a:pPr>
            <a:r>
              <a:rPr lang="es-ES" sz="3200" dirty="0"/>
              <a:t>Principio 4: Robusto </a:t>
            </a:r>
          </a:p>
          <a:p>
            <a:pPr marL="0" indent="0">
              <a:buNone/>
            </a:pPr>
            <a:r>
              <a:rPr lang="es-ES" sz="3200" dirty="0"/>
              <a:t>El contenido debe ser suficientemente robusto como para ser interpretado de forma fiable por una amplia variedad de aplicaciones de usuario, incluyendo las ayudas técnicas.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38302384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t>4 Robusto</a:t>
            </a:r>
            <a:endParaRPr lang="es-ES" dirty="0"/>
          </a:p>
        </p:txBody>
      </p:sp>
      <p:sp>
        <p:nvSpPr>
          <p:cNvPr id="3" name="Marcador de contenido 2"/>
          <p:cNvSpPr>
            <a:spLocks noGrp="1"/>
          </p:cNvSpPr>
          <p:nvPr>
            <p:ph idx="1"/>
          </p:nvPr>
        </p:nvSpPr>
        <p:spPr>
          <a:xfrm>
            <a:off x="457200" y="1600200"/>
            <a:ext cx="8229600" cy="3272051"/>
          </a:xfrm>
          <a:solidFill>
            <a:schemeClr val="accent6">
              <a:lumMod val="20000"/>
              <a:lumOff val="80000"/>
            </a:schemeClr>
          </a:solidFill>
        </p:spPr>
        <p:txBody>
          <a:bodyPr vert="horz" lIns="91440" tIns="45720" rIns="91440" bIns="45720" rtlCol="0">
            <a:normAutofit/>
          </a:bodyPr>
          <a:lstStyle/>
          <a:p>
            <a:pPr marL="0" indent="0">
              <a:buNone/>
            </a:pPr>
            <a:r>
              <a:rPr lang="es-ES" sz="2800" dirty="0" smtClean="0"/>
              <a:t>Pauta 4.1</a:t>
            </a:r>
          </a:p>
          <a:p>
            <a:pPr marL="0" indent="0">
              <a:buNone/>
            </a:pPr>
            <a:r>
              <a:rPr lang="es-ES" sz="2800" dirty="0" smtClean="0"/>
              <a:t>Maximizar </a:t>
            </a:r>
            <a:r>
              <a:rPr lang="es-ES" sz="2800" dirty="0"/>
              <a:t>la compatibilidad con las aplicaciones de usuario actuales y futuras, incluyendo las ayudas técnicas.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229045026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4 Robusto</a:t>
            </a:r>
            <a:r>
              <a:rPr lang="es-ES" dirty="0"/>
              <a:t/>
            </a:r>
            <a:br>
              <a:rPr lang="es-ES" dirty="0"/>
            </a:br>
            <a:r>
              <a:rPr lang="es-ES" sz="3100" dirty="0"/>
              <a:t>4.1 Maximizar la </a:t>
            </a:r>
            <a:r>
              <a:rPr lang="es-ES" sz="3100" dirty="0" smtClean="0"/>
              <a:t>compatibilidad (I)</a:t>
            </a:r>
            <a:endParaRPr lang="es-ES" dirty="0"/>
          </a:p>
        </p:txBody>
      </p:sp>
      <p:sp>
        <p:nvSpPr>
          <p:cNvPr id="3" name="Marcador de contenido 2"/>
          <p:cNvSpPr>
            <a:spLocks noGrp="1"/>
          </p:cNvSpPr>
          <p:nvPr>
            <p:ph idx="1"/>
          </p:nvPr>
        </p:nvSpPr>
        <p:spPr/>
        <p:txBody>
          <a:bodyPr>
            <a:normAutofit fontScale="92500"/>
          </a:bodyPr>
          <a:lstStyle/>
          <a:p>
            <a:pPr>
              <a:lnSpc>
                <a:spcPct val="110000"/>
              </a:lnSpc>
              <a:spcBef>
                <a:spcPts val="1000"/>
              </a:spcBef>
            </a:pPr>
            <a:r>
              <a:rPr lang="es-ES" dirty="0"/>
              <a:t>4.1.1 Procesamiento: En los contenidos implementados mediante el uso de lenguajes de marcas, los elementos tienen las etiquetas de apertura y cierre completas; los elementos están anidados de acuerdo a sus especificaciones; los elementos no contienen atributos duplicados y los ID son únicos, excepto cuando las especificaciones permitan estas características. (Nivel A)</a:t>
            </a:r>
          </a:p>
          <a:p>
            <a:pPr>
              <a:lnSpc>
                <a:spcPct val="110000"/>
              </a:lnSpc>
              <a:spcBef>
                <a:spcPts val="1000"/>
              </a:spcBef>
            </a:pPr>
            <a:r>
              <a:rPr lang="es-ES" dirty="0"/>
              <a:t>Nota: Las etiquetas de apertura y cierre a las que les falte un carácter crítico para su formación, como un signo de "mayor qué", o en las que falten las comillas de apertura o cierre en el valor de un atributo, no se consideran completas.</a:t>
            </a:r>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8866727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4 Robusto</a:t>
            </a:r>
            <a:r>
              <a:rPr lang="es-ES" dirty="0"/>
              <a:t/>
            </a:r>
            <a:br>
              <a:rPr lang="es-ES" dirty="0"/>
            </a:br>
            <a:r>
              <a:rPr lang="es-ES" sz="3100" dirty="0"/>
              <a:t>4.1 Maximizar la </a:t>
            </a:r>
            <a:r>
              <a:rPr lang="es-ES" sz="3100" dirty="0" smtClean="0"/>
              <a:t>compatibilidad (II)</a:t>
            </a:r>
            <a:endParaRPr lang="es-ES" dirty="0"/>
          </a:p>
        </p:txBody>
      </p:sp>
      <p:sp>
        <p:nvSpPr>
          <p:cNvPr id="3" name="Marcador de contenido 2"/>
          <p:cNvSpPr>
            <a:spLocks noGrp="1"/>
          </p:cNvSpPr>
          <p:nvPr>
            <p:ph idx="1"/>
          </p:nvPr>
        </p:nvSpPr>
        <p:spPr/>
        <p:txBody>
          <a:bodyPr>
            <a:normAutofit fontScale="85000" lnSpcReduction="20000"/>
          </a:bodyPr>
          <a:lstStyle/>
          <a:p>
            <a:pPr>
              <a:lnSpc>
                <a:spcPct val="120000"/>
              </a:lnSpc>
              <a:spcBef>
                <a:spcPts val="1000"/>
              </a:spcBef>
            </a:pPr>
            <a:r>
              <a:rPr lang="es-ES" dirty="0"/>
              <a:t>4.1.2 Nombre, función, valor: Para todos los componentes de la interfaz de usuario (incluyendo pero no limitado a: elementos de formulario, enlaces y componentes generados por scripts), el nombre y la función pueden ser determinados por software; los estados, propiedades y valores que pueden ser asignados por el usuario pueden ser especificados por software; y los cambios en estos elementos se encuentran disponibles para su consulta por las aplicaciones de usuario, incluyendo las ayudas técnicas. (Nivel A)</a:t>
            </a:r>
          </a:p>
          <a:p>
            <a:pPr>
              <a:lnSpc>
                <a:spcPct val="120000"/>
              </a:lnSpc>
              <a:spcBef>
                <a:spcPts val="1000"/>
              </a:spcBef>
            </a:pPr>
            <a:r>
              <a:rPr lang="es-ES" sz="2200" dirty="0"/>
              <a:t>Nota: Este criterio de conformidad se dirige principalmente a los autores web que desarrollan o programan sus propios componentes de interfaz de usuario. Por ejemplo, los controles estándar de HTML satisfacen automáticamente este criterio cuando se emplean de acuerdo con su especificación</a:t>
            </a:r>
            <a:r>
              <a:rPr lang="es-ES" sz="2200" dirty="0" smtClean="0"/>
              <a:t>.</a:t>
            </a:r>
          </a:p>
          <a:p>
            <a:pPr lvl="1">
              <a:lnSpc>
                <a:spcPct val="120000"/>
              </a:lnSpc>
              <a:spcBef>
                <a:spcPts val="1000"/>
              </a:spcBef>
            </a:pPr>
            <a:r>
              <a:rPr lang="es-ES" sz="2200" dirty="0" smtClean="0"/>
              <a:t>Ejemplo: API accesible, AJAX</a:t>
            </a:r>
            <a:endParaRPr lang="es-ES" sz="2200" dirty="0"/>
          </a:p>
        </p:txBody>
      </p:sp>
      <p:sp>
        <p:nvSpPr>
          <p:cNvPr id="4" name="Marcador de pie de página 3"/>
          <p:cNvSpPr>
            <a:spLocks noGrp="1"/>
          </p:cNvSpPr>
          <p:nvPr>
            <p:ph type="ftr" sz="quarter" idx="11"/>
          </p:nvPr>
        </p:nvSpPr>
        <p:spPr/>
        <p:txBody>
          <a:bodyPr/>
          <a:lstStyle/>
          <a:p>
            <a:pPr>
              <a:spcBef>
                <a:spcPct val="0"/>
              </a:spcBef>
            </a:pPr>
            <a:r>
              <a:rPr lang="es-ES" altLang="es-ES" dirty="0">
                <a:solidFill>
                  <a:srgbClr val="595959"/>
                </a:solidFill>
              </a:rPr>
              <a:t>Asignatura OCW-UC3M:  “Evitando la barreras de accesibilidad en la Sociedad de la Información", </a:t>
            </a:r>
          </a:p>
          <a:p>
            <a:pPr>
              <a:spcBef>
                <a:spcPct val="0"/>
              </a:spcBef>
            </a:pPr>
            <a:r>
              <a:rPr lang="es-ES" altLang="es-ES" dirty="0">
                <a:solidFill>
                  <a:srgbClr val="595959"/>
                </a:solidFill>
              </a:rPr>
              <a:t>Lourdes Moreno y Paloma Martínez, Grupo Labda</a:t>
            </a:r>
          </a:p>
        </p:txBody>
      </p:sp>
    </p:spTree>
    <p:extLst>
      <p:ext uri="{BB962C8B-B14F-4D97-AF65-F5344CB8AC3E}">
        <p14:creationId xmlns:p14="http://schemas.microsoft.com/office/powerpoint/2010/main" val="1769837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2933</TotalTime>
  <Words>19552</Words>
  <Application>Microsoft Office PowerPoint</Application>
  <PresentationFormat>Presentación en pantalla (4:3)</PresentationFormat>
  <Paragraphs>1635</Paragraphs>
  <Slides>105</Slides>
  <Notes>105</Notes>
  <HiddenSlides>0</HiddenSlides>
  <MMClips>0</MMClips>
  <ScaleCrop>false</ScaleCrop>
  <HeadingPairs>
    <vt:vector size="4" baseType="variant">
      <vt:variant>
        <vt:lpstr>Tema</vt:lpstr>
      </vt:variant>
      <vt:variant>
        <vt:i4>1</vt:i4>
      </vt:variant>
      <vt:variant>
        <vt:lpstr>Títulos de diapositiva</vt:lpstr>
      </vt:variant>
      <vt:variant>
        <vt:i4>105</vt:i4>
      </vt:variant>
    </vt:vector>
  </HeadingPairs>
  <TitlesOfParts>
    <vt:vector size="106" baseType="lpstr">
      <vt:lpstr>Tema de Office</vt:lpstr>
      <vt:lpstr>Tema 3.4: Pautas de Accesibilidad para el Contenido Web (WCAG) 2.0  Lourdes Moreno, Paloma Martínez  Universidad Carlos III de Madrid {lmoreno,pmf}@inf.uc3m.es</vt:lpstr>
      <vt:lpstr>Guía Rápida de las WCAG 2.0</vt:lpstr>
      <vt:lpstr>Perceptible (I)</vt:lpstr>
      <vt:lpstr>Perceptible (II)</vt:lpstr>
      <vt:lpstr>1 Perceptible: 1.1 Proporcionar alternativas textuales</vt:lpstr>
      <vt:lpstr>Perceptible (III)</vt:lpstr>
      <vt:lpstr>1 Perceptible: 1.2 Proporcionar alternativas (I)</vt:lpstr>
      <vt:lpstr>1 Perceptible: 1.2 Proporcionar alternativas (II)</vt:lpstr>
      <vt:lpstr>1 Perceptible 1.2 Proporcionar alternativas (III)</vt:lpstr>
      <vt:lpstr>1 Perceptible: 1.2 Proporcionar alternativas (IV)</vt:lpstr>
      <vt:lpstr>1 Perceptible: 1.2 Proporcionar alternativas (V)</vt:lpstr>
      <vt:lpstr>1 Perceptible: 1.2 Proporcionar alternativas (VI)</vt:lpstr>
      <vt:lpstr>1 Perceptible: 1.2 Proporcionar alternativas (VII)</vt:lpstr>
      <vt:lpstr>1 Perceptible: 1.2 Proporcionar alternativas (VIII)</vt:lpstr>
      <vt:lpstr>1 Perceptible: 1.2 Proporcionar alternativas (IX)</vt:lpstr>
      <vt:lpstr>1 Perceptible: 1.2 Proporcionar alternativas (X)</vt:lpstr>
      <vt:lpstr>1 Perceptible (IV)</vt:lpstr>
      <vt:lpstr>1 Perceptible 1.3 Crear contenido que pueda transformarse (I)</vt:lpstr>
      <vt:lpstr>1 Perceptible 1.3 Crear contenido que pueda transformarse (II)</vt:lpstr>
      <vt:lpstr>1 Perceptible: 1.3 Crear contenido que pueda transformarse (III)</vt:lpstr>
      <vt:lpstr>1 Perceptible 1.3 Crear contenido que pueda transformarse (IV)</vt:lpstr>
      <vt:lpstr>1 Perceptible 1.3 Crear contenido que pueda transformarse (V)</vt:lpstr>
      <vt:lpstr>1 Perceptible 1.3 Crear contenido que pueda transformarse (VI)</vt:lpstr>
      <vt:lpstr>1 Perceptible 1.3 Crear contenido que pueda transformarse (VII)</vt:lpstr>
      <vt:lpstr>1 Perceptible 1.3 Crear contenido que pueda transformarse (VIII)</vt:lpstr>
      <vt:lpstr>1 Perceptible 1.3 Crear contenido que pueda transformarse (IX)</vt:lpstr>
      <vt:lpstr>1 Perceptible 1.3 Crear contenido que pueda transformarse (X)</vt:lpstr>
      <vt:lpstr>1 Perceptible</vt:lpstr>
      <vt:lpstr>1 Perceptible 1.4 Facilitar a los usuarios ver y oír el contenido (I)</vt:lpstr>
      <vt:lpstr>1 Perceptible 1.4 Facilitar a los usuarios ver y oír el contenido (II)</vt:lpstr>
      <vt:lpstr>1 Perceptible 1.4 Facilitar a los usuarios ver y oír el contenido (III)</vt:lpstr>
      <vt:lpstr>1 Perceptible 1.4 Facilitar a los usuarios ver y oír el contenido (IV)</vt:lpstr>
      <vt:lpstr>1 Perceptible 1.4 Facilitar a los usuarios ver y oír el contenido (V)</vt:lpstr>
      <vt:lpstr>1 Perceptible 1.4 Facilitar a los usuarios ver y oír el contenido (VI)</vt:lpstr>
      <vt:lpstr>1 Perceptible 1.4 Facilitar a los usuarios ver y oír el contenido (VII)</vt:lpstr>
      <vt:lpstr>1 Perceptible 1.4 Facilitar a los usuarios ver y oír el contenido (VIII)</vt:lpstr>
      <vt:lpstr>1 Perceptible 1.4 Facilitar a los usuarios ver y oír el contenido (IX)</vt:lpstr>
      <vt:lpstr>1 Perceptible 1.4 Facilitar a los usuarios ver y oír el contenido (X)</vt:lpstr>
      <vt:lpstr>1 Perceptible 1.4 Facilitar a los usuarios ver y oír el contenido (XI)</vt:lpstr>
      <vt:lpstr>1 Perceptible 1.4 Facilitar a los usuarios ver y oír el contenido (XII)</vt:lpstr>
      <vt:lpstr>Operable (I)</vt:lpstr>
      <vt:lpstr>2 Operable (II) </vt:lpstr>
      <vt:lpstr>2 Operable 2.1 Proporcionar acceso mediante el teclado (I)</vt:lpstr>
      <vt:lpstr>2 Operable 2.1 Proporcionar acceso mediante el teclado (II)</vt:lpstr>
      <vt:lpstr>2 Operable 2.1 Proporcionar acceso mediante el teclado (III)</vt:lpstr>
      <vt:lpstr>2 Operable (III)</vt:lpstr>
      <vt:lpstr>2 Operable 2.2 Proporcionar tiempo suficiente (I)</vt:lpstr>
      <vt:lpstr>2 Operable 2.2 Proporcionar tiempo suficiente (II)</vt:lpstr>
      <vt:lpstr>2 Operable 2.2 Proporcionar tiempo suficiente (III)</vt:lpstr>
      <vt:lpstr>2 Operable 2.2 Proporcionar tiempo suficiente (IV)</vt:lpstr>
      <vt:lpstr>2 Operable 2.2 Proporcionar tiempo suficiente (V)</vt:lpstr>
      <vt:lpstr>2 Operable 2.2 Proporcionar tiempo suficiente (VI)</vt:lpstr>
      <vt:lpstr>2 Operable 2.2 Proporcionar tiempo suficiente (VII)</vt:lpstr>
      <vt:lpstr>2 Operable 2.2 Proporcionar tiempo suficiente (VIII)</vt:lpstr>
      <vt:lpstr>2 Operable (IV)</vt:lpstr>
      <vt:lpstr>2 Operable 2.3 No diseñar tal que provocar ataques (I)</vt:lpstr>
      <vt:lpstr>2 Operable 2.3 No diseñar tal que provocar ataques (II)</vt:lpstr>
      <vt:lpstr>2 Operable (V)</vt:lpstr>
      <vt:lpstr>2 Operable 2.4 Proporcionar medios de navegación (I)</vt:lpstr>
      <vt:lpstr>2 Operable 2.4 Proporcionar medios de navegación (II)</vt:lpstr>
      <vt:lpstr>2 Operable 2.4 Proporcionar medios de navegación (III)</vt:lpstr>
      <vt:lpstr>2 Operable 2.4 Proporcionar medios de navegación (IV)</vt:lpstr>
      <vt:lpstr>2 Operable 2.4 Proporcionar medios de navegación (V)</vt:lpstr>
      <vt:lpstr>2 Operable 2.4 Proporcionar medios de navegación (VI)</vt:lpstr>
      <vt:lpstr>2 Operable 2.4 Proporcionar medios de navegación (VII)</vt:lpstr>
      <vt:lpstr>2 Operable 2.4 Proporcionar medios de navegación (VIII)</vt:lpstr>
      <vt:lpstr>2 Operable 2.4 Proporcionar medios de navegación (IX)</vt:lpstr>
      <vt:lpstr>2 Operable 2.4 Proporcionar medios de navegación (X)</vt:lpstr>
      <vt:lpstr>2 Operable 2.4 Proporcionar medios de navegación (XI)</vt:lpstr>
      <vt:lpstr>2 Operable 2.4 Proporcionar medios de navegación (XII)</vt:lpstr>
      <vt:lpstr>2 Operable 2.4 Proporcionar medios de navegación (XIII)</vt:lpstr>
      <vt:lpstr>Comprensible (I)</vt:lpstr>
      <vt:lpstr>3 Comprensible (II)</vt:lpstr>
      <vt:lpstr>3 Comprensible 3.1 Contenido textual legible y comprensible (I)</vt:lpstr>
      <vt:lpstr>3 Comprensible 3.1 Contenido textual legible y comprensible (II)</vt:lpstr>
      <vt:lpstr>3 Comprensible 3.1 Contenido textual legible y comprensible (III)</vt:lpstr>
      <vt:lpstr>3 Comprensible 3.1 Contenido textual legible y comprensible (IV)</vt:lpstr>
      <vt:lpstr>3 Comprensible 3.1 Contenido textual legible y comprensible (V)</vt:lpstr>
      <vt:lpstr>3 Comprensible 3.1 Contenido textual legible y comprensible (VI)</vt:lpstr>
      <vt:lpstr>3 Comprensible (III)</vt:lpstr>
      <vt:lpstr>3 Comprensible 3.2. Que aparezcan páginas web predecibles (I)</vt:lpstr>
      <vt:lpstr>3 Comprensible 3.2. Que aparezcan páginas web predecibles (II)</vt:lpstr>
      <vt:lpstr>3 Comprensible 3.2. Que aparezcan páginas web predecibles (III)</vt:lpstr>
      <vt:lpstr>3 Comprensible 3.2. Que aparezcan páginas web predecibles (IV)</vt:lpstr>
      <vt:lpstr>3 Comprensible 3.2. Que aparezcan páginas web predecibles (V)</vt:lpstr>
      <vt:lpstr>3 Comprensible 3.2. Que aparezcan páginas web predecibles (VI)</vt:lpstr>
      <vt:lpstr>3 Comprensible (IV)</vt:lpstr>
      <vt:lpstr>3 Comprensible 3.3 Ayudar a evitar y corregir errores (I)</vt:lpstr>
      <vt:lpstr>3 Comprensible 3.3 Ayudar a evitar y corregir errores (II)</vt:lpstr>
      <vt:lpstr>3 Comprensible 3.3 Ayudar a evitar y corregir errores (III)</vt:lpstr>
      <vt:lpstr>3 Comprensible 3.3 Ayudar a evitar y corregir errores (IV)</vt:lpstr>
      <vt:lpstr>3 Comprensible 3.3 Ayudar a evitar y corregir errores (V)</vt:lpstr>
      <vt:lpstr>3 Comprensible 3.3 Ayudar a evitar y corregir errores (VI)</vt:lpstr>
      <vt:lpstr>3 Comprensible 3.3 Ayudar a evitar y corregir errores (VII)</vt:lpstr>
      <vt:lpstr>3 Comprensible 3.3 Ayudar a evitar y corregir errores (VIII)</vt:lpstr>
      <vt:lpstr>Robusto (I)</vt:lpstr>
      <vt:lpstr>4 Robusto</vt:lpstr>
      <vt:lpstr>4 Robusto 4.1 Maximizar la compatibilidad (I)</vt:lpstr>
      <vt:lpstr>4 Robusto 4.1 Maximizar la compatibilidad (II)</vt:lpstr>
      <vt:lpstr>Referencias (I)</vt:lpstr>
      <vt:lpstr>Referencias (II)</vt:lpstr>
      <vt:lpstr>Referencias (III)</vt:lpstr>
      <vt:lpstr>Referencias (IV)</vt:lpstr>
      <vt:lpstr>Referencias (V)</vt:lpstr>
      <vt:lpstr>Referencias (VI)</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Lourdes Moreno López</dc:creator>
  <cp:keywords>Accesibilidad, Pautas de Accesibilidad para el Contenido Web 2.0, WCAG 2.0, Accesibilidad web, Perceptible, Operable, Comprensible, Robusto</cp:keywords>
  <cp:lastModifiedBy>Yolanda</cp:lastModifiedBy>
  <cp:revision>219</cp:revision>
  <dcterms:created xsi:type="dcterms:W3CDTF">2012-09-22T18:07:03Z</dcterms:created>
  <dcterms:modified xsi:type="dcterms:W3CDTF">2014-12-02T12:25:56Z</dcterms:modified>
</cp:coreProperties>
</file>