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619" r:id="rId3"/>
    <p:sldId id="620" r:id="rId4"/>
    <p:sldId id="557" r:id="rId5"/>
    <p:sldId id="54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4" r:id="rId18"/>
    <p:sldId id="595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3" r:id="rId27"/>
    <p:sldId id="604" r:id="rId28"/>
    <p:sldId id="621" r:id="rId29"/>
    <p:sldId id="622" r:id="rId30"/>
    <p:sldId id="605" r:id="rId31"/>
    <p:sldId id="606" r:id="rId32"/>
    <p:sldId id="608" r:id="rId33"/>
    <p:sldId id="623" r:id="rId34"/>
    <p:sldId id="624" r:id="rId35"/>
    <p:sldId id="609" r:id="rId36"/>
    <p:sldId id="625" r:id="rId37"/>
    <p:sldId id="626" r:id="rId38"/>
    <p:sldId id="610" r:id="rId39"/>
    <p:sldId id="627" r:id="rId40"/>
    <p:sldId id="614" r:id="rId41"/>
    <p:sldId id="611" r:id="rId42"/>
    <p:sldId id="629" r:id="rId43"/>
    <p:sldId id="488" r:id="rId44"/>
    <p:sldId id="615" r:id="rId45"/>
    <p:sldId id="630" r:id="rId46"/>
    <p:sldId id="616" r:id="rId47"/>
    <p:sldId id="617" r:id="rId48"/>
    <p:sldId id="631" r:id="rId49"/>
    <p:sldId id="632" r:id="rId50"/>
    <p:sldId id="618" r:id="rId51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2352E"/>
    <a:srgbClr val="80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59137" autoAdjust="0"/>
  </p:normalViewPr>
  <p:slideViewPr>
    <p:cSldViewPr showGuides="1">
      <p:cViewPr>
        <p:scale>
          <a:sx n="80" d="100"/>
          <a:sy n="80" d="100"/>
        </p:scale>
        <p:origin x="-1188" y="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7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838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3134C6-BE4C-4529-8D7B-F239D5448F42}" type="datetime1">
              <a:rPr lang="es-ES"/>
              <a:pPr>
                <a:defRPr/>
              </a:pPr>
              <a:t>04/12/2014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0ECB15-D1F6-42D5-8DD9-FCCE0818BB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441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8972" tIns="49486" rIns="98972" bIns="494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8972" tIns="49486" rIns="98972" bIns="494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8F52D04-7CF8-4BA2-A398-22A7D03FBB1B}" type="datetime1">
              <a:rPr lang="es-ES"/>
              <a:pPr>
                <a:defRPr/>
              </a:pPr>
              <a:t>04/12/2014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8972" tIns="49486" rIns="98972" bIns="494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8972" tIns="49486" rIns="98972" bIns="494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8972" tIns="49486" rIns="98972" bIns="494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8972" tIns="49486" rIns="98972" bIns="494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A9A169D-F251-44C4-8255-6CBE9D3EEB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5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VEMx9Hnf70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uc3m.es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esya.es/files/documentos/accesibilidad_contenidos.pdf" TargetMode="Externa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UAAG20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3.org/WAI/PF/media-a11y-reqs/" TargetMode="Externa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cs typeface="Arial" charset="0"/>
              </a:rPr>
              <a:t>Portada: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_tradnl" altLang="es-ES" dirty="0" smtClean="0">
                <a:latin typeface="Arial" charset="0"/>
                <a:cs typeface="Arial" charset="0"/>
              </a:rPr>
              <a:t>TEMA 3: ACCESIBILIDAD A LOS SITIOS WEB </a:t>
            </a: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cs typeface="Arial" charset="0"/>
              </a:rPr>
              <a:t>Lourdes Moreno, Paloma Martínez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cs typeface="Arial" charset="0"/>
              </a:rPr>
              <a:t>Universidad Carlos III de Madrid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cs typeface="Arial" charset="0"/>
              </a:rPr>
              <a:t>{</a:t>
            </a:r>
            <a:r>
              <a:rPr lang="es-ES" altLang="es-ES" dirty="0" err="1" smtClean="0">
                <a:latin typeface="Arial" charset="0"/>
                <a:cs typeface="Arial" charset="0"/>
              </a:rPr>
              <a:t>lmoreno,pmf</a:t>
            </a:r>
            <a:r>
              <a:rPr lang="es-ES" altLang="es-ES" dirty="0" smtClean="0">
                <a:latin typeface="Arial" charset="0"/>
                <a:cs typeface="Arial" charset="0"/>
              </a:rPr>
              <a:t>}@inf.uc3m.es 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cs typeface="Arial" charset="0"/>
              </a:rPr>
              <a:t>Asignatura Humanidades</a:t>
            </a:r>
          </a:p>
          <a:p>
            <a:pPr defTabSz="989013" eaLnBrk="1" hangingPunct="1"/>
            <a:r>
              <a:rPr lang="ja-JP" altLang="es-ES" dirty="0" smtClean="0">
                <a:latin typeface="Arial" charset="0"/>
                <a:cs typeface="Arial" charset="0"/>
              </a:rPr>
              <a:t>“</a:t>
            </a:r>
            <a:r>
              <a:rPr lang="es-ES" altLang="ja-JP" dirty="0" smtClean="0">
                <a:latin typeface="Arial" charset="0"/>
                <a:cs typeface="Arial" charset="0"/>
              </a:rPr>
              <a:t>Evitando </a:t>
            </a:r>
            <a:r>
              <a:rPr lang="es-ES" altLang="ja-JP" dirty="0" smtClean="0">
                <a:latin typeface="Arial" charset="0"/>
                <a:cs typeface="Arial" charset="0"/>
              </a:rPr>
              <a:t>las </a:t>
            </a:r>
            <a:r>
              <a:rPr lang="es-ES" altLang="ja-JP" dirty="0" smtClean="0">
                <a:latin typeface="Arial" charset="0"/>
                <a:cs typeface="Arial" charset="0"/>
              </a:rPr>
              <a:t>barreras de accesibilidad en la Sociedad de la Información</a:t>
            </a:r>
            <a:r>
              <a:rPr lang="ja-JP" altLang="es-ES" dirty="0" smtClean="0">
                <a:latin typeface="Arial" charset="0"/>
                <a:cs typeface="Arial" charset="0"/>
              </a:rPr>
              <a:t>”</a:t>
            </a:r>
            <a:endParaRPr lang="es-ES_tradnl" altLang="ja-JP" dirty="0" smtClean="0">
              <a:latin typeface="Arial" charset="0"/>
              <a:cs typeface="Arial" charset="0"/>
            </a:endParaRPr>
          </a:p>
          <a:p>
            <a:pPr defTabSz="989013" eaLnBrk="1" hangingPunct="1"/>
            <a:r>
              <a:rPr lang="es-ES_tradnl" altLang="es-ES" dirty="0" err="1" smtClean="0">
                <a:latin typeface="Arial" charset="0"/>
                <a:cs typeface="Arial" charset="0"/>
              </a:rPr>
              <a:t>OpenCourseWare</a:t>
            </a:r>
            <a:r>
              <a:rPr lang="es-ES_tradnl" altLang="es-ES" dirty="0" smtClean="0">
                <a:latin typeface="Arial" charset="0"/>
                <a:cs typeface="Arial" charset="0"/>
              </a:rPr>
              <a:t> de la Universidad Carlos III de Madrid </a:t>
            </a:r>
          </a:p>
          <a:p>
            <a:pPr defTabSz="989013" eaLnBrk="1" hangingPunct="1"/>
            <a:r>
              <a:rPr lang="es-ES" altLang="es-ES" sz="1000" smtClean="0">
                <a:latin typeface="Arial" charset="0"/>
                <a:ea typeface="ＭＳ Ｐゴシック" pitchFamily="34" charset="-128"/>
                <a:cs typeface="Arial" charset="0"/>
              </a:rPr>
              <a:t>Esta 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obra está bajo una licencia de </a:t>
            </a:r>
            <a:r>
              <a:rPr lang="es-ES" altLang="es-ES" sz="1000" dirty="0" err="1" smtClean="0">
                <a:latin typeface="Arial" charset="0"/>
                <a:ea typeface="ＭＳ Ｐゴシック" pitchFamily="34" charset="-128"/>
                <a:cs typeface="Arial" charset="0"/>
              </a:rPr>
              <a:t>Creative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s-ES" altLang="es-ES" sz="1000" dirty="0" err="1" smtClean="0">
                <a:latin typeface="Arial" charset="0"/>
                <a:ea typeface="ＭＳ Ｐゴシック" pitchFamily="34" charset="-128"/>
                <a:cs typeface="Arial" charset="0"/>
              </a:rPr>
              <a:t>Commons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 Reconocimiento-</a:t>
            </a:r>
            <a:r>
              <a:rPr lang="es-ES" altLang="es-ES" sz="1000" dirty="0" err="1" smtClean="0">
                <a:latin typeface="Arial" charset="0"/>
                <a:ea typeface="ＭＳ Ｐゴシック" pitchFamily="34" charset="-128"/>
                <a:cs typeface="Arial" charset="0"/>
              </a:rPr>
              <a:t>NoComercial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-</a:t>
            </a:r>
            <a:r>
              <a:rPr lang="es-ES" altLang="es-ES" sz="1000" dirty="0" err="1" smtClean="0">
                <a:latin typeface="Arial" charset="0"/>
                <a:ea typeface="ＭＳ Ｐゴシック" pitchFamily="34" charset="-128"/>
                <a:cs typeface="Arial" charset="0"/>
              </a:rPr>
              <a:t>Compartirigual</a:t>
            </a:r>
            <a:r>
              <a:rPr lang="es-ES" altLang="es-ES" sz="1000" dirty="0" smtClean="0">
                <a:latin typeface="Arial" charset="0"/>
                <a:ea typeface="ＭＳ Ｐゴシック" pitchFamily="34" charset="-128"/>
                <a:cs typeface="Arial" charset="0"/>
              </a:rPr>
              <a:t> 3.0 España (http://creativecommons.org/licenses/by-nc-sa/3.0/es/deed.es)</a:t>
            </a:r>
            <a:endParaRPr lang="es-ES_tradnl" altLang="es-ES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indent="0" algn="l" defTabSz="9890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000" dirty="0" smtClean="0"/>
              <a:t>Logo licencia </a:t>
            </a:r>
            <a:r>
              <a:rPr lang="es-ES" altLang="es-ES" sz="1000" dirty="0" err="1" smtClean="0"/>
              <a:t>Creative</a:t>
            </a:r>
            <a:r>
              <a:rPr lang="es-ES" altLang="es-ES" sz="1000" dirty="0" smtClean="0"/>
              <a:t> </a:t>
            </a:r>
            <a:r>
              <a:rPr lang="es-ES" altLang="es-ES" sz="1000" dirty="0" err="1" smtClean="0"/>
              <a:t>Commons</a:t>
            </a:r>
            <a:r>
              <a:rPr lang="es-ES" altLang="es-ES" sz="1000" dirty="0" smtClean="0"/>
              <a:t> Reconocimiento-</a:t>
            </a:r>
            <a:r>
              <a:rPr lang="es-ES" altLang="es-ES" sz="1000" dirty="0" err="1" smtClean="0"/>
              <a:t>NoComercial</a:t>
            </a:r>
            <a:r>
              <a:rPr lang="es-ES" altLang="es-ES" sz="1000" dirty="0" smtClean="0"/>
              <a:t>-</a:t>
            </a:r>
            <a:r>
              <a:rPr lang="es-ES" altLang="es-ES" sz="1000" dirty="0" err="1" smtClean="0"/>
              <a:t>Compartirigual</a:t>
            </a:r>
            <a:endParaRPr lang="es-ES" altLang="es-ES" sz="10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defTabSz="989013" eaLnBrk="1" hangingPunct="1"/>
            <a:endParaRPr lang="es-ES" altLang="es-ES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defTabSz="989013" eaLnBrk="1" hangingPunct="1"/>
            <a:endParaRPr lang="es-ES" altLang="es-ES" sz="1000" dirty="0" smtClean="0">
              <a:latin typeface="Arial" charset="0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endParaRPr lang="es-ES_tradnl" altLang="es-ES" dirty="0" smtClean="0">
              <a:latin typeface="Arial" charset="0"/>
              <a:cs typeface="Arial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6F1DB-7C29-479C-8639-46C3BFF63BC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D2B6D9-6557-4304-B94C-07DF2DE535B0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4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Recursos de Accesibilidad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Elementos a tener en cuenta para lograr la accesibilidad: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Subtitulado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Audiodescripción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Lengua de signos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Etc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La elaboración de contenidos accesibles se encuentra recogida en las especificaciones WCAG 1.0 y WCAG 2.0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captura de imagen de televisión con subtitulado, lengua de signos y nota sobre audiodescripción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97A9B8-0BC1-4A82-A11D-EBE47351974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cs typeface="Arial" charset="0"/>
              </a:rPr>
              <a:t>El video en sí mismo debe ser accesible (II) </a:t>
            </a:r>
          </a:p>
          <a:p>
            <a:r>
              <a:rPr lang="es-ES" altLang="es-ES" dirty="0" smtClean="0">
                <a:latin typeface="Arial" charset="0"/>
                <a:cs typeface="Arial" charset="0"/>
              </a:rPr>
              <a:t>Contenido:</a:t>
            </a:r>
          </a:p>
          <a:p>
            <a:r>
              <a:rPr lang="es-ES" altLang="es-ES" dirty="0" smtClean="0">
                <a:latin typeface="Arial" charset="0"/>
                <a:cs typeface="Arial" charset="0"/>
              </a:rPr>
              <a:t>Pautas de contenido accesible (WCAG 2.0 de WAI)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1.2.2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smtClean="0">
                <a:latin typeface="Arial" charset="0"/>
                <a:cs typeface="Arial" charset="0"/>
              </a:rPr>
              <a:t>Subtitulado (Pregrabado)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1.2.3 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err="1" smtClean="0">
                <a:latin typeface="Arial" charset="0"/>
                <a:cs typeface="Arial" charset="0"/>
              </a:rPr>
              <a:t>Audiodescripción</a:t>
            </a:r>
            <a:r>
              <a:rPr lang="es-ES" altLang="es-ES" dirty="0" smtClean="0">
                <a:latin typeface="Arial" charset="0"/>
                <a:cs typeface="Arial" charset="0"/>
              </a:rPr>
              <a:t> o Alternativa textual completa 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1.2.4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smtClean="0">
                <a:latin typeface="Arial" charset="0"/>
                <a:cs typeface="Arial" charset="0"/>
              </a:rPr>
              <a:t>Subtitulado (directo)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1.2.5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err="1" smtClean="0">
                <a:latin typeface="Arial" charset="0"/>
                <a:cs typeface="Arial" charset="0"/>
              </a:rPr>
              <a:t>Audiodescripción</a:t>
            </a:r>
            <a:endParaRPr lang="es-ES" altLang="es-ES" dirty="0" smtClean="0">
              <a:latin typeface="Arial" charset="0"/>
              <a:cs typeface="Arial" charset="0"/>
            </a:endParaRP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AAA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1.2.6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smtClean="0">
                <a:latin typeface="Arial" charset="0"/>
                <a:cs typeface="Arial" charset="0"/>
              </a:rPr>
              <a:t>Lengua de Signos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AAA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1.2.7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err="1" smtClean="0">
                <a:latin typeface="Arial" charset="0"/>
                <a:cs typeface="Arial" charset="0"/>
              </a:rPr>
              <a:t>Audiodescripción</a:t>
            </a:r>
            <a:r>
              <a:rPr lang="es-ES" altLang="es-ES" dirty="0" smtClean="0">
                <a:latin typeface="Arial" charset="0"/>
                <a:cs typeface="Arial" charset="0"/>
              </a:rPr>
              <a:t> extendida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AAA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1.2.8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smtClean="0">
                <a:latin typeface="Arial" charset="0"/>
                <a:cs typeface="Arial" charset="0"/>
              </a:rPr>
              <a:t>Alternativa textural completa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Nivel </a:t>
            </a:r>
            <a:r>
              <a:rPr lang="es-ES" altLang="es-ES" dirty="0" smtClean="0">
                <a:latin typeface="Arial" charset="0"/>
                <a:cs typeface="Arial" charset="0"/>
              </a:rPr>
              <a:t>AAA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WCAG 2.0 </a:t>
            </a:r>
            <a:r>
              <a:rPr lang="es-ES" altLang="es-ES" dirty="0" smtClean="0">
                <a:latin typeface="Arial" charset="0"/>
                <a:cs typeface="Arial" charset="0"/>
              </a:rPr>
              <a:t>1.2.9</a:t>
            </a:r>
          </a:p>
          <a:p>
            <a:pPr eaLnBrk="1" fontAlgn="ctr" hangingPunct="1"/>
            <a:r>
              <a:rPr lang="es-ES" altLang="es-ES" b="1" dirty="0" smtClean="0">
                <a:latin typeface="Arial" charset="0"/>
                <a:cs typeface="Arial" charset="0"/>
              </a:rPr>
              <a:t>CONTENIDO </a:t>
            </a:r>
            <a:r>
              <a:rPr lang="es-ES" altLang="es-ES" dirty="0" smtClean="0">
                <a:latin typeface="Arial" charset="0"/>
                <a:cs typeface="Arial" charset="0"/>
              </a:rPr>
              <a:t>Solo audio en directo</a:t>
            </a:r>
          </a:p>
          <a:p>
            <a:endParaRPr lang="es-ES" altLang="es-E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2D1C63-044D-438E-9C29-11C68E78117D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(III)</a:t>
            </a:r>
            <a:b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Normativa de los recursos de accesibilidad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UNE 153010:2012 Subtitulado para personas sordas y personas con discapacidad auditiva.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UNE 153020:2005 Audiodescripción para personas con discapacidad visual. Requisitos para la audiodescripción y elaboración de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audioguías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UNE 139804:2007 Lengua de signos (LSE) en Redes Informática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Extrapolación a distintos escenarios como es la Web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572517-E9D1-4161-91D3-E897AFBBB77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(IV) </a:t>
            </a:r>
            <a:r>
              <a:rPr lang="es-ES" altLang="es-ES" sz="1400" dirty="0" smtClean="0">
                <a:latin typeface="Arial" charset="0"/>
                <a:ea typeface="MS PGothic" pitchFamily="34" charset="-128"/>
                <a:cs typeface="Arial" charset="0"/>
              </a:rPr>
              <a:t/>
            </a:r>
            <a:br>
              <a:rPr lang="es-ES" altLang="es-ES" sz="1400" dirty="0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del subtitulado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Requisitos mínimos de calidad  y de homogeneidad para los subtítulos dirigidos a personas sordas y personas con discapacidad auditiva a través del teletexto: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Combinación de colores para caracteres y fondos (identificación de personajes a través de los colores)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Tamaño de los caracteres, números de líneas y ubicación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Paginación y división de los subtítulos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Tiempo de exposición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Sincronismo de los subtítulos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Criterios ortográficos y gramaticales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Edición de los subtítulos (normas de estilo)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Información contextual (información sonora, entonación...)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Información que debe proporcionarse en el teletexto (página de ayuda)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Buenas prácticas: http://www.cesya.es/es/normativa/buenas_practicas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BD19CF-1AAD-418B-B90B-A7961EFEE9A1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(V)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del subtitulado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Centrados en la parte inferior, (excepto los efectos sonoros  que se sitúan en la parte superior)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Velocidad:  12 caracteres por segundo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Caja de fondo: 35 o 37 caracteres por línea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Ocupar máximo 2 líneas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Interlineado sencillo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Tipografía legible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captura de imagen de vídeo con subtitulado centrado y en parte inferior</a:t>
            </a:r>
          </a:p>
          <a:p>
            <a:pPr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BC92E1-3DEC-4E87-BC09-EE5D82E92D8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(VI)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del subtitulado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Código de colores según personajes. Contraste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Las voces en off van igualmente subtituladas en el color del personaje que la está realizando.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Cada personaje ocupa una línea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2 capturas de vídeo, una con subtítulos en teletexto en varios colores y otra con dos líneas, cada una de un color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E3FE61-4037-400A-8C73-790B9B02BF9F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(VII) </a:t>
            </a:r>
            <a:b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del subtitulado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Efectos sonoros . Entre paréntesis empezando con mayúsculas. Esquina superior derecha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Información contextual. Entre paréntesis y mayúsculas. Abajo y centrado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Excepciones por problemas de implementación en la Web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2 capturas de película, en una muestra un sonido emitido por un personaje en primera persona, centrado abajo y en la otra se muestra un sonido de música de fondo, arriba a la derecha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D5C038-5DA5-4336-A4EB-15FFBC95BCD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(VIII)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del subtitulado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Sincronización con el sonido. Entrada y salida de subtítulos coincidiendo con el movimiento labial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Sobre la división de los subtítulos, las pautas básicas recomendadas son las siguientes: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 separar palabras.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Separar las frases largas según las conjunciones.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La propia voz muchas veces marca las separaciones mediante pausas </a:t>
            </a:r>
          </a:p>
          <a:p>
            <a:pPr marL="1543050" lvl="3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o inflexiones.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Separar las líneas o subtítulos haciéndolos coincidir con comas y puntos.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EF839-E4DA-4124-811C-5119C31402E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(IX)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 audiodescripción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 entiende por Audiodescripción la banda de sonido independiente que puede ser seleccionada por el telespectador y que describe los personajes, los decorados y las acciones clave con objeto de hacer inteligible a personas ciegas el contexto en el que se desarrollan los diálogos.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Buenas prácticas: http://www.cesya.es/es/normativa/buenas_practicas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Ejemplo: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Captura de imagen de vídeo infantil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C6DE16-FA85-43F1-81A4-D170E425923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(X)</a:t>
            </a:r>
          </a:p>
          <a:p>
            <a:pPr>
              <a:buFont typeface="Arial" pitchFamily="34" charset="0"/>
              <a:buNone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 audiodescripción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Buenas prácticas para la realización de guiones y producción de audiodescripción y unos requisitos básicos que deben tener en cuenta quienes realicen producciones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audiodescritas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para personas con discapacidad visual tanto en el ámbito de la televisión, como en el cine en sala, los espectáculos teatrales o cualquier tipo de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audioguía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 definen los siguientes procesos: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Análisis previo de la obra a audio describir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Confección del guión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Revisión y corrección del guión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Locución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Montaje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Imagen de lo botones grabar, </a:t>
            </a:r>
            <a:r>
              <a:rPr lang="es-ES_tradnl" altLang="es-ES" sz="800" dirty="0" err="1" smtClean="0">
                <a:latin typeface="Arial" charset="0"/>
                <a:ea typeface="MS PGothic" pitchFamily="34" charset="-128"/>
                <a:cs typeface="Arial" charset="0"/>
              </a:rPr>
              <a:t>play</a:t>
            </a: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, pausa y parar.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Créditos de la imagen: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Autor: Nicola </a:t>
            </a:r>
            <a:r>
              <a:rPr lang="es-ES_tradnl" altLang="es-ES" sz="800" dirty="0" err="1" smtClean="0">
                <a:latin typeface="Arial" charset="0"/>
                <a:ea typeface="MS PGothic" pitchFamily="34" charset="-128"/>
                <a:cs typeface="Arial" charset="0"/>
              </a:rPr>
              <a:t>Einarson</a:t>
            </a:r>
            <a:endParaRPr lang="es-ES_tradnl" altLang="es-ES" sz="8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Ubicación: https://www.flickr.com/photos/74109564@N08/8119900929/in/photostream/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Bajo licencia </a:t>
            </a:r>
            <a:r>
              <a:rPr lang="es-ES_tradnl" altLang="es-ES" sz="800" dirty="0" err="1" smtClean="0">
                <a:latin typeface="Arial" charset="0"/>
                <a:ea typeface="MS PGothic" pitchFamily="34" charset="-128"/>
                <a:cs typeface="Arial" charset="0"/>
              </a:rPr>
              <a:t>creative</a:t>
            </a: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sz="800" dirty="0" err="1" smtClean="0">
                <a:latin typeface="Arial" charset="0"/>
                <a:ea typeface="MS PGothic" pitchFamily="34" charset="-128"/>
                <a:cs typeface="Arial" charset="0"/>
              </a:rPr>
              <a:t>commons</a:t>
            </a:r>
            <a:r>
              <a:rPr lang="es-ES_tradnl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: https://creativecommons.org/licenses/by/2.0/</a:t>
            </a:r>
          </a:p>
          <a:p>
            <a:pPr>
              <a:defRPr/>
            </a:pPr>
            <a:endParaRPr lang="es-ES_tradnl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0468A-C00E-423E-B24D-510DCB4243E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20ACC1-F2AD-472F-AB1D-688154A16A8C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(XI)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Recurso de audiodescripción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guión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audiodescriptivo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está formado por “bocadillos de información” situados en los huecos de mensaje (espacio libre entre diálogos)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 deben tener en cuenta los ambientes y datos plásticos así como la trama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Estilo fluido, sencillo, con frases directas y adjetivos concretos evitando redundancias e imprecisiones. Además debe utilizarse la terminología específica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 adelantar sucesos de la trama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 deben incluir las informaciones que aportan los subtítulos ocasionales, avisos y títulos de crédito, resumiendo aquellos que sean excesivamente largos para el hueco del mensaje.</a:t>
            </a:r>
          </a:p>
          <a:p>
            <a:pPr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869775-044C-4324-8EA1-C3313E23484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Herramientas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Tecnologías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Alternativas al servir el contenido video en  la Web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Descarga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Streaming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Descarga progresiva (falso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streaming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)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SMIL / SAMI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Cada una se implementará en la Web de manera distinta siguiendo las WCAG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00861E-6CFF-429C-9622-3312DC99648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 Herramientas: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Subtitulado: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AEGISub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Subtitle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Workshop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MAGpie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Hi –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Caption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Studio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la captura de la pantalla de la herramienta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Aegisub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14752-E489-4187-95ED-5958D27FA5F0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(III)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 Herramientas: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Edición de vídeo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Adobe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Premiere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: útil para hacer el proceso completo de audiodescripción y subtitulado abierto.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caputra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de pantalla de la herramienta Adobe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Premiere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2656DC-1FC4-42F9-998C-6671A572CFEF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Título: Inserción del</a:t>
            </a:r>
            <a:r>
              <a:rPr lang="es-ES" altLang="es-ES" baseline="0" dirty="0" smtClean="0">
                <a:latin typeface="Arial" charset="0"/>
                <a:cs typeface="Arial" charset="0"/>
              </a:rPr>
              <a:t> vídeo en página web. Su implementación a la web debe ser accesible (IV)</a:t>
            </a:r>
            <a:endParaRPr lang="es-ES" altLang="es-ES" dirty="0" smtClean="0">
              <a:latin typeface="Arial" charset="0"/>
              <a:cs typeface="Arial" charset="0"/>
            </a:endParaRPr>
          </a:p>
          <a:p>
            <a:r>
              <a:rPr lang="es-ES" altLang="es-ES" dirty="0" smtClean="0">
                <a:latin typeface="Arial" charset="0"/>
                <a:cs typeface="Arial" charset="0"/>
              </a:rPr>
              <a:t>Contenido:</a:t>
            </a:r>
          </a:p>
          <a:p>
            <a:r>
              <a:rPr lang="es-ES" altLang="es-ES" dirty="0" smtClean="0">
                <a:latin typeface="Arial" charset="0"/>
                <a:cs typeface="Arial" charset="0"/>
              </a:rPr>
              <a:t>- Tipos de implementación accesible. Tecnologías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Formatos de subtítulos: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Arial" charset="0"/>
                <a:cs typeface="Arial" charset="0"/>
              </a:rPr>
              <a:t>Timed</a:t>
            </a:r>
            <a:r>
              <a:rPr lang="es-ES" altLang="es-ES" dirty="0" smtClean="0">
                <a:latin typeface="Arial" charset="0"/>
                <a:cs typeface="Arial" charset="0"/>
              </a:rPr>
              <a:t> Text (TT) </a:t>
            </a:r>
            <a:r>
              <a:rPr lang="es-ES" altLang="es-ES" dirty="0" err="1" smtClean="0">
                <a:latin typeface="Arial" charset="0"/>
                <a:cs typeface="Arial" charset="0"/>
              </a:rPr>
              <a:t>Authoring</a:t>
            </a:r>
            <a:r>
              <a:rPr lang="es-ES" altLang="es-ES" dirty="0" smtClean="0">
                <a:latin typeface="Arial" charset="0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cs typeface="Arial" charset="0"/>
              </a:rPr>
              <a:t>Format</a:t>
            </a:r>
            <a:r>
              <a:rPr lang="es-ES" altLang="es-ES" dirty="0" smtClean="0">
                <a:latin typeface="Arial" charset="0"/>
                <a:cs typeface="Arial" charset="0"/>
              </a:rPr>
              <a:t> 1.0 (W3C)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Arial" charset="0"/>
                <a:cs typeface="Arial" charset="0"/>
              </a:rPr>
              <a:t>RealText</a:t>
            </a:r>
            <a:endParaRPr lang="es-ES" altLang="es-ES" dirty="0" smtClean="0">
              <a:latin typeface="Arial" charset="0"/>
              <a:cs typeface="Arial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SRT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STL (EBU)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SUB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ASS – SSA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Lenguajes: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SMIL (W3C)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SAMI (Microsoft)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HTML5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B6079E-7F4E-4310-B8FE-3CF22A4112FF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(V)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 Tecnologías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SMIL: Lenguaje del W3C basado en XML para la sincronización de diversos contenidos.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Ejecución en reproductores y sobre el propio navegador.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Excepciones: No todos los navegadores o reproductores son capaces de reproducirlo.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Fragmento de código fuente con etiquetas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xhtml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:</a:t>
            </a:r>
          </a:p>
          <a:p>
            <a:pPr lvl="2">
              <a:spcBef>
                <a:spcPts val="0"/>
              </a:spcBef>
              <a:defRPr/>
            </a:pPr>
            <a:r>
              <a:rPr lang="es-ES" sz="1600" dirty="0" smtClean="0">
                <a:ea typeface="MS PGothic" pitchFamily="34" charset="-128"/>
              </a:rPr>
              <a:t>&lt;div id="</a:t>
            </a:r>
            <a:r>
              <a:rPr lang="es-ES" sz="1600" dirty="0" err="1" smtClean="0">
                <a:ea typeface="MS PGothic" pitchFamily="34" charset="-128"/>
              </a:rPr>
              <a:t>root_layout</a:t>
            </a:r>
            <a:r>
              <a:rPr lang="es-ES" sz="1600" dirty="0" smtClean="0">
                <a:ea typeface="MS PGothic" pitchFamily="34" charset="-128"/>
              </a:rPr>
              <a:t>" </a:t>
            </a:r>
            <a:r>
              <a:rPr lang="es-ES" sz="1600" dirty="0" err="1" smtClean="0">
                <a:ea typeface="MS PGothic" pitchFamily="34" charset="-128"/>
              </a:rPr>
              <a:t>class</a:t>
            </a:r>
            <a:r>
              <a:rPr lang="es-ES" sz="1600" dirty="0" smtClean="0">
                <a:ea typeface="MS PGothic" pitchFamily="34" charset="-128"/>
              </a:rPr>
              <a:t>="..."&gt; 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&lt;</a:t>
            </a:r>
            <a:r>
              <a:rPr lang="es-ES" sz="1600" dirty="0" err="1" smtClean="0">
                <a:ea typeface="MS PGothic" pitchFamily="34" charset="-128"/>
              </a:rPr>
              <a:t>t:par</a:t>
            </a:r>
            <a:r>
              <a:rPr lang="es-ES" sz="1600" dirty="0" smtClean="0">
                <a:ea typeface="MS PGothic" pitchFamily="34" charset="-128"/>
              </a:rPr>
              <a:t>&gt;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 &lt;</a:t>
            </a:r>
            <a:r>
              <a:rPr lang="es-ES" sz="1600" dirty="0" err="1" smtClean="0">
                <a:ea typeface="MS PGothic" pitchFamily="34" charset="-128"/>
              </a:rPr>
              <a:t>t:audio</a:t>
            </a:r>
            <a:r>
              <a:rPr lang="es-ES" sz="1600" dirty="0" smtClean="0">
                <a:ea typeface="MS PGothic" pitchFamily="34" charset="-128"/>
              </a:rPr>
              <a:t> </a:t>
            </a:r>
            <a:r>
              <a:rPr lang="es-ES" sz="1600" dirty="0" err="1" smtClean="0">
                <a:ea typeface="MS PGothic" pitchFamily="34" charset="-128"/>
              </a:rPr>
              <a:t>src</a:t>
            </a:r>
            <a:r>
              <a:rPr lang="es-ES" sz="1600" dirty="0" smtClean="0">
                <a:ea typeface="MS PGothic" pitchFamily="34" charset="-128"/>
              </a:rPr>
              <a:t>="..." </a:t>
            </a:r>
            <a:r>
              <a:rPr lang="es-ES" sz="1600" dirty="0" err="1" smtClean="0">
                <a:ea typeface="MS PGothic" pitchFamily="34" charset="-128"/>
              </a:rPr>
              <a:t>dur</a:t>
            </a:r>
            <a:r>
              <a:rPr lang="es-ES" sz="1600" dirty="0" smtClean="0">
                <a:ea typeface="MS PGothic" pitchFamily="34" charset="-128"/>
              </a:rPr>
              <a:t>="80s"/&gt;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 &lt;</a:t>
            </a:r>
            <a:r>
              <a:rPr lang="es-ES" sz="1600" dirty="0" err="1" smtClean="0">
                <a:ea typeface="MS PGothic" pitchFamily="34" charset="-128"/>
              </a:rPr>
              <a:t>t:seq</a:t>
            </a:r>
            <a:r>
              <a:rPr lang="es-ES" sz="1600" dirty="0" smtClean="0">
                <a:ea typeface="MS PGothic" pitchFamily="34" charset="-128"/>
              </a:rPr>
              <a:t> </a:t>
            </a:r>
            <a:r>
              <a:rPr lang="es-ES" sz="1600" dirty="0" err="1" smtClean="0">
                <a:ea typeface="MS PGothic" pitchFamily="34" charset="-128"/>
              </a:rPr>
              <a:t>begin</a:t>
            </a:r>
            <a:r>
              <a:rPr lang="es-ES" sz="1600" dirty="0" smtClean="0">
                <a:ea typeface="MS PGothic" pitchFamily="34" charset="-128"/>
              </a:rPr>
              <a:t>="3s"&gt; 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&lt;</a:t>
            </a:r>
            <a:r>
              <a:rPr lang="es-ES" sz="1600" dirty="0" err="1" smtClean="0">
                <a:ea typeface="MS PGothic" pitchFamily="34" charset="-128"/>
              </a:rPr>
              <a:t>img</a:t>
            </a:r>
            <a:r>
              <a:rPr lang="es-ES" sz="1600" dirty="0" smtClean="0">
                <a:ea typeface="MS PGothic" pitchFamily="34" charset="-128"/>
              </a:rPr>
              <a:t> </a:t>
            </a:r>
            <a:r>
              <a:rPr lang="es-ES" sz="1600" dirty="0" err="1" smtClean="0">
                <a:ea typeface="MS PGothic" pitchFamily="34" charset="-128"/>
              </a:rPr>
              <a:t>begin</a:t>
            </a:r>
            <a:r>
              <a:rPr lang="es-ES" sz="1600" dirty="0" smtClean="0">
                <a:ea typeface="MS PGothic" pitchFamily="34" charset="-128"/>
              </a:rPr>
              <a:t>="0" </a:t>
            </a:r>
            <a:r>
              <a:rPr lang="es-ES" sz="1600" dirty="0" err="1" smtClean="0">
                <a:ea typeface="MS PGothic" pitchFamily="34" charset="-128"/>
              </a:rPr>
              <a:t>src</a:t>
            </a:r>
            <a:r>
              <a:rPr lang="es-ES" sz="1600" dirty="0" smtClean="0">
                <a:ea typeface="MS PGothic" pitchFamily="34" charset="-128"/>
              </a:rPr>
              <a:t>="..." /&gt; 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&lt;</a:t>
            </a:r>
            <a:r>
              <a:rPr lang="es-ES" sz="1600" dirty="0" err="1" smtClean="0">
                <a:ea typeface="MS PGothic" pitchFamily="34" charset="-128"/>
              </a:rPr>
              <a:t>img</a:t>
            </a:r>
            <a:r>
              <a:rPr lang="es-ES" sz="1600" dirty="0" smtClean="0">
                <a:ea typeface="MS PGothic" pitchFamily="34" charset="-128"/>
              </a:rPr>
              <a:t> </a:t>
            </a:r>
            <a:r>
              <a:rPr lang="es-ES" sz="1600" dirty="0" err="1" smtClean="0">
                <a:ea typeface="MS PGothic" pitchFamily="34" charset="-128"/>
              </a:rPr>
              <a:t>begin</a:t>
            </a:r>
            <a:r>
              <a:rPr lang="es-ES" sz="1600" dirty="0" smtClean="0">
                <a:ea typeface="MS PGothic" pitchFamily="34" charset="-128"/>
              </a:rPr>
              <a:t>="3" </a:t>
            </a:r>
            <a:r>
              <a:rPr lang="es-ES" sz="1600" dirty="0" err="1" smtClean="0">
                <a:ea typeface="MS PGothic" pitchFamily="34" charset="-128"/>
              </a:rPr>
              <a:t>src</a:t>
            </a:r>
            <a:r>
              <a:rPr lang="es-ES" sz="1600" dirty="0" smtClean="0">
                <a:ea typeface="MS PGothic" pitchFamily="34" charset="-128"/>
              </a:rPr>
              <a:t>="..." /&gt;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&lt;</a:t>
            </a:r>
            <a:r>
              <a:rPr lang="es-ES" sz="1600" dirty="0" err="1" smtClean="0">
                <a:ea typeface="MS PGothic" pitchFamily="34" charset="-128"/>
              </a:rPr>
              <a:t>img</a:t>
            </a:r>
            <a:r>
              <a:rPr lang="es-ES" sz="1600" dirty="0" smtClean="0">
                <a:ea typeface="MS PGothic" pitchFamily="34" charset="-128"/>
              </a:rPr>
              <a:t> </a:t>
            </a:r>
            <a:r>
              <a:rPr lang="es-ES" sz="1600" dirty="0" err="1" smtClean="0">
                <a:ea typeface="MS PGothic" pitchFamily="34" charset="-128"/>
              </a:rPr>
              <a:t>begin</a:t>
            </a:r>
            <a:r>
              <a:rPr lang="es-ES" sz="1600" dirty="0" smtClean="0">
                <a:ea typeface="MS PGothic" pitchFamily="34" charset="-128"/>
              </a:rPr>
              <a:t>="6" </a:t>
            </a:r>
            <a:r>
              <a:rPr lang="es-ES" sz="1600" dirty="0" err="1" smtClean="0">
                <a:ea typeface="MS PGothic" pitchFamily="34" charset="-128"/>
              </a:rPr>
              <a:t>src</a:t>
            </a:r>
            <a:r>
              <a:rPr lang="es-ES" sz="1600" dirty="0" smtClean="0">
                <a:ea typeface="MS PGothic" pitchFamily="34" charset="-128"/>
              </a:rPr>
              <a:t>="..." /&gt;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&lt;/</a:t>
            </a:r>
            <a:r>
              <a:rPr lang="es-ES" sz="1600" dirty="0" err="1" smtClean="0">
                <a:ea typeface="MS PGothic" pitchFamily="34" charset="-128"/>
              </a:rPr>
              <a:t>t:seq</a:t>
            </a:r>
            <a:r>
              <a:rPr lang="es-ES" sz="1600" dirty="0" smtClean="0">
                <a:ea typeface="MS PGothic" pitchFamily="34" charset="-128"/>
              </a:rPr>
              <a:t>&gt; </a:t>
            </a:r>
          </a:p>
          <a:p>
            <a:pPr marL="914400" lvl="3">
              <a:defRPr/>
            </a:pPr>
            <a:r>
              <a:rPr lang="es-ES" sz="1600" dirty="0" smtClean="0">
                <a:ea typeface="MS PGothic" pitchFamily="34" charset="-128"/>
              </a:rPr>
              <a:t>&lt;/</a:t>
            </a:r>
            <a:r>
              <a:rPr lang="es-ES" sz="1600" dirty="0" err="1" smtClean="0">
                <a:ea typeface="MS PGothic" pitchFamily="34" charset="-128"/>
              </a:rPr>
              <a:t>t:par</a:t>
            </a:r>
            <a:r>
              <a:rPr lang="es-ES" sz="1600" dirty="0" smtClean="0">
                <a:ea typeface="MS PGothic" pitchFamily="34" charset="-128"/>
              </a:rPr>
              <a:t>&gt; </a:t>
            </a:r>
          </a:p>
          <a:p>
            <a:pPr lvl="2">
              <a:spcBef>
                <a:spcPts val="0"/>
              </a:spcBef>
              <a:defRPr/>
            </a:pPr>
            <a:r>
              <a:rPr lang="es-ES" sz="1600" dirty="0" smtClean="0">
                <a:ea typeface="MS PGothic" pitchFamily="34" charset="-128"/>
              </a:rPr>
              <a:t>&lt;/div&gt;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una claqueta de cine con la leyenda SMIL 2.0 en su interior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8521A0-BF6D-4CA6-AC57-E1940283EE00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cs typeface="Arial" charset="0"/>
              </a:rPr>
              <a:t>Su  implementación a la web debe ser accesible (VI)</a:t>
            </a:r>
          </a:p>
          <a:p>
            <a:r>
              <a:rPr lang="es-ES" altLang="es-ES" dirty="0" smtClean="0">
                <a:latin typeface="Arial" charset="0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Tipos de implementación accesible. Tecnologías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es-ES" dirty="0" err="1" smtClean="0">
                <a:latin typeface="Arial" charset="0"/>
                <a:cs typeface="Arial" charset="0"/>
              </a:rPr>
              <a:t>Timed</a:t>
            </a:r>
            <a:r>
              <a:rPr lang="es-ES" altLang="es-ES" dirty="0" smtClean="0">
                <a:latin typeface="Arial" charset="0"/>
                <a:cs typeface="Arial" charset="0"/>
              </a:rPr>
              <a:t> Text (TT) </a:t>
            </a:r>
            <a:r>
              <a:rPr lang="es-ES" altLang="es-ES" dirty="0" err="1" smtClean="0">
                <a:latin typeface="Arial" charset="0"/>
                <a:cs typeface="Arial" charset="0"/>
              </a:rPr>
              <a:t>Authoring</a:t>
            </a:r>
            <a:r>
              <a:rPr lang="es-ES" altLang="es-ES" dirty="0" smtClean="0">
                <a:latin typeface="Arial" charset="0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cs typeface="Arial" charset="0"/>
              </a:rPr>
              <a:t>Format</a:t>
            </a:r>
            <a:r>
              <a:rPr lang="es-ES" altLang="es-ES" dirty="0" smtClean="0">
                <a:latin typeface="Arial" charset="0"/>
                <a:cs typeface="Arial" charset="0"/>
              </a:rPr>
              <a:t> 1.0 (W3C)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Lenguaje de sincronización basado en XML y utilizable en numerosos reproductores Flash.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Arial" charset="0"/>
                <a:cs typeface="Arial" charset="0"/>
              </a:rPr>
              <a:t>Captura de contenido de código fuente </a:t>
            </a:r>
            <a:r>
              <a:rPr lang="es-ES" altLang="es-ES" dirty="0" err="1" smtClean="0">
                <a:latin typeface="Arial" charset="0"/>
                <a:cs typeface="Arial" charset="0"/>
              </a:rPr>
              <a:t>xml</a:t>
            </a:r>
            <a:r>
              <a:rPr lang="es-ES" altLang="es-ES" dirty="0" smtClean="0">
                <a:latin typeface="Arial" charset="0"/>
                <a:cs typeface="Arial" charset="0"/>
              </a:rPr>
              <a:t> sobre subtítulos, con distintos personajes y posibles idiomas</a:t>
            </a:r>
          </a:p>
          <a:p>
            <a:endParaRPr lang="es-ES" altLang="es-E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9E4486-9014-42BE-9C58-99FA68EDBDB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(VII)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 Tecnologías.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Nuevo standard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HyperText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Markup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Language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(HTML) 5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Ya es recomendación oficial, Octubre 2014 [W3C, 2014b]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Nuevas etiquetas para contenido audiovisual:</a:t>
            </a:r>
          </a:p>
          <a:p>
            <a:pPr marL="1543050" lvl="3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&lt;video&gt;, &lt;audio&gt;:con ellas se permite reproducir vídeos sin necesidad de instalar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plugins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543050" lvl="3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&lt;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track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&gt; a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traves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de ella se puede proporcionar subtitulado y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audiodescripción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9E4486-9014-42BE-9C58-99FA68EDBDB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(VIII)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 Tecnologías. HTML 5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Soporte por navegadores: Muy alto [html5accessibility]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Datos de noviembre del 2014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Tabla con los títulos: HTML5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element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, Chrome 40, Firefox 33, IE 11, Notas y Filas: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HTML5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element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: Audio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Chrome 40:  Sí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Firefox 33: Sí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IE 11: Sí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Notas :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Firefox: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keyboard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suboptimal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-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cannot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interact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with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individual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controls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.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refer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to Bug 494175 -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Make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&lt;video&gt; and &lt;audio&gt;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controls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keyboard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navigable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Chrome: full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!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IE 11: Full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!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HTML5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element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: Video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Chrome 40: (símbolo de ok)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Firefox 33: (símbolo de ok)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IE 11: (símbolo de ok)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Notas: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Firefox: (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funky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)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keyboard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provided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via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Firefox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specific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shortcuts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Chrome: Full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!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IE 11: Full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HTML5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element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: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track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	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Chrome 40: (símbolo de ok)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Firefox 33: (símbolo de ok)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IE 11: (símbolo de ok)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Notas: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IE: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both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WebVTT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and TTML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Chrome/Firefox: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only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WebVTT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Refer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to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WebVTT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support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in browsers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for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more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details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9E4486-9014-42BE-9C58-99FA68EDBDB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(IX)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Descarga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La implementación es a través de un enlace (etiquetado correctamente siguiendo las WCAG y el 3er eslabón)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 almacena en el usuario.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Se deben ofrecer los elementos accesibles en abierto o en descarga.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Posibles dificultades al reproducir en el equipo del usuario.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 pantallazo de descarga de archivo desde navegador web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Índice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>
              <a:defRPr/>
            </a:pPr>
            <a:r>
              <a:rPr lang="es-ES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Motivación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Introducción a la accesibilidad a los contenidos audiovisuales en la Web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La cadena de la accesibilidad: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accesible: recursos , pautas, normativa, buenas prácticas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accesible: tipos de implementaciones accesibles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sz="800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usable: reproductores accesibles</a:t>
            </a: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0468A-C00E-423E-B24D-510DCB4243E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E8283E-F656-47AB-8E37-6AAE5EB29909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implementación a la web debe ser accesible (X)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STREAMING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Técnicamente costoso y complicado.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Implementación sencilla a través de un enlace.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usuario puede controlar la reproducción en su totalidad.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 descarga nada en el equipo del usuario.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Necesario reproductor adaptado al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streaming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un pantallazo de vídeo reproduciéndose en el Reproductor de Windows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5EC330-1228-4346-83AD-D9BA1D999997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 (IX)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Tipos de implementación accesible.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DESCARGA PROGRESIVA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usuario debe esperar a que se descargue un porcentaje del contenido para comenzar a verlo.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La implementación no resulta tan sencilla.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Es la forma más cómoda y sencilla para los usuarios.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un pantallazo de reproductor accesible para web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518FB9-EE1B-4258-ACC3-60B02C25481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(I)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Barreras con el agente de usuario o reproductor (I)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agente de usuarios es el software por el cual se accede al contenido como los navegadores, productos de apoyo y: 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(Player) para el contenido audiovisual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Existen barreras de accesibilidad en el uso del Player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HTML 5 no es necesario el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, pero no hay un soporte completo, puede necesitar incluir tecnologías complementarias (por ejemplo para tener un acceso completo por el teclado)</a:t>
            </a:r>
          </a:p>
          <a:p>
            <a:pPr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518FB9-EE1B-4258-ACC3-60B02C25481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(II)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Barreras con el reproductor (II):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 ofrecen una interfaz intuitiva para que el usuario pueda hacerlo funcionar sin necesidad de tener conocimiento previo o pedir ayuda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 ofrecer soporte a los productos de apoyo (lectores de pantalla, etc.)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Puede que se ofrezca audiodescripción, pero si el usuario ciego no es capaz de acceder por lector de pantalla...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518FB9-EE1B-4258-ACC3-60B02C25481B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(III)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Barreras con el reproductor (III):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 ofrecer información sobre qué herramienta software se necesita para la reproducción del contenido de vídeo.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usuario no dispone del software necesario para reproducir un vídeo y no sabe cómo instalárselo (diversidad tecnológica en el ámbito multimedia: tipos de reproductores, formatos,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codecs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, versionado, … ).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7963B-67A0-4FA7-AE44-F7759D2AC2D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(IV)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accesibles (I)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reproductor debe ser capaz de permitir al usuario utilizar todos los elementos de accesibilidad desarrollados: subtitulado, audiodescripción, etc.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Cumplir los reproductores con las UAAG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Dar control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Acceso por teclado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Etc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altLang="es-ES" sz="1900" dirty="0" smtClean="0">
                <a:ea typeface="Calibri" pitchFamily="34" charset="0"/>
              </a:rPr>
              <a:t>Ejemplo: </a:t>
            </a:r>
            <a:r>
              <a:rPr lang="es-ES" altLang="es-ES" sz="1900" dirty="0" smtClean="0">
                <a:ea typeface="Calibri" pitchFamily="34" charset="0"/>
                <a:hlinkClick r:id="rId3"/>
              </a:rPr>
              <a:t>http://youtu.be/AVEMx9Hnf70</a:t>
            </a:r>
            <a:r>
              <a:rPr lang="es-ES" altLang="es-ES" sz="1900" dirty="0" smtClean="0">
                <a:ea typeface="Calibri" pitchFamily="34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un interfaz web con reproductor</a:t>
            </a:r>
          </a:p>
          <a:p>
            <a:pPr marL="0" indent="0">
              <a:buFont typeface="Arial" pitchFamily="34" charset="0"/>
              <a:buNone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7963B-67A0-4FA7-AE44-F7759D2AC2D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(V)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accesibles (II)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Requisitos de accesibilidad en reproductores (según UAAG 2.0) ) [María González et al, 2011]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Proporcionar junto con el vídeo distintas alternativas: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Subtítulos (subtitulado para sordos).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Audiodescripción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LS,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audiodescripción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extendida, etc.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Asegurar acceso completo a todas sus características, además de desde ratón: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Por teclado, a través de productos de apoyo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Proporcionar ayuda y documentación sobre las características de accesibilidad del reproductor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Proporcionar cursor de foco de teclado que indique visualmente qué elemento tiene el foco del teclado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7963B-67A0-4FA7-AE44-F7759D2AC2D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(VI)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accesibles (III)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Incrustados en una página web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Interacción más sencilla (no hay que  abrir otra aplicación)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Software independiente.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Más opciones de control, más accesibles que las versiones incrustadas, pero el uso es menos intuitivo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43D60C-A9C4-444E-82DA-CAD81B1C909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(VII)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accesibles (IV)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Incrustados en una página web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con tecnología html5 complementado con otras tecnologías o  flash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Excelente sistema de compresión, instalado en la mayoría de los navegadores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Incluyen requisitos de accesibilidad, pero no suficientes [Lourdes Moreno, 2011].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se incluye la imagen del logo de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Youtube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43D60C-A9C4-444E-82DA-CAD81B1C9098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(VIII)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accesibles (V)</a:t>
            </a:r>
          </a:p>
          <a:p>
            <a:pPr marL="628650" lvl="1" indent="-171450">
              <a:spcBef>
                <a:spcPts val="250"/>
              </a:spcBef>
              <a:spcAft>
                <a:spcPts val="250"/>
              </a:spcAft>
              <a:buFont typeface="Arial" panose="020B0604020202020204" pitchFamily="34" charset="0"/>
              <a:buChar char="•"/>
            </a:pPr>
            <a:r>
              <a:rPr lang="es-ES" altLang="es-ES" dirty="0" smtClean="0"/>
              <a:t>Software independiente. </a:t>
            </a:r>
          </a:p>
          <a:p>
            <a:pPr marL="1428750" lvl="2" indent="-342900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2200" dirty="0" smtClean="0"/>
              <a:t>Ofrecen subtítulos: RealPlayer , Windows Media Player, QuickTime e iTunes.</a:t>
            </a:r>
          </a:p>
          <a:p>
            <a:pPr marL="1428750" lvl="2" indent="-342900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2200" dirty="0" err="1" smtClean="0"/>
              <a:t>Audiodescripción</a:t>
            </a:r>
            <a:endParaRPr lang="es-ES" altLang="es-ES" sz="2200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se incluye la imagen los logos de RealPlayer,</a:t>
            </a:r>
            <a:r>
              <a:rPr lang="es-ES" altLang="es-ES" baseline="0" dirty="0" smtClean="0">
                <a:latin typeface="Arial" charset="0"/>
                <a:ea typeface="MS PGothic" pitchFamily="34" charset="-128"/>
                <a:cs typeface="Arial" charset="0"/>
              </a:rPr>
              <a:t> Windows Medial Player, </a:t>
            </a:r>
            <a:r>
              <a:rPr lang="es-ES" altLang="es-ES" baseline="0" dirty="0" err="1" smtClean="0">
                <a:latin typeface="Arial" charset="0"/>
                <a:ea typeface="MS PGothic" pitchFamily="34" charset="-128"/>
                <a:cs typeface="Arial" charset="0"/>
              </a:rPr>
              <a:t>QuickTimes</a:t>
            </a:r>
            <a:r>
              <a:rPr lang="es-ES" altLang="es-ES" baseline="0" dirty="0" smtClean="0">
                <a:latin typeface="Arial" charset="0"/>
                <a:ea typeface="MS PGothic" pitchFamily="34" charset="-128"/>
                <a:cs typeface="Arial" charset="0"/>
              </a:rPr>
              <a:t> e iTunes.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6C077-EF5B-4F22-B2CF-3696535188A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Motivación</a:t>
            </a:r>
          </a:p>
          <a:p>
            <a:pPr>
              <a:spcBef>
                <a:spcPct val="0"/>
              </a:spcBef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Continuo incremento desde hace tiempo de contenido de tipo video en la Web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Problema: Incorporación no accesible</a:t>
            </a:r>
          </a:p>
          <a:p>
            <a:pPr marL="628650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Grupos afectados: personas con discapacidad</a:t>
            </a:r>
          </a:p>
          <a:p>
            <a:pPr marL="628650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Todos!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Barreras de accesibilidad: </a:t>
            </a:r>
          </a:p>
          <a:p>
            <a:pPr marL="628650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si no se proporcionan recursos de accesibilidad al contenido (subtitulado, audiodescripción, …) </a:t>
            </a:r>
          </a:p>
          <a:p>
            <a:pPr marL="628650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el acceso al contenido a través del agente de usuario (reproductor multimedia)</a:t>
            </a:r>
          </a:p>
          <a:p>
            <a:pPr marL="628650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Etc.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con iconos de grupos de tipo de discapacidad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B54F35-CD5D-4F31-8702-C70A2AB8A442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(IX)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Interface del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accesible indicando los distintos botones o controles necesarios </a:t>
            </a:r>
            <a:r>
              <a:rPr lang="es-ES" altLang="es-ES" dirty="0" smtClean="0">
                <a:solidFill>
                  <a:srgbClr val="000090"/>
                </a:solidFill>
                <a:latin typeface="Calibri" pitchFamily="34" charset="0"/>
                <a:ea typeface="MS PGothic" pitchFamily="34" charset="-128"/>
              </a:rPr>
              <a:t>Lourdes Moreno et al, 2011]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AB09A-B9F8-4203-9E55-783AE4AA8D0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Inserción del vídeo en página web. Control al video debe ser accesible y usable (X)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Soluciones de reproductores con criterios de accesibilidad incluidos ((HTML5, Flash, tecnologías complementarias como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Javascript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,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frameworks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de desarrollo …) (I)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JW Player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Controls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CCPlayers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Acorn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Media Player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AlphaGov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Media Player  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AMI Player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AVE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BBC Standard Media Player  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Nomensa’s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video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OZPlayer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HTML5 Video Player Vimeo.js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Más Información: http://www.iheni.com/accessible-media-player-resources/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AB09A-B9F8-4203-9E55-783AE4AA8D0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</a:t>
            </a:r>
            <a:r>
              <a:rPr lang="es-ES" altLang="es-ES" sz="1600" dirty="0" smtClean="0">
                <a:latin typeface="Arial" charset="0"/>
                <a:ea typeface="MS PGothic" pitchFamily="34" charset="-128"/>
                <a:cs typeface="Arial" charset="0"/>
              </a:rPr>
              <a:t>Inserción del vídeo en página web. 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Control al video debe ser accesible y usable (XI)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Soluciones de reproductores con criterios de accesibilidad incluidos (II)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Player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You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Tube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Tecnologias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complementarias a YouTube: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APIs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: el API de “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Captioning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YouTube and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Providing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Controls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”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“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Easy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YouTube Player”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“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Accessible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YouTube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controls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”.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Muchas soluciones (comunidad de desarrollo activa)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Imagen en la diapositiva se incluyen la imagen del logo de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Youtube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Imagen</a:t>
            </a: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 de la </a:t>
            </a:r>
            <a:r>
              <a:rPr lang="en-U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interfaz</a:t>
            </a: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 de Accessible Easy YouTube Player.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C7A445-AAFA-497C-9100-D109512C2955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(I)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</a:t>
            </a:r>
          </a:p>
          <a:p>
            <a:pPr marL="171450" indent="-171450"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  <a:buFont typeface="Arial" panose="020B0604020202020204" pitchFamily="34" charset="0"/>
              <a:buChar char="•"/>
            </a:pP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Lourdes Moreno. Evitando las Barreras de Accesibilidad en la Sociedad de la Información. OCW. UC3M. 2014. 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  <a:hlinkClick r:id="rId3"/>
              </a:rPr>
              <a:t>http://ocw.uc3m.es/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  <a:buFont typeface="Arial" panose="020B0604020202020204" pitchFamily="34" charset="0"/>
              <a:buChar char="•"/>
            </a:pP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[Lourdes Moreno et al., 2008] Accesibilidad a los contenidos audiovisuales en la Web: Una panorámica sobre legislación, tecnologías y estándares (WCAG 1.0 y WCAG 2.0). Real Patronato sobre Discapacidad. Noviembre 2008. ISBN 978-84-691-7754-9 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  <a:hlinkClick r:id="rId4"/>
              </a:rPr>
              <a:t>http://www.cesya.es/files/documentos/accesibilidad_contenidos.pdf</a:t>
            </a:r>
            <a:endParaRPr lang="es-ES" altLang="es-ES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s-ES_tradnl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C9F1B1-4CAF-4D38-8D6C-6134BD3B3700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(II)</a:t>
            </a:r>
          </a:p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C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ontenido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[María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Gonzalez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et al., 2011] María González-García, Lourdes Moreno, Paloma Martínez, Ana Iglesias, (2011). Requisitos de accesibilidad web en los reproductores multimedia, Interacción 2011. XII Congreso de Interacción Persona-Ordenador, Lisboa, Portugal,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September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, 2011 http://sphynx.uc3m.es/~lmoreno/RequisitosAccesibilidadWebReproductoresMultimediaCongresoInteraccion2011.pdf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[Olga Carreras, 2012] Tabla resumen de los requisitos de accesibilidad para los medios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tempodependientes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según las WCAG 2.0. Blog de Olga Carreras, http://olgacarreras.blogspot.com.es/2012/08/tabla-resumen-de-los-requisitos-de.html </a:t>
            </a:r>
          </a:p>
          <a:p>
            <a:pPr>
              <a:buFont typeface="Wingdings" pitchFamily="2" charset="2"/>
              <a:buNone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C9F1B1-4CAF-4D38-8D6C-6134BD3B3700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(III)</a:t>
            </a:r>
          </a:p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C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ontenido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171450" indent="-171450"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  <a:buFont typeface="Arial" panose="020B0604020202020204" pitchFamily="34" charset="0"/>
              <a:buChar char="•"/>
            </a:pP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[W3C, 2011] W3C, Web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Initiative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(WAI), http://www.w3.org/WAI/</a:t>
            </a:r>
          </a:p>
          <a:p>
            <a:pPr marL="171450" indent="-171450"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  <a:buFont typeface="Arial" panose="020B0604020202020204" pitchFamily="34" charset="0"/>
              <a:buChar char="•"/>
            </a:pP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[W3C, 2008] W3C, WAI, Web Content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Guidelines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(WCAG) 2.0, W3C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Recommendation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December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2008, http://www.w3.org/TR/WCAG/ </a:t>
            </a:r>
          </a:p>
          <a:p>
            <a:pPr marL="171450" indent="-171450"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  <a:buFont typeface="Arial" panose="020B0604020202020204" pitchFamily="34" charset="0"/>
              <a:buChar char="•"/>
            </a:pP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[W3C, 2011 b] W3C, WAI,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User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Agent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Guidelines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(UAAG) 2.0, W3C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Draft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2012, 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  <a:hlinkClick r:id="rId3"/>
              </a:rPr>
              <a:t>http://www.w3.org/TR/UAAG20/</a:t>
            </a:r>
            <a:endParaRPr lang="es-ES" altLang="es-ES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  <a:buFont typeface="Arial" panose="020B0604020202020204" pitchFamily="34" charset="0"/>
              <a:buChar char="•"/>
            </a:pP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[W3C, 2014 a] Media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User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. W3C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Editor's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Draft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es-ES" altLang="es-ES" sz="12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2014 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  <a:hlinkClick r:id="rId4"/>
              </a:rPr>
              <a:t>http://www.w3.org/WAI/PF/media-a11y-reqs/</a:t>
            </a:r>
            <a:r>
              <a:rPr lang="es-ES" altLang="es-E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8DBF7-4E92-4CA9-831D-D46F68BCA713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(III)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Herramientas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AEGISub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 www.aegisub.org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Subtitle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Workshop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 www.urusoft.net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MAGpie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  ncam.wgbh.org/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invent_build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/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web_multimedia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/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tools-guidelines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/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magpie</a:t>
            </a:r>
            <a:endParaRPr lang="es-ES_tradnl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Hi –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Caption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Studio: soap.stanford.edu/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show.php?contentid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=69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Adobe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Premiere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 www.adobe.com/products/premiere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149176-F89D-42A3-BF0A-937170181BE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(V)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Tecnologías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SMIL: www.w3.org/AudioVideo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SAMI: msdn.microsoft.com/en-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us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/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library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/ms971327.aspx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Timed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Text (TT)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Authoring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Format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1.0 (W3C): www.w3.org/AudioVideo/TT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Timed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Text (TT)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Authoring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Format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1.0 (W3C): www.w3.org/AudioVideo/TT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WebVTT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format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 http://dev.w3.org/html5/webvtt/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[html5accessibility]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Draft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November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11, 2014, http://html5accessibility.com/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[W3C, 2014 b] W3C, HTML5. A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vocabulary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and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associated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APIs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for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HTML and XHTML, W3C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Recommendation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28 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October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 2014. http://www.w3.org/TR/html5/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149176-F89D-42A3-BF0A-937170181BE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(VI)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(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players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):</a:t>
            </a:r>
            <a:r>
              <a:rPr lang="es-ES_tradnl" altLang="es-ES" baseline="0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endParaRPr lang="es-ES_tradnl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Able Player, http://terrillthompson.com/ableplayer/index.html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Accessible HTML5 Video Player, https://www.paypal-engineering.com/2014/09/05/introducing-an-accessible-html5-video-player/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AMI players, http://www.ami.ca/about/press/Pages/October-2014-2.aspx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JW Player Controls, http://wac.osu.edu/examples/jwpc/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Nomensa’s</a:t>
            </a: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 accessible video player , https://github.com/nomensa/Accessible-Media-Player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Standard Media Player (SMP) is at the </a:t>
            </a:r>
            <a:r>
              <a:rPr lang="en-U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centre</a:t>
            </a: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 of BBC online,  BBC </a:t>
            </a:r>
            <a:r>
              <a:rPr lang="en-U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iPlayer</a:t>
            </a:r>
            <a:r>
              <a:rPr lang="en-US" altLang="es-ES" dirty="0" smtClean="0">
                <a:latin typeface="Arial" charset="0"/>
                <a:ea typeface="MS PGothic" pitchFamily="34" charset="-128"/>
                <a:cs typeface="Arial" charset="0"/>
              </a:rPr>
              <a:t> , http://www.bbc.co.uk/blogs/internet/posts/Standard-Media-Player-accessibility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149176-F89D-42A3-BF0A-937170181BE6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Referencias (VII)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Reproductores (</a:t>
            </a: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players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OZ Player: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http://www.accessibilityoz.com/ozplayer/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Vimeo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https://vimeo.com/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http://www.webaxe.org/vimeo-updates-video-player-including-accessibility/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_tradnl" altLang="es-ES" dirty="0" err="1" smtClean="0">
                <a:latin typeface="Arial" charset="0"/>
                <a:ea typeface="MS PGothic" pitchFamily="34" charset="-128"/>
                <a:cs typeface="Arial" charset="0"/>
              </a:rPr>
              <a:t>ccPlayer</a:t>
            </a: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_tradnl" altLang="es-ES" dirty="0" smtClean="0">
                <a:latin typeface="Arial" charset="0"/>
                <a:ea typeface="MS PGothic" pitchFamily="34" charset="-128"/>
                <a:cs typeface="Arial" charset="0"/>
              </a:rPr>
              <a:t>http://ncam.wgbh.org/invent_build/web_multimedia/tools-guidelines/ccplayer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83A307-948A-4BF7-A15A-533EB109F80C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Introducción a la accesibilidad a los contenidos audiovisuales en la Web (I)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Legislación: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Convención de Derechos de las Personas con Discapacidad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Real Decreto 1494/2007 de reglamento sobre las condiciones básicas de accesibilidad en la sociedad de la información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Ley 7/2010, de 31 de marzo, General de la Comunicación Audiovisual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altLang="es-ES" sz="1200" dirty="0" smtClean="0">
                <a:ea typeface="MS PGothic" pitchFamily="34" charset="-128"/>
              </a:rPr>
              <a:t>Real Decreto Legislativo 1/2013 Texto Refundido de la Ley General de derechos de las personas con discapacidad.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9013" eaLnBrk="1" hangingPunct="1">
              <a:spcBef>
                <a:spcPct val="0"/>
              </a:spcBef>
            </a:pPr>
            <a:r>
              <a:rPr lang="es-ES_tradnl" altLang="es-ES" dirty="0" smtClean="0">
                <a:latin typeface="Arial" charset="0"/>
                <a:cs typeface="Arial" charset="0"/>
              </a:rPr>
              <a:t>TEMA 3: ACCESIBILIDAD A LOS SITIOS WEB</a:t>
            </a:r>
            <a:r>
              <a:rPr lang="es-ES_tradnl" altLang="es-ES" baseline="0" dirty="0" smtClean="0">
                <a:latin typeface="Arial" charset="0"/>
                <a:cs typeface="Arial" charset="0"/>
              </a:rPr>
              <a:t> – Fin de presentación</a:t>
            </a:r>
            <a:endParaRPr lang="es-ES_tradnl" altLang="es-ES" dirty="0" smtClean="0">
              <a:latin typeface="Arial" charset="0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r>
              <a:rPr lang="es-ES" altLang="es-ES" dirty="0" smtClean="0">
                <a:latin typeface="Arial" charset="0"/>
                <a:cs typeface="Arial" charset="0"/>
              </a:rPr>
              <a:t>Lourdes Moreno, Paloma Martínez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cs typeface="Arial" charset="0"/>
              </a:rPr>
              <a:t>Universidad Carlos III de Madrid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cs typeface="Arial" charset="0"/>
              </a:rPr>
              <a:t>{</a:t>
            </a:r>
            <a:r>
              <a:rPr lang="es-ES" altLang="es-ES" dirty="0" err="1" smtClean="0">
                <a:latin typeface="Arial" charset="0"/>
                <a:cs typeface="Arial" charset="0"/>
              </a:rPr>
              <a:t>lmoreno,pmf</a:t>
            </a:r>
            <a:r>
              <a:rPr lang="es-ES" altLang="es-ES" dirty="0" smtClean="0">
                <a:latin typeface="Arial" charset="0"/>
                <a:cs typeface="Arial" charset="0"/>
              </a:rPr>
              <a:t>}@inf.uc3m.es </a:t>
            </a:r>
          </a:p>
          <a:p>
            <a:pPr defTabSz="989013" eaLnBrk="1" hangingPunct="1"/>
            <a:r>
              <a:rPr lang="es-ES" altLang="es-ES" dirty="0" smtClean="0">
                <a:latin typeface="Arial" charset="0"/>
                <a:cs typeface="Arial" charset="0"/>
              </a:rPr>
              <a:t>Asignatura Humanidades</a:t>
            </a:r>
          </a:p>
          <a:p>
            <a:pPr defTabSz="989013" eaLnBrk="1" hangingPunct="1"/>
            <a:r>
              <a:rPr lang="ja-JP" altLang="es-ES" dirty="0" smtClean="0">
                <a:latin typeface="Arial" charset="0"/>
                <a:cs typeface="Arial" charset="0"/>
              </a:rPr>
              <a:t>“</a:t>
            </a:r>
            <a:r>
              <a:rPr lang="es-ES" altLang="ja-JP" dirty="0" smtClean="0">
                <a:latin typeface="Arial" charset="0"/>
                <a:cs typeface="Arial" charset="0"/>
              </a:rPr>
              <a:t>Evitando la barreras de accesibilidad en la Sociedad de la Información</a:t>
            </a:r>
            <a:r>
              <a:rPr lang="ja-JP" altLang="es-ES" dirty="0" smtClean="0">
                <a:latin typeface="Arial" charset="0"/>
                <a:cs typeface="Arial" charset="0"/>
              </a:rPr>
              <a:t>”</a:t>
            </a:r>
            <a:endParaRPr lang="es-ES_tradnl" altLang="ja-JP" dirty="0" smtClean="0">
              <a:latin typeface="Arial" charset="0"/>
              <a:cs typeface="Arial" charset="0"/>
            </a:endParaRPr>
          </a:p>
          <a:p>
            <a:pPr defTabSz="989013" eaLnBrk="1" hangingPunct="1"/>
            <a:r>
              <a:rPr lang="es-ES_tradnl" altLang="es-ES" dirty="0" err="1" smtClean="0">
                <a:latin typeface="Arial" charset="0"/>
                <a:cs typeface="Arial" charset="0"/>
              </a:rPr>
              <a:t>OpenCourseWare</a:t>
            </a:r>
            <a:r>
              <a:rPr lang="es-ES_tradnl" altLang="es-ES" dirty="0" smtClean="0">
                <a:latin typeface="Arial" charset="0"/>
                <a:cs typeface="Arial" charset="0"/>
              </a:rPr>
              <a:t> de la Universidad Carlos III de Madrid</a:t>
            </a:r>
          </a:p>
          <a:p>
            <a:pPr defTabSz="989013" eaLnBrk="1" hangingPunct="1"/>
            <a:r>
              <a:rPr lang="es-ES_tradnl" altLang="es-ES" dirty="0" smtClean="0">
                <a:latin typeface="Arial" charset="0"/>
                <a:cs typeface="Arial" charset="0"/>
              </a:rPr>
              <a:t>Fin de la presentación </a:t>
            </a:r>
          </a:p>
          <a:p>
            <a:pPr defTabSz="989013" eaLnBrk="1" hangingPunct="1"/>
            <a:endParaRPr lang="es-ES" altLang="es-ES" sz="10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defTabSz="989013" eaLnBrk="1" hangingPunct="1"/>
            <a:endParaRPr lang="es-ES" altLang="es-ES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defTabSz="989013" eaLnBrk="1" hangingPunct="1"/>
            <a:endParaRPr lang="es-ES" altLang="es-ES" sz="1000" dirty="0" smtClean="0">
              <a:latin typeface="Arial" charset="0"/>
              <a:cs typeface="Arial" charset="0"/>
            </a:endParaRPr>
          </a:p>
          <a:p>
            <a:pPr defTabSz="989013" eaLnBrk="1" hangingPunct="1">
              <a:spcBef>
                <a:spcPct val="0"/>
              </a:spcBef>
            </a:pPr>
            <a:endParaRPr lang="es-ES_tradnl" altLang="es-ES" dirty="0" smtClean="0">
              <a:latin typeface="Arial" charset="0"/>
              <a:cs typeface="Arial" charset="0"/>
            </a:endParaRP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9155E-A112-47D7-9ED3-80A649AB8351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s-ES" altLang="es-ES" sz="13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E77E2-26F7-4916-9E14-9730A659268E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Introducción a la accesibilidad a los contenidos audiovisuales en la Web (II)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Componentes interdependientes en la interacción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La accesibilidad al contenido multimedia audiovisual en la Web requiere que se cumplan requisitos de accesibilidad de distintos componentes interdependientes (WAI).[W3C, 2011]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los componentes de la Iniciativa de Accesibilidad Web.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1CE8BD-D071-4340-86D2-8629AFB2B511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Introducción a la accesibilidad a los contenidos audiovisuales en la Web (III)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Normativa y estándares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WAI del W3C: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WCAG 2.0  [W3C, 2008]</a:t>
            </a:r>
          </a:p>
          <a:p>
            <a:pPr marL="1543050" lvl="3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Pauta 1.2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UAAG 2.0 . [W3C, 2011 b] Proporcionan soporte a las WCAG 2.0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Media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Accessibility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User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Requirements</a:t>
            </a:r>
            <a:endParaRPr lang="es-ES" altLang="es-ES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UNE 139802:2003 Accesibilidad del Software =&gt;UNE 139802:2009 Accesibilidad del Software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UNE 139803:2012 Accesibilidad de los Contenidos Web (correspondencia con WCAG de WAI, W3C)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con el Logotipo Iniciativa de accesibilidad Web (WAI)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B9FAAB-69E1-402C-9CDD-3FDC0854D371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Introducción a la accesibilidad a los contenidos audiovisuales en la Web (IV)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Requisitos principales: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contenido audiovisual debe ser accesible según pautas WCAG  entre otros trabajos =&gt; Proporcionar de manera sincronizada contenidos alternativos como son el subtitulado, la audio descripción y la transcripción entre otros.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Los reproductores deben cumplir con requisitos de accesibilidad según pautas UAAG entre otros trabajos =&gt; Asegurar un acceso al contenido multimedia y sus contenidos alternativos a través de una interacción compatible con los productos de apoyo, además de una agradable y efectiva interacción 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interacción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 usuario-reproductor.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CA1CE-90B2-40E6-BD93-310B35071B10}" type="slidenum">
              <a:rPr lang="es-ES" altLang="es-ES" sz="1300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 sz="1300" smtClean="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Título: Inserción del vídeo en página web. Cadena de la accesibilidad </a:t>
            </a:r>
          </a:p>
          <a:p>
            <a:pPr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Contenido: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Insertar un video en la Web de forma accesible, implica tener en consideración los tres eslabones de la cadena de la accesibilidad [Lourdes Moreno et. al, 2008].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video en sí mismo debe ser accesible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Cumplir con las WCAG 1.0 (Pauta 1.3, 1.4), WCAG 2.0 (Pauta 1.2)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Su  implementación a la web debe ser accesible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Dependiendo cómo se sirva el contenido, cumplir con distintas pautas de las WCAG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El control al video debe ser accesible y su interacción usable a través de reproductores (</a:t>
            </a:r>
            <a:r>
              <a:rPr lang="es-ES" altLang="es-ES" dirty="0" err="1" smtClean="0">
                <a:latin typeface="Arial" charset="0"/>
                <a:ea typeface="MS PGothic" pitchFamily="34" charset="-128"/>
                <a:cs typeface="Arial" charset="0"/>
              </a:rPr>
              <a:t>player</a:t>
            </a: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) accesibles.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Cumplir con las UAAG, comprobar una interacción usable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ES" altLang="es-ES" dirty="0" smtClean="0">
                <a:latin typeface="Arial" charset="0"/>
                <a:ea typeface="MS PGothic" pitchFamily="34" charset="-128"/>
                <a:cs typeface="Arial" charset="0"/>
              </a:rPr>
              <a:t>En la diapositiva hay una imagen de una cadena que representa la cadena de la accesibilidad: al contenido, al acceso y a la interacción.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92075"/>
            <a:ext cx="9144000" cy="1169988"/>
          </a:xfrm>
          <a:prstGeom prst="rect">
            <a:avLst/>
          </a:prstGeom>
          <a:solidFill>
            <a:srgbClr val="000E77"/>
          </a:solidFill>
          <a:ln>
            <a:solidFill>
              <a:srgbClr val="000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244583"/>
              </a:solidFill>
              <a:ea typeface="ＭＳ Ｐゴシック" pitchFamily="-105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55575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439738" y="1616075"/>
            <a:ext cx="8213725" cy="3036888"/>
          </a:xfrm>
          <a:prstGeom prst="rect">
            <a:avLst/>
          </a:prstGeom>
          <a:solidFill>
            <a:srgbClr val="DEE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01719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3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88"/>
            <a:ext cx="7416824" cy="857256"/>
          </a:xfrm>
        </p:spPr>
        <p:txBody>
          <a:bodyPr>
            <a:no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929222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buSzPct val="110000"/>
              <a:defRPr sz="2800"/>
            </a:lvl1pPr>
            <a:lvl2pPr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Asignatura OCW-UC3M:  </a:t>
            </a:r>
            <a:r>
              <a:rPr lang="es-ES" altLang="es-ES"/>
              <a:t>“</a:t>
            </a:r>
            <a:r>
              <a:rPr lang="es-ES"/>
              <a:t>Evitando la barreras de accesibilidad en la Sociedad de la Información", </a:t>
            </a:r>
          </a:p>
          <a:p>
            <a:pPr>
              <a:defRPr/>
            </a:pPr>
            <a:r>
              <a:rPr lang="es-ES"/>
              <a:t>Lourdes Moreno y Paloma Martínez, Grupo </a:t>
            </a:r>
            <a:r>
              <a:rPr lang="es-ES" err="1"/>
              <a:t>Labda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6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10"/>
          <p:cNvCxnSpPr/>
          <p:nvPr userDrawn="1"/>
        </p:nvCxnSpPr>
        <p:spPr>
          <a:xfrm>
            <a:off x="0" y="998538"/>
            <a:ext cx="7239000" cy="1587"/>
          </a:xfrm>
          <a:prstGeom prst="line">
            <a:avLst/>
          </a:prstGeom>
          <a:ln>
            <a:solidFill>
              <a:srgbClr val="A9C6D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0034" y="-24"/>
            <a:ext cx="6858000" cy="100013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rgbClr val="006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12" name="9 Marcador de texto"/>
          <p:cNvSpPr>
            <a:spLocks noGrp="1"/>
          </p:cNvSpPr>
          <p:nvPr>
            <p:ph type="body" sz="quarter" idx="10"/>
          </p:nvPr>
        </p:nvSpPr>
        <p:spPr>
          <a:xfrm>
            <a:off x="685800" y="1357313"/>
            <a:ext cx="7696200" cy="4857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03988"/>
            <a:ext cx="7315200" cy="277812"/>
          </a:xfr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0" y="6492875"/>
            <a:ext cx="539750" cy="288925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6422CE-7FBC-4AED-AE23-F6FD0EC389F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8072438" y="6500813"/>
            <a:ext cx="995362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6612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0"/>
          <p:cNvCxnSpPr/>
          <p:nvPr userDrawn="1"/>
        </p:nvCxnSpPr>
        <p:spPr>
          <a:xfrm>
            <a:off x="0" y="998538"/>
            <a:ext cx="7239000" cy="1587"/>
          </a:xfrm>
          <a:prstGeom prst="line">
            <a:avLst/>
          </a:prstGeom>
          <a:ln>
            <a:solidFill>
              <a:srgbClr val="A9C6D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0034" y="-24"/>
            <a:ext cx="6858000" cy="100013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rgbClr val="006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4" name="12 Marcador de texto"/>
          <p:cNvSpPr>
            <a:spLocks noGrp="1"/>
          </p:cNvSpPr>
          <p:nvPr>
            <p:ph type="body" sz="quarter" idx="11"/>
          </p:nvPr>
        </p:nvSpPr>
        <p:spPr>
          <a:xfrm>
            <a:off x="609600" y="1357313"/>
            <a:ext cx="3732213" cy="4857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7" name="12 Marcador de texto"/>
          <p:cNvSpPr>
            <a:spLocks noGrp="1"/>
          </p:cNvSpPr>
          <p:nvPr>
            <p:ph type="body" sz="quarter" idx="12"/>
          </p:nvPr>
        </p:nvSpPr>
        <p:spPr>
          <a:xfrm>
            <a:off x="4768877" y="1379562"/>
            <a:ext cx="3732213" cy="4857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 userDrawn="1">
            <p:ph type="sldNum" sz="quarter" idx="13"/>
          </p:nvPr>
        </p:nvSpPr>
        <p:spPr>
          <a:xfrm>
            <a:off x="0" y="6492875"/>
            <a:ext cx="53975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727E7EE9-026F-458F-9393-7972E6CD12D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8072438" y="6500813"/>
            <a:ext cx="995362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bg1"/>
                </a:solidFill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503988"/>
            <a:ext cx="7315200" cy="277812"/>
          </a:xfr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31579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 userDrawn="1">
            <p:ph type="sldNum" sz="quarter" idx="10"/>
          </p:nvPr>
        </p:nvSpPr>
        <p:spPr>
          <a:xfrm>
            <a:off x="0" y="6492875"/>
            <a:ext cx="539750" cy="288925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75BB86-E5CB-4110-AA2B-B837893B01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072438" y="6500813"/>
            <a:ext cx="995362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503988"/>
            <a:ext cx="7315200" cy="277812"/>
          </a:xfr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51456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5288" y="6356350"/>
            <a:ext cx="82804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59595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/>
              <a:t>Asignatura OCW-UC3M:  </a:t>
            </a:r>
            <a:r>
              <a:rPr lang="es-ES" altLang="es-ES"/>
              <a:t>“</a:t>
            </a:r>
            <a:r>
              <a:rPr lang="es-ES"/>
              <a:t>Evitando la barreras de accesibilidad en la Sociedad de la Información", </a:t>
            </a:r>
          </a:p>
          <a:p>
            <a:pPr>
              <a:defRPr/>
            </a:pPr>
            <a:r>
              <a:rPr lang="es-ES"/>
              <a:t>Lourdes Moreno y Paloma Martínez, Grupo </a:t>
            </a:r>
            <a:r>
              <a:rPr lang="es-ES" err="1"/>
              <a:t>Labda</a:t>
            </a:r>
            <a:endParaRPr lang="es-ES"/>
          </a:p>
        </p:txBody>
      </p:sp>
      <p:sp>
        <p:nvSpPr>
          <p:cNvPr id="5" name="4 Rectángulo"/>
          <p:cNvSpPr/>
          <p:nvPr userDrawn="1"/>
        </p:nvSpPr>
        <p:spPr>
          <a:xfrm>
            <a:off x="0" y="92075"/>
            <a:ext cx="9144000" cy="1169988"/>
          </a:xfrm>
          <a:prstGeom prst="rect">
            <a:avLst/>
          </a:prstGeom>
          <a:solidFill>
            <a:srgbClr val="000E77"/>
          </a:solidFill>
          <a:ln>
            <a:solidFill>
              <a:srgbClr val="000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244583"/>
              </a:solidFill>
              <a:ea typeface="ＭＳ Ｐゴシック" pitchFamily="-105" charset="-128"/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55575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3" r:id="rId3"/>
    <p:sldLayoutId id="2147483874" r:id="rId4"/>
    <p:sldLayoutId id="2147483875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pitchFamily="34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44583"/>
        </a:buClr>
        <a:buSzPct val="130000"/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es/deed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ya.es/es/normativa/buenas_practica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ya.es/es/normativa/buenas_practica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cesya.es/es/multimedia_accesible/ejemplo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74109564@N08/8119900929/in/photostrea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VEMx9Hnf7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eni.com/accessible-media-player-resource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uc3m.e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ya.es/files/documentos/accesibilidad_contenidos.pdf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UAAG20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WAI/PF/media-a11y-req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gisub.org/" TargetMode="External"/><Relationship Id="rId7" Type="http://schemas.openxmlformats.org/officeDocument/2006/relationships/hyperlink" Target="http://www.adobe.com/products/premier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ap.stanford.edu/show.php?contentid=69" TargetMode="External"/><Relationship Id="rId5" Type="http://schemas.openxmlformats.org/officeDocument/2006/relationships/hyperlink" Target="http://ncam.wgbh.org/invent_build/web_multimedia/tools-guidelines/magpie" TargetMode="External"/><Relationship Id="rId4" Type="http://schemas.openxmlformats.org/officeDocument/2006/relationships/hyperlink" Target="http://www.urusoft.net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html5accessibility.com/" TargetMode="External"/><Relationship Id="rId3" Type="http://schemas.openxmlformats.org/officeDocument/2006/relationships/hyperlink" Target="http://www.w3.org/AudioVideo" TargetMode="External"/><Relationship Id="rId7" Type="http://schemas.openxmlformats.org/officeDocument/2006/relationships/hyperlink" Target="http://html5accessibility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.w3.org/html5/webvtt/" TargetMode="External"/><Relationship Id="rId5" Type="http://schemas.openxmlformats.org/officeDocument/2006/relationships/hyperlink" Target="http://www.w3.org/AudioVideo/TT" TargetMode="External"/><Relationship Id="rId4" Type="http://schemas.openxmlformats.org/officeDocument/2006/relationships/hyperlink" Target="http://msdn.microsoft.com/en-us/library/ms971327.aspx" TargetMode="External"/><Relationship Id="rId9" Type="http://schemas.openxmlformats.org/officeDocument/2006/relationships/hyperlink" Target="http://www.w3.org/TR/html5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pal-engineering.com/2014/09/05/introducing-an-accessible-html5-video-player/" TargetMode="External"/><Relationship Id="rId7" Type="http://schemas.openxmlformats.org/officeDocument/2006/relationships/hyperlink" Target="http://www.bbc.co.uk/blogs/internet/posts/Standard-Media-Player-accessibility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omensa/Accessible-Media-Player" TargetMode="External"/><Relationship Id="rId5" Type="http://schemas.openxmlformats.org/officeDocument/2006/relationships/hyperlink" Target="http://wac.osu.edu/examples/jwpc/" TargetMode="External"/><Relationship Id="rId4" Type="http://schemas.openxmlformats.org/officeDocument/2006/relationships/hyperlink" Target="http://www.ami.ca/about/press/Pages/October-2014-2.aspx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863600" y="1773238"/>
            <a:ext cx="7061200" cy="1419225"/>
          </a:xfrm>
        </p:spPr>
        <p:txBody>
          <a:bodyPr/>
          <a:lstStyle/>
          <a:p>
            <a:r>
              <a:rPr lang="es-ES" altLang="es-ES" sz="2300" dirty="0" smtClean="0"/>
              <a:t/>
            </a:r>
            <a:br>
              <a:rPr lang="es-ES" altLang="es-ES" sz="2300" dirty="0" smtClean="0"/>
            </a:br>
            <a:r>
              <a:rPr lang="es-ES_tradnl" altLang="es-ES" sz="2600" dirty="0" smtClean="0"/>
              <a:t/>
            </a:r>
            <a:br>
              <a:rPr lang="es-ES_tradnl" altLang="es-ES" sz="2600" dirty="0" smtClean="0"/>
            </a:br>
            <a:r>
              <a:rPr lang="es-ES_tradnl" altLang="es-ES" sz="2600" dirty="0" smtClean="0"/>
              <a:t> </a:t>
            </a:r>
            <a:r>
              <a:rPr lang="es-ES_tradnl" altLang="es-E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Tema 4: Accesibilidad a los contenidos multimedia</a:t>
            </a:r>
            <a: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s-ES" altLang="es-ES" sz="3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>
          <a:xfrm>
            <a:off x="1187450" y="3101975"/>
            <a:ext cx="6584950" cy="1335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1500" dirty="0" smtClean="0">
              <a:solidFill>
                <a:srgbClr val="EFF1F7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Lourdes Moreno, Paloma Martínez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Universidad Carlos III de Madrid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{</a:t>
            </a:r>
            <a:r>
              <a:rPr lang="es-ES" altLang="es-ES" sz="2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lmoreno,pmf</a:t>
            </a:r>
            <a:r>
              <a:rPr lang="es-ES" altLang="es-ES" sz="2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}@inf.uc3m.es </a:t>
            </a:r>
          </a:p>
        </p:txBody>
      </p:sp>
      <p:sp>
        <p:nvSpPr>
          <p:cNvPr id="6148" name="3 Cubtítulo"/>
          <p:cNvSpPr txBox="1">
            <a:spLocks/>
          </p:cNvSpPr>
          <p:nvPr/>
        </p:nvSpPr>
        <p:spPr bwMode="auto">
          <a:xfrm>
            <a:off x="468313" y="4725144"/>
            <a:ext cx="83518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dirty="0"/>
              <a:t>Asignatura Humanidades:</a:t>
            </a:r>
            <a:endParaRPr lang="es-ES_tradnl" altLang="ja-JP" sz="1800" dirty="0">
              <a:solidFill>
                <a:srgbClr val="00009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s-ES" sz="1800" dirty="0"/>
              <a:t>“</a:t>
            </a:r>
            <a:r>
              <a:rPr lang="es-ES" altLang="ja-JP" sz="1800" dirty="0"/>
              <a:t>Evitando </a:t>
            </a:r>
            <a:r>
              <a:rPr lang="es-ES" altLang="ja-JP" sz="1800" dirty="0" smtClean="0"/>
              <a:t>las </a:t>
            </a:r>
            <a:r>
              <a:rPr lang="es-ES" altLang="ja-JP" sz="1800" dirty="0"/>
              <a:t>barreras de accesibilidad en la Sociedad de la Información</a:t>
            </a:r>
            <a:r>
              <a:rPr lang="ja-JP" altLang="es-ES" sz="1800" dirty="0"/>
              <a:t>”</a:t>
            </a:r>
            <a:endParaRPr lang="es-ES_tradnl" altLang="ja-JP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ja-JP" sz="2200" dirty="0">
              <a:solidFill>
                <a:srgbClr val="00009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s-ES_tradnl" altLang="es-ES" sz="1200" dirty="0" err="1"/>
              <a:t>OpenCourseWare</a:t>
            </a:r>
            <a:r>
              <a:rPr lang="es-ES_tradnl" altLang="es-ES" sz="1200" dirty="0"/>
              <a:t> de la Universidad Carlos III de Madrid</a:t>
            </a:r>
          </a:p>
          <a:p>
            <a:pPr marL="982663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s-ES_tradnl" altLang="es-ES" sz="1200" dirty="0"/>
              <a:t>Esta obra está bajo una </a:t>
            </a:r>
            <a:r>
              <a:rPr lang="es-ES_tradnl" altLang="es-ES" sz="1200" dirty="0">
                <a:hlinkClick r:id="rId3"/>
              </a:rPr>
              <a:t>licencia de </a:t>
            </a:r>
            <a:r>
              <a:rPr lang="es-ES_tradnl" altLang="es-ES" sz="1200" dirty="0" err="1">
                <a:hlinkClick r:id="rId3"/>
              </a:rPr>
              <a:t>Creative</a:t>
            </a:r>
            <a:r>
              <a:rPr lang="es-ES_tradnl" altLang="es-ES" sz="1200" dirty="0">
                <a:hlinkClick r:id="rId3"/>
              </a:rPr>
              <a:t> </a:t>
            </a:r>
            <a:r>
              <a:rPr lang="es-ES_tradnl" altLang="es-ES" sz="1200" dirty="0" err="1">
                <a:hlinkClick r:id="rId3"/>
              </a:rPr>
              <a:t>Commons</a:t>
            </a:r>
            <a:r>
              <a:rPr lang="es-ES_tradnl" altLang="es-ES" sz="1200" dirty="0">
                <a:hlinkClick r:id="rId3"/>
              </a:rPr>
              <a:t> Reconocimiento-</a:t>
            </a:r>
            <a:r>
              <a:rPr lang="es-ES_tradnl" altLang="es-ES" sz="1200" dirty="0" err="1">
                <a:hlinkClick r:id="rId3"/>
              </a:rPr>
              <a:t>NoComercial</a:t>
            </a:r>
            <a:r>
              <a:rPr lang="es-ES_tradnl" altLang="es-ES" sz="1200" dirty="0">
                <a:hlinkClick r:id="rId3"/>
              </a:rPr>
              <a:t>-</a:t>
            </a:r>
            <a:r>
              <a:rPr lang="es-ES_tradnl" altLang="es-ES" sz="1200" dirty="0" err="1">
                <a:hlinkClick r:id="rId3"/>
              </a:rPr>
              <a:t>Compartirigual</a:t>
            </a:r>
            <a:r>
              <a:rPr lang="es-ES_tradnl" altLang="es-ES" sz="1200" dirty="0">
                <a:hlinkClick r:id="rId3"/>
              </a:rPr>
              <a:t> 3.0 España</a:t>
            </a:r>
            <a:endParaRPr lang="es-ES_tradnl" altLang="es-ES" sz="1200" dirty="0"/>
          </a:p>
        </p:txBody>
      </p:sp>
      <p:pic>
        <p:nvPicPr>
          <p:cNvPr id="5" name="4 Imagen" descr="Logo licencia Creative Commons Reconocimiento-NoComercial-Compartirigual 3.0 Españ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7" y="6165304"/>
            <a:ext cx="774151" cy="26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000" dirty="0" smtClean="0">
                <a:ea typeface="Calibri" pitchFamily="34" charset="0"/>
              </a:rPr>
              <a:t>Recursos de Accesibilidad </a:t>
            </a:r>
            <a:endParaRPr lang="es-ES" sz="30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dirty="0">
                <a:ea typeface="Calibri" pitchFamily="34" charset="0"/>
              </a:rPr>
              <a:t>Elementos a tener en cuenta para lograr la accesibilidad:</a:t>
            </a:r>
          </a:p>
          <a:p>
            <a:pPr marL="1085850" lvl="2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s-ES" sz="2200" dirty="0">
                <a:ea typeface="Calibri" pitchFamily="34" charset="0"/>
              </a:rPr>
              <a:t>Subtitulado</a:t>
            </a:r>
          </a:p>
          <a:p>
            <a:pPr marL="1085850" lvl="2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s-ES" sz="2200" dirty="0">
                <a:ea typeface="Calibri" pitchFamily="34" charset="0"/>
              </a:rPr>
              <a:t>Audiodescripción</a:t>
            </a:r>
          </a:p>
          <a:p>
            <a:pPr marL="1085850" lvl="2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s-ES" sz="2200" dirty="0">
                <a:ea typeface="Calibri" pitchFamily="34" charset="0"/>
              </a:rPr>
              <a:t>Lengua de signos</a:t>
            </a:r>
          </a:p>
          <a:p>
            <a:pPr marL="1085850" lvl="2">
              <a:spcBef>
                <a:spcPts val="600"/>
              </a:spcBef>
              <a:spcAft>
                <a:spcPts val="2000"/>
              </a:spcAft>
              <a:buClr>
                <a:schemeClr val="accent2"/>
              </a:buClr>
              <a:defRPr/>
            </a:pPr>
            <a:r>
              <a:rPr lang="es-ES" sz="2200" dirty="0" smtClean="0">
                <a:ea typeface="Calibri" pitchFamily="34" charset="0"/>
              </a:rPr>
              <a:t>Etc. </a:t>
            </a:r>
            <a:endParaRPr lang="es-ES" sz="22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dirty="0" smtClean="0">
                <a:ea typeface="Calibri" pitchFamily="34" charset="0"/>
              </a:rPr>
              <a:t>La </a:t>
            </a:r>
            <a:r>
              <a:rPr lang="es-ES" dirty="0">
                <a:ea typeface="Calibri" pitchFamily="34" charset="0"/>
              </a:rPr>
              <a:t>elaboración de contenidos accesibles se encuentra recogida en las especificaciones </a:t>
            </a:r>
            <a:r>
              <a:rPr lang="es-ES" dirty="0" smtClean="0">
                <a:ea typeface="Calibri" pitchFamily="34" charset="0"/>
              </a:rPr>
              <a:t>WCAG 2.0.</a:t>
            </a:r>
            <a:endParaRPr lang="es-ES" dirty="0">
              <a:ea typeface="Calibri" pitchFamily="34" charset="0"/>
            </a:endParaRPr>
          </a:p>
        </p:txBody>
      </p:sp>
      <p:pic>
        <p:nvPicPr>
          <p:cNvPr id="15365" name="11 Imagen" descr="Captura de imagen de televisión con subtitulado, lengua de signos y nota sobre audiodescripció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492375"/>
            <a:ext cx="28940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(II)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2200" dirty="0">
                <a:ea typeface="Calibri" pitchFamily="34" charset="0"/>
              </a:rPr>
              <a:t>Pautas de contenido accesible (</a:t>
            </a:r>
            <a:r>
              <a:rPr lang="es-ES" sz="2200" dirty="0" smtClean="0">
                <a:ea typeface="Calibri" pitchFamily="34" charset="0"/>
              </a:rPr>
              <a:t>WCAG 2.0 </a:t>
            </a:r>
            <a:r>
              <a:rPr lang="es-ES" sz="2200" dirty="0">
                <a:ea typeface="Calibri" pitchFamily="34" charset="0"/>
              </a:rPr>
              <a:t>de WAI</a:t>
            </a:r>
            <a:r>
              <a:rPr lang="es-ES" sz="2200" dirty="0" smtClean="0">
                <a:ea typeface="Calibri" pitchFamily="34" charset="0"/>
              </a:rPr>
              <a:t>)</a:t>
            </a:r>
            <a:endParaRPr lang="es-ES" sz="1600" dirty="0">
              <a:ea typeface="Calibri" pitchFamily="34" charset="0"/>
            </a:endParaRPr>
          </a:p>
        </p:txBody>
      </p:sp>
      <p:graphicFrame>
        <p:nvGraphicFramePr>
          <p:cNvPr id="2" name="Tabla" descr="Pautas de las WCAG 2.0 en las que se recogen los aspectos relativos a la accesibilidad de los contenidos multimedia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94223"/>
              </p:ext>
            </p:extLst>
          </p:nvPr>
        </p:nvGraphicFramePr>
        <p:xfrm>
          <a:off x="755650" y="2060575"/>
          <a:ext cx="7920038" cy="333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6768"/>
                <a:gridCol w="1680572"/>
                <a:gridCol w="4912698"/>
              </a:tblGrid>
              <a:tr h="365752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Nivel</a:t>
                      </a:r>
                      <a:endParaRPr lang="es-ES" sz="1800" dirty="0"/>
                    </a:p>
                  </a:txBody>
                  <a:tcPr marL="91430" marR="91430" marT="45716" marB="45716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WCAG</a:t>
                      </a:r>
                      <a:r>
                        <a:rPr lang="es-ES" sz="1800" baseline="0" dirty="0" smtClean="0"/>
                        <a:t> 2.0</a:t>
                      </a:r>
                      <a:endParaRPr lang="es-ES" sz="1800" dirty="0"/>
                    </a:p>
                  </a:txBody>
                  <a:tcPr marL="91430" marR="91430" marT="45716" marB="45716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ES" sz="1800" dirty="0" smtClean="0"/>
                        <a:t>CONTENIDO</a:t>
                      </a:r>
                      <a:endParaRPr lang="es-ES" sz="1800" dirty="0"/>
                    </a:p>
                  </a:txBody>
                  <a:tcPr marL="91430" marR="91430" marT="45716" marB="45716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1.2.2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Subtitulado (Pregrabado)</a:t>
                      </a: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1.2.3 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Audiodescripción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o Alternativa textual completa 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1.2.4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Subtitulado (directo)</a:t>
                      </a: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1.2.5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solidFill>
                            <a:schemeClr val="tx1"/>
                          </a:solidFill>
                        </a:rPr>
                        <a:t>Audio</a:t>
                      </a:r>
                      <a:r>
                        <a:rPr lang="es-ES" sz="1800" baseline="0" dirty="0" err="1" smtClean="0">
                          <a:solidFill>
                            <a:schemeClr val="tx1"/>
                          </a:solidFill>
                        </a:rPr>
                        <a:t>descripción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1.2.6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Lengua de Signos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1.2.7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solidFill>
                            <a:schemeClr val="tx1"/>
                          </a:solidFill>
                        </a:rPr>
                        <a:t>Audiodescripción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 extendida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1.2.8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Alternativa textural completa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bg1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1.2.9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Solo audio en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 directo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6" marB="4571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8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(III)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2400" dirty="0">
                <a:ea typeface="Calibri" pitchFamily="34" charset="0"/>
              </a:rPr>
              <a:t>Normativa de los recursos de accesibilidad</a:t>
            </a:r>
          </a:p>
          <a:p>
            <a:pPr marL="685800" lvl="1">
              <a:spcAft>
                <a:spcPts val="1200"/>
              </a:spcAft>
              <a:defRPr/>
            </a:pPr>
            <a:r>
              <a:rPr lang="es-ES" sz="2000" dirty="0">
                <a:ea typeface="Calibri" pitchFamily="34" charset="0"/>
              </a:rPr>
              <a:t>UNE 153010:2012 Subtitulado para personas sordas y personas con discapacidad auditiva. </a:t>
            </a:r>
          </a:p>
          <a:p>
            <a:pPr marL="685800" lvl="1">
              <a:spcAft>
                <a:spcPts val="1200"/>
              </a:spcAft>
              <a:defRPr/>
            </a:pPr>
            <a:r>
              <a:rPr lang="es-ES" sz="2000" dirty="0">
                <a:ea typeface="Calibri" pitchFamily="34" charset="0"/>
              </a:rPr>
              <a:t>UNE 153020:2005 </a:t>
            </a:r>
            <a:r>
              <a:rPr lang="es-ES" sz="2000" dirty="0" err="1">
                <a:ea typeface="Calibri" pitchFamily="34" charset="0"/>
              </a:rPr>
              <a:t>Audiodescripción</a:t>
            </a:r>
            <a:r>
              <a:rPr lang="es-ES" sz="2000" dirty="0">
                <a:ea typeface="Calibri" pitchFamily="34" charset="0"/>
              </a:rPr>
              <a:t> para personas con discapacidad visual. Requisitos para la </a:t>
            </a:r>
            <a:r>
              <a:rPr lang="es-ES" sz="2000" dirty="0" err="1">
                <a:ea typeface="Calibri" pitchFamily="34" charset="0"/>
              </a:rPr>
              <a:t>audiodescripción</a:t>
            </a:r>
            <a:r>
              <a:rPr lang="es-ES" sz="2000" dirty="0">
                <a:ea typeface="Calibri" pitchFamily="34" charset="0"/>
              </a:rPr>
              <a:t> y elaboración de </a:t>
            </a:r>
            <a:r>
              <a:rPr lang="es-ES" sz="2000" dirty="0" err="1">
                <a:ea typeface="Calibri" pitchFamily="34" charset="0"/>
              </a:rPr>
              <a:t>audioguías</a:t>
            </a:r>
            <a:endParaRPr lang="es-ES" sz="2000" dirty="0">
              <a:ea typeface="Calibri" pitchFamily="34" charset="0"/>
            </a:endParaRPr>
          </a:p>
          <a:p>
            <a:pPr marL="685800" lvl="1">
              <a:spcAft>
                <a:spcPts val="1200"/>
              </a:spcAft>
              <a:defRPr/>
            </a:pPr>
            <a:r>
              <a:rPr lang="es-ES" sz="2000" dirty="0">
                <a:ea typeface="Calibri" pitchFamily="34" charset="0"/>
              </a:rPr>
              <a:t>UNE 139804:2007 Lengua de signos (LSE) en Redes Informática</a:t>
            </a:r>
          </a:p>
          <a:p>
            <a:pPr marL="685800" lvl="1">
              <a:spcAft>
                <a:spcPts val="1200"/>
              </a:spcAft>
              <a:defRPr/>
            </a:pPr>
            <a:r>
              <a:rPr lang="es-ES" sz="2000" dirty="0" smtClean="0">
                <a:ea typeface="Calibri" pitchFamily="34" charset="0"/>
              </a:rPr>
              <a:t>Extrapolación </a:t>
            </a:r>
            <a:r>
              <a:rPr lang="es-ES" sz="2000" dirty="0">
                <a:ea typeface="Calibri" pitchFamily="34" charset="0"/>
              </a:rPr>
              <a:t>a distintos escenarios como es la </a:t>
            </a:r>
            <a:r>
              <a:rPr lang="es-ES" sz="2000" dirty="0" smtClean="0">
                <a:ea typeface="Calibri" pitchFamily="34" charset="0"/>
              </a:rPr>
              <a:t>Web</a:t>
            </a:r>
            <a:endParaRPr lang="es-ES" sz="2000" dirty="0">
              <a:ea typeface="Calibri" pitchFamily="34" charset="0"/>
            </a:endParaRPr>
          </a:p>
        </p:txBody>
      </p:sp>
      <p:sp>
        <p:nvSpPr>
          <p:cNvPr id="1741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(IV)</a:t>
            </a:r>
            <a:endParaRPr lang="es-ES_tradnl" altLang="es-ES" sz="30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Recurso del subtitulado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ea typeface="Calibri" pitchFamily="34" charset="0"/>
              </a:rPr>
              <a:t>Requisitos mínimos de calidad  y de homogeneidad para los subtítulos dirigidos a personas sordas y personas con discapacidad auditiva a través del teletexto: 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Combinación de colores para caracteres y fondos (identificación de personajes a través de los colores)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Tamaño de los caracteres, números de líneas y ubicación 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Paginación y división de los subtítulos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Tiempo de exposición 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Sincronismo de los subtítulos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Criterios ortográficos y gramaticales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Edición de los subtítulos (normas de estilo)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Información contextual (información sonora, entonación...)</a:t>
            </a:r>
          </a:p>
          <a:p>
            <a:pPr marL="1085850" lvl="2">
              <a:spcAft>
                <a:spcPts val="600"/>
              </a:spcAft>
              <a:defRPr/>
            </a:pPr>
            <a:r>
              <a:rPr lang="es-ES" sz="1400" dirty="0">
                <a:ea typeface="Calibri" pitchFamily="34" charset="0"/>
              </a:rPr>
              <a:t>Información que debe proporcionarse en el teletexto (página de </a:t>
            </a:r>
            <a:r>
              <a:rPr lang="es-ES" sz="1400" dirty="0" smtClean="0">
                <a:ea typeface="Calibri" pitchFamily="34" charset="0"/>
              </a:rPr>
              <a:t>ayuda)</a:t>
            </a:r>
          </a:p>
          <a:p>
            <a:pPr marL="685800"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s-ES" sz="1600" dirty="0" smtClean="0">
                <a:ea typeface="Calibri" pitchFamily="34" charset="0"/>
              </a:rPr>
              <a:t>Buenas prácticas: </a:t>
            </a:r>
            <a:r>
              <a:rPr lang="es-ES" sz="1600" dirty="0" smtClean="0">
                <a:ea typeface="Calibri" pitchFamily="34" charset="0"/>
                <a:hlinkClick r:id="rId3"/>
              </a:rPr>
              <a:t>http://www.cesya.es/es/normativa/buenas_practicas</a:t>
            </a:r>
            <a:r>
              <a:rPr lang="es-ES" sz="1600" dirty="0" smtClean="0">
                <a:ea typeface="Calibri" pitchFamily="34" charset="0"/>
              </a:rPr>
              <a:t> </a:t>
            </a:r>
          </a:p>
        </p:txBody>
      </p:sp>
      <p:sp>
        <p:nvSpPr>
          <p:cNvPr id="1843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(V)</a:t>
            </a:r>
            <a:r>
              <a:rPr lang="es-ES" altLang="es-ES" sz="3000" dirty="0" smtClean="0"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latin typeface="Arial" charset="0"/>
                <a:cs typeface="Arial" charset="0"/>
              </a:rPr>
            </a:br>
            <a:endParaRPr lang="es-ES_tradnl" altLang="es-ES" sz="30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defRPr/>
            </a:pPr>
            <a:r>
              <a:rPr lang="es-ES" sz="2400" dirty="0">
                <a:ea typeface="Calibri" pitchFamily="34" charset="0"/>
              </a:rPr>
              <a:t>Recurso del subtitulado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Centrados en la parte inferior, (excepto los efectos sonoros  que se sitúan en la parte superior</a:t>
            </a:r>
            <a:r>
              <a:rPr lang="es-ES" sz="2200" dirty="0" smtClean="0">
                <a:ea typeface="Calibri" pitchFamily="34" charset="0"/>
              </a:rPr>
              <a:t>)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Velocidad:  12 caracteres por </a:t>
            </a:r>
            <a:r>
              <a:rPr lang="es-ES" sz="2200" dirty="0" smtClean="0">
                <a:ea typeface="Calibri" pitchFamily="34" charset="0"/>
              </a:rPr>
              <a:t>segundo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Caja de </a:t>
            </a:r>
            <a:r>
              <a:rPr lang="es-ES" sz="2200" dirty="0" smtClean="0">
                <a:ea typeface="Calibri" pitchFamily="34" charset="0"/>
              </a:rPr>
              <a:t>fondo: 35 </a:t>
            </a:r>
            <a:r>
              <a:rPr lang="es-ES" sz="2200" dirty="0">
                <a:ea typeface="Calibri" pitchFamily="34" charset="0"/>
              </a:rPr>
              <a:t>o 37 caracteres por línea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dirty="0" smtClean="0">
                <a:ea typeface="Calibri" pitchFamily="34" charset="0"/>
              </a:rPr>
              <a:t>Ocupar </a:t>
            </a:r>
            <a:r>
              <a:rPr lang="es-ES" sz="2200" dirty="0">
                <a:ea typeface="Calibri" pitchFamily="34" charset="0"/>
              </a:rPr>
              <a:t>máximo 2 líneas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dirty="0" smtClean="0">
                <a:ea typeface="Calibri" pitchFamily="34" charset="0"/>
              </a:rPr>
              <a:t>Interlineado </a:t>
            </a:r>
            <a:r>
              <a:rPr lang="es-ES" sz="2200" dirty="0">
                <a:ea typeface="Calibri" pitchFamily="34" charset="0"/>
              </a:rPr>
              <a:t>sencillo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Tipografía </a:t>
            </a:r>
            <a:r>
              <a:rPr lang="es-ES" sz="2200" dirty="0" smtClean="0">
                <a:ea typeface="Calibri" pitchFamily="34" charset="0"/>
              </a:rPr>
              <a:t>legible</a:t>
            </a:r>
            <a:endParaRPr lang="es-ES" sz="1600" dirty="0">
              <a:ea typeface="Calibri" pitchFamily="34" charset="0"/>
            </a:endParaRPr>
          </a:p>
        </p:txBody>
      </p:sp>
      <p:pic>
        <p:nvPicPr>
          <p:cNvPr id="19461" name="9 Marcador de contenido" descr="Captura de imagen de vídeo con subtitulado centrado y en parte inferi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62350"/>
            <a:ext cx="32400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(VI) </a:t>
            </a:r>
            <a:r>
              <a:rPr lang="es-ES" altLang="es-ES" sz="3000" dirty="0" smtClean="0"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latin typeface="Arial" charset="0"/>
                <a:cs typeface="Arial" charset="0"/>
              </a:rPr>
            </a:br>
            <a:endParaRPr lang="es-ES_tradnl" altLang="es-ES" sz="30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Recurso del subtitulado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Código de colores según personajes. Contraste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Las voces en off van igualmente subtituladas en el color del personaje que la está realizando.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dirty="0">
                <a:ea typeface="Calibri" pitchFamily="34" charset="0"/>
              </a:rPr>
              <a:t>Cada personaje ocupa una </a:t>
            </a:r>
            <a:r>
              <a:rPr lang="es-ES" sz="2200" dirty="0" smtClean="0">
                <a:ea typeface="Calibri" pitchFamily="34" charset="0"/>
              </a:rPr>
              <a:t>línea</a:t>
            </a:r>
            <a:endParaRPr lang="es-ES" sz="1600" dirty="0">
              <a:ea typeface="Calibri" pitchFamily="34" charset="0"/>
            </a:endParaRPr>
          </a:p>
        </p:txBody>
      </p:sp>
      <p:pic>
        <p:nvPicPr>
          <p:cNvPr id="20486" name="Imagen 1" descr="Captura de vídeo con subtítulos en teletexto en varios col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860800"/>
            <a:ext cx="26955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n 2" descr="Captura de imagen con dos líneas, cada una de un col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789363"/>
            <a:ext cx="24622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(VII) </a:t>
            </a:r>
            <a:br>
              <a:rPr lang="es-ES" altLang="es-ES" sz="2600" dirty="0" smtClean="0">
                <a:latin typeface="Arial" charset="0"/>
                <a:cs typeface="Arial" charset="0"/>
              </a:rPr>
            </a:b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Contenido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Recurso del subtitulado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Efectos sonoros . Entre paréntesis empezando con mayúsculas. Esquina superior derecha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Información contextual. Entre paréntesis y mayúsculas. Abajo y centrado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 smtClean="0">
                <a:ea typeface="Calibri" pitchFamily="34" charset="0"/>
              </a:rPr>
              <a:t>Excepciones </a:t>
            </a:r>
            <a:r>
              <a:rPr lang="es-ES" sz="2000" dirty="0">
                <a:ea typeface="Calibri" pitchFamily="34" charset="0"/>
              </a:rPr>
              <a:t>por problemas de implementación en la </a:t>
            </a:r>
            <a:r>
              <a:rPr lang="es-ES" sz="2000" dirty="0" smtClean="0">
                <a:ea typeface="Calibri" pitchFamily="34" charset="0"/>
              </a:rPr>
              <a:t>Web.</a:t>
            </a:r>
            <a:endParaRPr lang="es-ES" sz="1600" dirty="0">
              <a:ea typeface="Calibri" pitchFamily="34" charset="0"/>
            </a:endParaRPr>
          </a:p>
        </p:txBody>
      </p:sp>
      <p:pic>
        <p:nvPicPr>
          <p:cNvPr id="21510" name="Imagen 1" descr="Captura de pelicula donde muestra un sonido emitido por un personaje en primera persona. Centrado aba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870325"/>
            <a:ext cx="27352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2" descr="Captura de pelicula donde muestra un sonido de música de fondo. Arriba dere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13188"/>
            <a:ext cx="2654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(VIII)</a:t>
            </a:r>
            <a:br>
              <a:rPr lang="es-ES" altLang="es-ES" sz="2600" dirty="0" smtClean="0">
                <a:latin typeface="Arial" charset="0"/>
                <a:cs typeface="Arial" charset="0"/>
              </a:rPr>
            </a:b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2400" dirty="0" smtClean="0">
                <a:ea typeface="Calibri" pitchFamily="34" charset="0"/>
              </a:rPr>
              <a:t>Recurso del subtitulado</a:t>
            </a:r>
            <a:endParaRPr lang="es-ES" sz="24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>
                <a:ea typeface="Calibri" pitchFamily="34" charset="0"/>
              </a:rPr>
              <a:t>Sincronización con el sonido. Entrada y salida de subtítulos coincidiendo con el movimiento labial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>
                <a:ea typeface="Calibri" pitchFamily="34" charset="0"/>
              </a:rPr>
              <a:t>Sobre la división de los subtítulos, las pautas básicas recomendadas son las siguientes: 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No separar palabras. 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Separar las frases largas según las conjunciones. 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 La propia voz muchas veces marca las separaciones mediante </a:t>
            </a:r>
            <a:r>
              <a:rPr lang="es-ES" sz="1800" dirty="0" smtClean="0">
                <a:ea typeface="Calibri" pitchFamily="34" charset="0"/>
              </a:rPr>
              <a:t>pausas o  </a:t>
            </a:r>
            <a:r>
              <a:rPr lang="es-ES" sz="1800" dirty="0">
                <a:ea typeface="Calibri" pitchFamily="34" charset="0"/>
              </a:rPr>
              <a:t>inflexiones</a:t>
            </a:r>
            <a:r>
              <a:rPr lang="es-ES" sz="1800" dirty="0" smtClean="0">
                <a:ea typeface="Calibri" pitchFamily="34" charset="0"/>
              </a:rPr>
              <a:t>.. </a:t>
            </a:r>
            <a:endParaRPr lang="es-ES" sz="18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100" dirty="0">
                <a:ea typeface="Calibri" pitchFamily="34" charset="0"/>
              </a:rPr>
              <a:t>Separar las líneas o subtítulos haciéndolos coincidir con comas y puntos. </a:t>
            </a:r>
            <a:endParaRPr lang="es-ES" sz="2000" dirty="0">
              <a:ea typeface="Calibri" pitchFamily="34" charset="0"/>
            </a:endParaRPr>
          </a:p>
        </p:txBody>
      </p:sp>
      <p:sp>
        <p:nvSpPr>
          <p:cNvPr id="2253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(IX)</a:t>
            </a:r>
            <a:r>
              <a:rPr lang="es-ES" altLang="es-ES" sz="3000" dirty="0" smtClean="0"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latin typeface="Arial" charset="0"/>
                <a:cs typeface="Arial" charset="0"/>
              </a:rPr>
            </a:br>
            <a:endParaRPr lang="es-ES_tradnl" altLang="es-ES" sz="30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Recurso de </a:t>
            </a:r>
            <a:r>
              <a:rPr lang="es-ES" sz="2400" dirty="0" err="1">
                <a:ea typeface="Calibri" pitchFamily="34" charset="0"/>
              </a:rPr>
              <a:t>audiodescripción</a:t>
            </a:r>
            <a:endParaRPr lang="es-ES" sz="24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Se entiende por </a:t>
            </a:r>
            <a:r>
              <a:rPr lang="es-ES" sz="2000" dirty="0" err="1">
                <a:ea typeface="Calibri" pitchFamily="34" charset="0"/>
              </a:rPr>
              <a:t>Audiodescripción</a:t>
            </a:r>
            <a:r>
              <a:rPr lang="es-ES" sz="2000" dirty="0">
                <a:ea typeface="Calibri" pitchFamily="34" charset="0"/>
              </a:rPr>
              <a:t> la banda de sonido independiente que puede ser seleccionada por el telespectador y que describe los personajes, los decorados y las acciones clave con objeto de hacer inteligible a personas ciegas el contexto en el que se desarrollan los diálogos. 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Buenas prácticas: </a:t>
            </a:r>
            <a:r>
              <a:rPr lang="es-ES" altLang="es-ES" sz="2000" dirty="0">
                <a:ea typeface="Calibri" pitchFamily="34" charset="0"/>
                <a:hlinkClick r:id="rId3"/>
              </a:rPr>
              <a:t>http://www.cesya.es/es/normativa/buenas_practicas</a:t>
            </a:r>
            <a:endParaRPr lang="es-ES" sz="20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Ejemplo</a:t>
            </a:r>
            <a:r>
              <a:rPr lang="es-ES" sz="2000" dirty="0" smtClean="0">
                <a:ea typeface="Calibri" pitchFamily="34" charset="0"/>
              </a:rPr>
              <a:t>:</a:t>
            </a:r>
            <a:endParaRPr lang="es-ES" sz="1200" dirty="0">
              <a:ea typeface="Calibri" pitchFamily="34" charset="0"/>
            </a:endParaRPr>
          </a:p>
        </p:txBody>
      </p:sp>
      <p:pic>
        <p:nvPicPr>
          <p:cNvPr id="23557" name="Imagen" descr="Captura de imagen de vídeo infantil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16425"/>
            <a:ext cx="21717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(X) </a:t>
            </a:r>
            <a:br>
              <a:rPr lang="es-ES" altLang="es-ES" sz="2600" dirty="0" smtClean="0">
                <a:latin typeface="Arial" charset="0"/>
                <a:cs typeface="Arial" charset="0"/>
              </a:rPr>
            </a:b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Recurso de </a:t>
            </a:r>
            <a:r>
              <a:rPr lang="es-ES" sz="2400" dirty="0" err="1">
                <a:ea typeface="Calibri" pitchFamily="34" charset="0"/>
              </a:rPr>
              <a:t>audiodescripción</a:t>
            </a:r>
            <a:endParaRPr lang="es-ES" sz="24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Buenas prácticas para la realización de guiones y producción de </a:t>
            </a:r>
            <a:r>
              <a:rPr lang="es-ES" sz="2000" dirty="0" err="1">
                <a:ea typeface="Calibri" pitchFamily="34" charset="0"/>
              </a:rPr>
              <a:t>audiodescripción</a:t>
            </a:r>
            <a:r>
              <a:rPr lang="es-ES" sz="2000" dirty="0">
                <a:ea typeface="Calibri" pitchFamily="34" charset="0"/>
              </a:rPr>
              <a:t> y unos requisitos básicos que deben tener en cuenta quienes realicen producciones </a:t>
            </a:r>
            <a:r>
              <a:rPr lang="es-ES" sz="2000" dirty="0" err="1">
                <a:ea typeface="Calibri" pitchFamily="34" charset="0"/>
              </a:rPr>
              <a:t>audiodescritas</a:t>
            </a:r>
            <a:r>
              <a:rPr lang="es-ES" sz="2000" dirty="0">
                <a:ea typeface="Calibri" pitchFamily="34" charset="0"/>
              </a:rPr>
              <a:t> para personas con discapacidad visual tanto en el ámbito de la televisión, como en el cine en sala, los espectáculos teatrales o cualquier tipo de </a:t>
            </a:r>
            <a:r>
              <a:rPr lang="es-ES" sz="2000" dirty="0" err="1">
                <a:ea typeface="Calibri" pitchFamily="34" charset="0"/>
              </a:rPr>
              <a:t>audioguía</a:t>
            </a:r>
            <a:r>
              <a:rPr lang="es-ES" sz="2000" dirty="0">
                <a:ea typeface="Calibri" pitchFamily="34" charset="0"/>
              </a:rPr>
              <a:t>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 Se definen los siguientes procesos:</a:t>
            </a:r>
          </a:p>
          <a:p>
            <a:pPr marL="1085850"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Análisis previo de la obra a audio describir</a:t>
            </a:r>
          </a:p>
          <a:p>
            <a:pPr marL="1085850"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Confección del </a:t>
            </a:r>
            <a:r>
              <a:rPr lang="es-ES" sz="1800" dirty="0" err="1">
                <a:ea typeface="Calibri" pitchFamily="34" charset="0"/>
              </a:rPr>
              <a:t>guión</a:t>
            </a:r>
            <a:endParaRPr lang="es-ES" sz="1800" dirty="0">
              <a:ea typeface="Calibri" pitchFamily="34" charset="0"/>
            </a:endParaRPr>
          </a:p>
          <a:p>
            <a:pPr marL="1085850"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Revisión y corrección del </a:t>
            </a:r>
            <a:r>
              <a:rPr lang="es-ES" sz="1800" dirty="0" err="1">
                <a:ea typeface="Calibri" pitchFamily="34" charset="0"/>
              </a:rPr>
              <a:t>guión</a:t>
            </a:r>
            <a:endParaRPr lang="es-ES" sz="1800" dirty="0">
              <a:ea typeface="Calibri" pitchFamily="34" charset="0"/>
            </a:endParaRPr>
          </a:p>
          <a:p>
            <a:pPr marL="1085850"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Locución</a:t>
            </a:r>
          </a:p>
          <a:p>
            <a:pPr marL="1085850" lvl="2">
              <a:spcAft>
                <a:spcPts val="500"/>
              </a:spcAft>
              <a:buClr>
                <a:schemeClr val="accent2"/>
              </a:buClr>
              <a:defRPr/>
            </a:pPr>
            <a:r>
              <a:rPr lang="es-ES" sz="1800" dirty="0" smtClean="0">
                <a:ea typeface="Calibri" pitchFamily="34" charset="0"/>
              </a:rPr>
              <a:t>Montaje</a:t>
            </a:r>
            <a:endParaRPr lang="es-ES" sz="1200" dirty="0">
              <a:ea typeface="Calibri" pitchFamily="34" charset="0"/>
            </a:endParaRPr>
          </a:p>
        </p:txBody>
      </p:sp>
      <p:sp>
        <p:nvSpPr>
          <p:cNvPr id="2458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dirty="0" smtClean="0">
                <a:latin typeface="Arial" charset="0"/>
                <a:cs typeface="Arial" charset="0"/>
              </a:rPr>
              <a:t>Diapositiva con imagen</a:t>
            </a:r>
          </a:p>
        </p:txBody>
      </p:sp>
      <p:pic>
        <p:nvPicPr>
          <p:cNvPr id="2" name="1 Marcador de contenido" descr="Imagen de lo botones grabar, play, pausa y parar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00" y="2620665"/>
            <a:ext cx="6439799" cy="1600423"/>
          </a:xfrm>
        </p:spPr>
      </p:pic>
      <p:sp>
        <p:nvSpPr>
          <p:cNvPr id="3" name="2 CuadroTexto"/>
          <p:cNvSpPr txBox="1"/>
          <p:nvPr/>
        </p:nvSpPr>
        <p:spPr>
          <a:xfrm>
            <a:off x="3995936" y="4190891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de </a:t>
            </a:r>
            <a:r>
              <a:rPr lang="es-ES" sz="1000" dirty="0" smtClean="0">
                <a:hlinkClick r:id="rId4" tooltip="Enlace a la página de flicker en la que está ubicada la ilustración"/>
              </a:rPr>
              <a:t>Nicola </a:t>
            </a:r>
            <a:r>
              <a:rPr lang="es-ES" sz="1000" dirty="0" err="1" smtClean="0">
                <a:hlinkClick r:id="rId4" tooltip="Enlace a la página de flicker en la que está ubicada la ilustración"/>
              </a:rPr>
              <a:t>Einarson</a:t>
            </a:r>
            <a:r>
              <a:rPr lang="es-ES" sz="1000" dirty="0" smtClean="0">
                <a:hlinkClick r:id="rId4" tooltip="Enlace a la página de flicker en la que está ubicada la ilustración"/>
              </a:rPr>
              <a:t> </a:t>
            </a:r>
            <a:r>
              <a:rPr lang="es-ES" sz="1000" dirty="0" smtClean="0"/>
              <a:t>bajo licencia </a:t>
            </a:r>
            <a:r>
              <a:rPr lang="es-ES" sz="1000" dirty="0" err="1" smtClean="0"/>
              <a:t>Creative</a:t>
            </a:r>
            <a:r>
              <a:rPr lang="es-ES" sz="1000" dirty="0" smtClean="0"/>
              <a:t> </a:t>
            </a:r>
            <a:r>
              <a:rPr lang="es-ES" sz="1000" dirty="0" err="1" smtClean="0"/>
              <a:t>Commons</a:t>
            </a:r>
            <a:endParaRPr lang="es-ES" sz="1000" dirty="0"/>
          </a:p>
        </p:txBody>
      </p:sp>
      <p:sp>
        <p:nvSpPr>
          <p:cNvPr id="8196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El video en sí mismo debe ser accesible (XI) </a:t>
            </a:r>
            <a:br>
              <a:rPr lang="es-ES" altLang="es-ES" sz="2600" dirty="0" smtClean="0">
                <a:latin typeface="Arial" charset="0"/>
                <a:cs typeface="Arial" charset="0"/>
              </a:rPr>
            </a:b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Recurso de </a:t>
            </a:r>
            <a:r>
              <a:rPr lang="es-ES" sz="2400" dirty="0" err="1">
                <a:ea typeface="Calibri" pitchFamily="34" charset="0"/>
              </a:rPr>
              <a:t>audiodescripción</a:t>
            </a:r>
            <a:endParaRPr lang="es-ES" sz="24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El </a:t>
            </a:r>
            <a:r>
              <a:rPr lang="es-ES" sz="2000" dirty="0" err="1">
                <a:ea typeface="Calibri" pitchFamily="34" charset="0"/>
              </a:rPr>
              <a:t>guión</a:t>
            </a:r>
            <a:r>
              <a:rPr lang="es-ES" sz="2000" dirty="0">
                <a:ea typeface="Calibri" pitchFamily="34" charset="0"/>
              </a:rPr>
              <a:t> </a:t>
            </a:r>
            <a:r>
              <a:rPr lang="es-ES" sz="2000" dirty="0" err="1">
                <a:ea typeface="Calibri" pitchFamily="34" charset="0"/>
              </a:rPr>
              <a:t>audiodescriptivo</a:t>
            </a:r>
            <a:r>
              <a:rPr lang="es-ES" sz="2000" dirty="0">
                <a:ea typeface="Calibri" pitchFamily="34" charset="0"/>
              </a:rPr>
              <a:t> está formado por “bocadillos de información” situados en los huecos de mensaje (espacio libre entre diálogos)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Se deben tener en cuenta los ambientes y datos plásticos así como la trama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Estilo fluido, sencillo, con frases directas y adjetivos concretos evitando redundancias e imprecisiones. Además debe utilizarse la terminología específica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No adelantar sucesos de la trama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Se deben incluir las informaciones que aportan los subtítulos ocasionales, avisos y títulos de crédito, resumiendo aquellos que sean excesivamente largos para el hueco del mensaje</a:t>
            </a:r>
            <a:r>
              <a:rPr lang="es-ES" sz="2000" dirty="0" smtClean="0">
                <a:ea typeface="Calibri" pitchFamily="34" charset="0"/>
              </a:rPr>
              <a:t>.</a:t>
            </a:r>
            <a:endParaRPr lang="es-ES" sz="2000" dirty="0">
              <a:ea typeface="Calibri" pitchFamily="34" charset="0"/>
            </a:endParaRPr>
          </a:p>
        </p:txBody>
      </p:sp>
      <p:sp>
        <p:nvSpPr>
          <p:cNvPr id="2560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r>
              <a:rPr lang="es-ES" altLang="es-ES" sz="2500" dirty="0" smtClean="0">
                <a:latin typeface="Arial" charset="0"/>
                <a:cs typeface="Arial" charset="0"/>
              </a:rPr>
              <a:t/>
            </a:r>
            <a:br>
              <a:rPr lang="es-ES" altLang="es-ES" sz="25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accesible: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Herramientas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Tecnologías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Alternativas al servir el contenido video en  la Web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Descarga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 err="1">
                <a:ea typeface="Calibri" pitchFamily="34" charset="0"/>
              </a:rPr>
              <a:t>Streaming</a:t>
            </a:r>
            <a:endParaRPr lang="es-ES" sz="1800" dirty="0">
              <a:ea typeface="Calibri" pitchFamily="34" charset="0"/>
            </a:endParaRP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Descarga progresiva (falso </a:t>
            </a:r>
            <a:r>
              <a:rPr lang="es-ES" sz="1800" dirty="0" err="1">
                <a:ea typeface="Calibri" pitchFamily="34" charset="0"/>
              </a:rPr>
              <a:t>streaming</a:t>
            </a:r>
            <a:r>
              <a:rPr lang="es-ES" sz="1800" dirty="0">
                <a:ea typeface="Calibri" pitchFamily="34" charset="0"/>
              </a:rPr>
              <a:t>)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SMIL / SAMI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Cada una se implementará en la Web de manera distinta siguiendo las </a:t>
            </a:r>
            <a:r>
              <a:rPr lang="es-ES" sz="2000" dirty="0" smtClean="0">
                <a:ea typeface="Calibri" pitchFamily="34" charset="0"/>
              </a:rPr>
              <a:t>WCAG.</a:t>
            </a:r>
            <a:endParaRPr lang="es-ES" sz="2000" dirty="0">
              <a:ea typeface="Calibri" pitchFamily="34" charset="0"/>
            </a:endParaRPr>
          </a:p>
        </p:txBody>
      </p:sp>
      <p:sp>
        <p:nvSpPr>
          <p:cNvPr id="2662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(II)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 Herramientas: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Subtitulado: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1800" dirty="0" err="1">
                <a:ea typeface="Calibri" pitchFamily="34" charset="0"/>
              </a:rPr>
              <a:t>AEGISub</a:t>
            </a:r>
            <a:endParaRPr lang="en-US" sz="1800" dirty="0">
              <a:ea typeface="Calibri" pitchFamily="34" charset="0"/>
            </a:endParaRP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1800" dirty="0">
                <a:ea typeface="Calibri" pitchFamily="34" charset="0"/>
              </a:rPr>
              <a:t>Subtitle Workshop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1800" dirty="0" err="1">
                <a:ea typeface="Calibri" pitchFamily="34" charset="0"/>
              </a:rPr>
              <a:t>MAGpie</a:t>
            </a:r>
            <a:endParaRPr lang="en-US" sz="1800" dirty="0">
              <a:ea typeface="Calibri" pitchFamily="34" charset="0"/>
            </a:endParaRP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1800" dirty="0">
                <a:ea typeface="Calibri" pitchFamily="34" charset="0"/>
              </a:rPr>
              <a:t>Hi – Caption </a:t>
            </a:r>
            <a:r>
              <a:rPr lang="en-US" sz="1800" dirty="0" smtClean="0">
                <a:ea typeface="Calibri" pitchFamily="34" charset="0"/>
              </a:rPr>
              <a:t>Studio</a:t>
            </a:r>
            <a:endParaRPr lang="es-ES" sz="1200" dirty="0">
              <a:ea typeface="Calibri" pitchFamily="34" charset="0"/>
            </a:endParaRPr>
          </a:p>
        </p:txBody>
      </p:sp>
      <p:pic>
        <p:nvPicPr>
          <p:cNvPr id="27653" name="Imagen" descr="Captura de la pantalla de la herramienta Aegisu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3131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(III)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 Herramientas: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2000" dirty="0">
                <a:ea typeface="Calibri" pitchFamily="34" charset="0"/>
              </a:rPr>
              <a:t>Edición de vídeo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2000" dirty="0">
                <a:ea typeface="Calibri" pitchFamily="34" charset="0"/>
              </a:rPr>
              <a:t>Adobe </a:t>
            </a:r>
            <a:r>
              <a:rPr lang="es-ES" altLang="es-ES" sz="2000" dirty="0" err="1">
                <a:ea typeface="Calibri" pitchFamily="34" charset="0"/>
              </a:rPr>
              <a:t>Premiere</a:t>
            </a:r>
            <a:r>
              <a:rPr lang="es-ES" altLang="es-ES" sz="2000" dirty="0">
                <a:ea typeface="Calibri" pitchFamily="34" charset="0"/>
              </a:rPr>
              <a:t>: útil para hacer el proceso completo de </a:t>
            </a:r>
            <a:r>
              <a:rPr lang="es-ES" altLang="es-ES" sz="2000" dirty="0" err="1">
                <a:ea typeface="Calibri" pitchFamily="34" charset="0"/>
              </a:rPr>
              <a:t>audiodescripción</a:t>
            </a:r>
            <a:r>
              <a:rPr lang="es-ES" altLang="es-ES" sz="2000" dirty="0">
                <a:ea typeface="Calibri" pitchFamily="34" charset="0"/>
              </a:rPr>
              <a:t> y subtitulado abierto</a:t>
            </a:r>
            <a:r>
              <a:rPr lang="es-ES" altLang="es-ES" sz="2000" dirty="0" smtClean="0">
                <a:ea typeface="Calibri" pitchFamily="34" charset="0"/>
              </a:rPr>
              <a:t>.</a:t>
            </a:r>
            <a:endParaRPr lang="es-ES" sz="1200" dirty="0">
              <a:ea typeface="Calibri" pitchFamily="34" charset="0"/>
            </a:endParaRPr>
          </a:p>
        </p:txBody>
      </p:sp>
      <p:pic>
        <p:nvPicPr>
          <p:cNvPr id="28677" name="Imagen" descr="Caputra de pantalla de la herramienta Adobe Premie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357563"/>
            <a:ext cx="31559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smtClean="0">
                <a:solidFill>
                  <a:srgbClr val="595959"/>
                </a:solidFill>
                <a:latin typeface="Calibri" pitchFamily="34" charset="0"/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(IV)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 Tecnologías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s-ES" sz="2000" dirty="0" smtClean="0">
                <a:ea typeface="Calibri" pitchFamily="34" charset="0"/>
              </a:rPr>
              <a:t>Formatos </a:t>
            </a:r>
            <a:r>
              <a:rPr lang="en-US" altLang="es-ES" sz="2000" dirty="0">
                <a:ea typeface="Calibri" pitchFamily="34" charset="0"/>
              </a:rPr>
              <a:t>de </a:t>
            </a:r>
            <a:r>
              <a:rPr lang="en-US" altLang="es-ES" sz="2000" dirty="0" err="1">
                <a:ea typeface="Calibri" pitchFamily="34" charset="0"/>
              </a:rPr>
              <a:t>subtítulos</a:t>
            </a:r>
            <a:r>
              <a:rPr lang="en-US" altLang="es-ES" sz="2000" dirty="0">
                <a:ea typeface="Calibri" pitchFamily="34" charset="0"/>
              </a:rPr>
              <a:t>: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altLang="es-ES" sz="1600" dirty="0">
                <a:ea typeface="Calibri" pitchFamily="34" charset="0"/>
              </a:rPr>
              <a:t>Timed Text (TT) Authoring Format 1.0 (W3C)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altLang="es-ES" sz="1600" dirty="0" err="1">
                <a:ea typeface="Calibri" pitchFamily="34" charset="0"/>
              </a:rPr>
              <a:t>RealText</a:t>
            </a:r>
            <a:endParaRPr lang="en-US" altLang="es-ES" sz="1600" dirty="0">
              <a:ea typeface="Calibri" pitchFamily="34" charset="0"/>
            </a:endParaRP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altLang="es-ES" sz="1600" dirty="0">
                <a:ea typeface="Calibri" pitchFamily="34" charset="0"/>
              </a:rPr>
              <a:t>SRT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altLang="es-ES" sz="1600" dirty="0">
                <a:ea typeface="Calibri" pitchFamily="34" charset="0"/>
              </a:rPr>
              <a:t>STL (EBU)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altLang="es-ES" sz="1600" dirty="0">
                <a:ea typeface="Calibri" pitchFamily="34" charset="0"/>
              </a:rPr>
              <a:t>SUB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altLang="es-ES" sz="1600" dirty="0">
                <a:ea typeface="Calibri" pitchFamily="34" charset="0"/>
              </a:rPr>
              <a:t>ASS – </a:t>
            </a:r>
            <a:r>
              <a:rPr lang="en-US" altLang="es-ES" sz="1600" dirty="0" smtClean="0">
                <a:ea typeface="Calibri" pitchFamily="34" charset="0"/>
              </a:rPr>
              <a:t>SSA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2000" dirty="0">
                <a:ea typeface="Calibri" pitchFamily="34" charset="0"/>
              </a:rPr>
              <a:t>Lenguajes: 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altLang="es-ES" sz="1600" dirty="0">
                <a:ea typeface="Calibri" pitchFamily="34" charset="0"/>
              </a:rPr>
              <a:t>SMIL (W3C)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altLang="es-ES" sz="1600" dirty="0">
                <a:ea typeface="Calibri" pitchFamily="34" charset="0"/>
              </a:rPr>
              <a:t>SAMI (Microsoft)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2000" dirty="0" smtClean="0">
                <a:ea typeface="Calibri" pitchFamily="34" charset="0"/>
              </a:rPr>
              <a:t>HTML5</a:t>
            </a:r>
            <a:endParaRPr lang="en-US" altLang="es-ES" sz="1800" dirty="0">
              <a:ea typeface="Calibri" pitchFamily="34" charset="0"/>
            </a:endParaRPr>
          </a:p>
        </p:txBody>
      </p:sp>
      <p:sp>
        <p:nvSpPr>
          <p:cNvPr id="2970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"/>
          <p:cNvSpPr>
            <a:spLocks noGrp="1" noChangeArrowheads="1"/>
          </p:cNvSpPr>
          <p:nvPr>
            <p:ph type="title"/>
          </p:nvPr>
        </p:nvSpPr>
        <p:spPr>
          <a:xfrm>
            <a:off x="179388" y="339725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(V)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 Tecnologías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2000" dirty="0">
                <a:ea typeface="Calibri" pitchFamily="34" charset="0"/>
              </a:rPr>
              <a:t>SMIL: Lenguaje del W3C basado en XML para la sincronización de diversos contenidos.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altLang="es-ES" sz="1800" dirty="0">
                <a:ea typeface="Calibri" pitchFamily="34" charset="0"/>
              </a:rPr>
              <a:t>Ejecución en reproductores y sobre el propio navegador.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altLang="es-ES" sz="1800" dirty="0">
                <a:ea typeface="Calibri" pitchFamily="34" charset="0"/>
              </a:rPr>
              <a:t>Excepciones: No todos los navegadores o reproductores son capaces de reproducirlo.</a:t>
            </a:r>
          </a:p>
        </p:txBody>
      </p:sp>
      <p:sp>
        <p:nvSpPr>
          <p:cNvPr id="6" name="CuadroTexto" descr="Fragmento de código fuente con etiquetas xhtml. El detalle está incluido en las notas de esta diapositiva."/>
          <p:cNvSpPr txBox="1"/>
          <p:nvPr/>
        </p:nvSpPr>
        <p:spPr>
          <a:xfrm>
            <a:off x="4645025" y="3538538"/>
            <a:ext cx="3527425" cy="2554287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1600" dirty="0">
                <a:ea typeface="+mn-ea"/>
              </a:rPr>
              <a:t>&lt;</a:t>
            </a:r>
            <a:r>
              <a:rPr lang="es-ES" sz="1600" dirty="0" err="1">
                <a:ea typeface="+mn-ea"/>
              </a:rPr>
              <a:t>div</a:t>
            </a:r>
            <a:r>
              <a:rPr lang="es-ES" sz="1600" dirty="0">
                <a:ea typeface="+mn-ea"/>
              </a:rPr>
              <a:t> id="</a:t>
            </a:r>
            <a:r>
              <a:rPr lang="es-ES" sz="1600" dirty="0" err="1">
                <a:ea typeface="+mn-ea"/>
              </a:rPr>
              <a:t>root_layout</a:t>
            </a:r>
            <a:r>
              <a:rPr lang="es-ES" sz="1600" dirty="0">
                <a:ea typeface="+mn-ea"/>
              </a:rPr>
              <a:t>" </a:t>
            </a:r>
            <a:r>
              <a:rPr lang="es-ES" sz="1600" dirty="0" err="1">
                <a:ea typeface="+mn-ea"/>
              </a:rPr>
              <a:t>class</a:t>
            </a:r>
            <a:r>
              <a:rPr lang="es-ES" sz="1600" dirty="0">
                <a:ea typeface="+mn-ea"/>
              </a:rPr>
              <a:t>="..."&gt; 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&lt;t:par&gt;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 &lt;t:audio </a:t>
            </a:r>
            <a:r>
              <a:rPr lang="es-ES" sz="1600" dirty="0" err="1">
                <a:ea typeface="+mn-ea"/>
              </a:rPr>
              <a:t>src</a:t>
            </a:r>
            <a:r>
              <a:rPr lang="es-ES" sz="1600" dirty="0">
                <a:ea typeface="+mn-ea"/>
              </a:rPr>
              <a:t>="..." </a:t>
            </a:r>
            <a:r>
              <a:rPr lang="es-ES" sz="1600" dirty="0" err="1">
                <a:ea typeface="+mn-ea"/>
              </a:rPr>
              <a:t>dur</a:t>
            </a:r>
            <a:r>
              <a:rPr lang="es-ES" sz="1600" dirty="0">
                <a:ea typeface="+mn-ea"/>
              </a:rPr>
              <a:t>="80s"/&gt;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 &lt;t:seq </a:t>
            </a:r>
            <a:r>
              <a:rPr lang="es-ES" sz="1600" dirty="0" err="1">
                <a:ea typeface="+mn-ea"/>
              </a:rPr>
              <a:t>begin</a:t>
            </a:r>
            <a:r>
              <a:rPr lang="es-ES" sz="1600" dirty="0">
                <a:ea typeface="+mn-ea"/>
              </a:rPr>
              <a:t>="3s"&gt; 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&lt;</a:t>
            </a:r>
            <a:r>
              <a:rPr lang="es-ES" sz="1600" dirty="0" err="1">
                <a:ea typeface="+mn-ea"/>
              </a:rPr>
              <a:t>img</a:t>
            </a:r>
            <a:r>
              <a:rPr lang="es-ES" sz="1600" dirty="0">
                <a:ea typeface="+mn-ea"/>
              </a:rPr>
              <a:t> </a:t>
            </a:r>
            <a:r>
              <a:rPr lang="es-ES" sz="1600" dirty="0" err="1">
                <a:ea typeface="+mn-ea"/>
              </a:rPr>
              <a:t>begin</a:t>
            </a:r>
            <a:r>
              <a:rPr lang="es-ES" sz="1600" dirty="0">
                <a:ea typeface="+mn-ea"/>
              </a:rPr>
              <a:t>="0" </a:t>
            </a:r>
            <a:r>
              <a:rPr lang="es-ES" sz="1600" dirty="0" err="1">
                <a:ea typeface="+mn-ea"/>
              </a:rPr>
              <a:t>src</a:t>
            </a:r>
            <a:r>
              <a:rPr lang="es-ES" sz="1600" dirty="0">
                <a:ea typeface="+mn-ea"/>
              </a:rPr>
              <a:t>="..." /&gt; 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&lt;</a:t>
            </a:r>
            <a:r>
              <a:rPr lang="es-ES" sz="1600" dirty="0" err="1">
                <a:ea typeface="+mn-ea"/>
              </a:rPr>
              <a:t>img</a:t>
            </a:r>
            <a:r>
              <a:rPr lang="es-ES" sz="1600" dirty="0">
                <a:ea typeface="+mn-ea"/>
              </a:rPr>
              <a:t> </a:t>
            </a:r>
            <a:r>
              <a:rPr lang="es-ES" sz="1600" dirty="0" err="1">
                <a:ea typeface="+mn-ea"/>
              </a:rPr>
              <a:t>begin</a:t>
            </a:r>
            <a:r>
              <a:rPr lang="es-ES" sz="1600" dirty="0">
                <a:ea typeface="+mn-ea"/>
              </a:rPr>
              <a:t>="3" </a:t>
            </a:r>
            <a:r>
              <a:rPr lang="es-ES" sz="1600" dirty="0" err="1">
                <a:ea typeface="+mn-ea"/>
              </a:rPr>
              <a:t>src</a:t>
            </a:r>
            <a:r>
              <a:rPr lang="es-ES" sz="1600" dirty="0">
                <a:ea typeface="+mn-ea"/>
              </a:rPr>
              <a:t>="..." /&gt;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&lt;</a:t>
            </a:r>
            <a:r>
              <a:rPr lang="es-ES" sz="1600" dirty="0" err="1">
                <a:ea typeface="+mn-ea"/>
              </a:rPr>
              <a:t>img</a:t>
            </a:r>
            <a:r>
              <a:rPr lang="es-ES" sz="1600" dirty="0">
                <a:ea typeface="+mn-ea"/>
              </a:rPr>
              <a:t> </a:t>
            </a:r>
            <a:r>
              <a:rPr lang="es-ES" sz="1600" dirty="0" err="1">
                <a:ea typeface="+mn-ea"/>
              </a:rPr>
              <a:t>begin</a:t>
            </a:r>
            <a:r>
              <a:rPr lang="es-ES" sz="1600" dirty="0">
                <a:ea typeface="+mn-ea"/>
              </a:rPr>
              <a:t>="6" </a:t>
            </a:r>
            <a:r>
              <a:rPr lang="es-ES" sz="1600" dirty="0" err="1">
                <a:ea typeface="+mn-ea"/>
              </a:rPr>
              <a:t>src</a:t>
            </a:r>
            <a:r>
              <a:rPr lang="es-ES" sz="1600" dirty="0">
                <a:ea typeface="+mn-ea"/>
              </a:rPr>
              <a:t>="..." /&gt;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&lt;/t:seq&gt; </a:t>
            </a:r>
          </a:p>
          <a:p>
            <a:pPr marL="0" lvl="1">
              <a:defRPr/>
            </a:pPr>
            <a:r>
              <a:rPr lang="es-ES" sz="1600" dirty="0">
                <a:ea typeface="+mn-ea"/>
              </a:rPr>
              <a:t>&lt;/t:par&gt; </a:t>
            </a:r>
          </a:p>
          <a:p>
            <a:pPr>
              <a:spcBef>
                <a:spcPts val="0"/>
              </a:spcBef>
              <a:defRPr/>
            </a:pPr>
            <a:r>
              <a:rPr lang="es-ES" sz="1600" dirty="0">
                <a:ea typeface="+mn-ea"/>
              </a:rPr>
              <a:t>&lt;/</a:t>
            </a:r>
            <a:r>
              <a:rPr lang="es-ES" sz="1600" dirty="0" err="1">
                <a:ea typeface="+mn-ea"/>
              </a:rPr>
              <a:t>div</a:t>
            </a:r>
            <a:r>
              <a:rPr lang="es-ES" sz="1600" dirty="0">
                <a:ea typeface="+mn-ea"/>
              </a:rPr>
              <a:t>&gt; </a:t>
            </a:r>
          </a:p>
        </p:txBody>
      </p:sp>
      <p:pic>
        <p:nvPicPr>
          <p:cNvPr id="30725" name="8 Imagen" descr="Claqueta de cine con la leyenda SMIL 2.0 en su interi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260850"/>
            <a:ext cx="17145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(VI)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 Tecnologías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 err="1">
                <a:ea typeface="Calibri" pitchFamily="34" charset="0"/>
              </a:rPr>
              <a:t>Timed</a:t>
            </a:r>
            <a:r>
              <a:rPr lang="es-ES" sz="2000" dirty="0">
                <a:ea typeface="Calibri" pitchFamily="34" charset="0"/>
              </a:rPr>
              <a:t> Text (TT) </a:t>
            </a:r>
            <a:r>
              <a:rPr lang="es-ES" sz="2000" dirty="0" err="1">
                <a:ea typeface="Calibri" pitchFamily="34" charset="0"/>
              </a:rPr>
              <a:t>Authoring</a:t>
            </a:r>
            <a:r>
              <a:rPr lang="es-ES" sz="2000" dirty="0">
                <a:ea typeface="Calibri" pitchFamily="34" charset="0"/>
              </a:rPr>
              <a:t> </a:t>
            </a:r>
            <a:r>
              <a:rPr lang="es-ES" sz="2000" dirty="0" err="1">
                <a:ea typeface="Calibri" pitchFamily="34" charset="0"/>
              </a:rPr>
              <a:t>Format</a:t>
            </a:r>
            <a:r>
              <a:rPr lang="es-ES" sz="2000" dirty="0">
                <a:ea typeface="Calibri" pitchFamily="34" charset="0"/>
              </a:rPr>
              <a:t> 1.0 (W3C)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Lenguaje de sincronización basado en XML y utilizable en numerosos reproductores Flash</a:t>
            </a:r>
            <a:r>
              <a:rPr lang="es-ES" sz="1800" dirty="0" smtClean="0">
                <a:ea typeface="Calibri" pitchFamily="34" charset="0"/>
              </a:rPr>
              <a:t>.</a:t>
            </a:r>
            <a:endParaRPr lang="es-ES" sz="2000" dirty="0">
              <a:ea typeface="Calibri" pitchFamily="34" charset="0"/>
            </a:endParaRPr>
          </a:p>
        </p:txBody>
      </p:sp>
      <p:grpSp>
        <p:nvGrpSpPr>
          <p:cNvPr id="31749" name="3 Grupo" descr="Captura de contenido de código fuente xml sobre subtítulos, con distintos personajes y posibles idiomas&#10;"/>
          <p:cNvGrpSpPr>
            <a:grpSpLocks/>
          </p:cNvGrpSpPr>
          <p:nvPr/>
        </p:nvGrpSpPr>
        <p:grpSpPr bwMode="auto">
          <a:xfrm>
            <a:off x="219075" y="2708275"/>
            <a:ext cx="8848725" cy="3644900"/>
            <a:chOff x="219075" y="2708920"/>
            <a:chExt cx="8848725" cy="3645024"/>
          </a:xfrm>
        </p:grpSpPr>
        <p:pic>
          <p:nvPicPr>
            <p:cNvPr id="31750" name="7 Imagen" descr="Captura de contenido de código fuente xml sobre subtítulos, con distintos personajes y posibles idioma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2924944"/>
              <a:ext cx="884872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1" name="2 Grupo"/>
            <p:cNvGrpSpPr>
              <a:grpSpLocks/>
            </p:cNvGrpSpPr>
            <p:nvPr/>
          </p:nvGrpSpPr>
          <p:grpSpPr bwMode="auto">
            <a:xfrm>
              <a:off x="5030861" y="2708920"/>
              <a:ext cx="3357563" cy="944814"/>
              <a:chOff x="4094757" y="2772217"/>
              <a:chExt cx="3357563" cy="944814"/>
            </a:xfrm>
          </p:grpSpPr>
          <p:cxnSp>
            <p:nvCxnSpPr>
              <p:cNvPr id="8" name="7 Conector recto de flecha"/>
              <p:cNvCxnSpPr/>
              <p:nvPr/>
            </p:nvCxnSpPr>
            <p:spPr>
              <a:xfrm rot="10800000" flipV="1">
                <a:off x="4094684" y="3073852"/>
                <a:ext cx="1714500" cy="64296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" name="8 CuadroTexto"/>
              <p:cNvSpPr txBox="1"/>
              <p:nvPr/>
            </p:nvSpPr>
            <p:spPr>
              <a:xfrm>
                <a:off x="5809184" y="2772217"/>
                <a:ext cx="1643062" cy="584220"/>
              </a:xfrm>
              <a:prstGeom prst="rect">
                <a:avLst/>
              </a:prstGeom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600" dirty="0">
                    <a:latin typeface="Arial" pitchFamily="34" charset="0"/>
                    <a:cs typeface="Arial" pitchFamily="34" charset="0"/>
                  </a:rPr>
                  <a:t>Estilos para los personajes</a:t>
                </a:r>
              </a:p>
            </p:txBody>
          </p:sp>
        </p:grpSp>
        <p:grpSp>
          <p:nvGrpSpPr>
            <p:cNvPr id="31752" name="1 Grupo"/>
            <p:cNvGrpSpPr>
              <a:grpSpLocks/>
            </p:cNvGrpSpPr>
            <p:nvPr/>
          </p:nvGrpSpPr>
          <p:grpSpPr bwMode="auto">
            <a:xfrm>
              <a:off x="2214563" y="4214813"/>
              <a:ext cx="3643312" cy="612775"/>
              <a:chOff x="2214563" y="4214813"/>
              <a:chExt cx="3643312" cy="612775"/>
            </a:xfrm>
          </p:grpSpPr>
          <p:cxnSp>
            <p:nvCxnSpPr>
              <p:cNvPr id="10" name="9 Conector recto de flecha"/>
              <p:cNvCxnSpPr/>
              <p:nvPr/>
            </p:nvCxnSpPr>
            <p:spPr>
              <a:xfrm rot="10800000" flipV="1">
                <a:off x="2214563" y="4539370"/>
                <a:ext cx="1428750" cy="28893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" name="10 CuadroTexto"/>
              <p:cNvSpPr txBox="1"/>
              <p:nvPr/>
            </p:nvSpPr>
            <p:spPr>
              <a:xfrm>
                <a:off x="3643313" y="4215509"/>
                <a:ext cx="2214562" cy="584220"/>
              </a:xfrm>
              <a:prstGeom prst="rect">
                <a:avLst/>
              </a:prstGeom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600" dirty="0">
                    <a:latin typeface="Arial" pitchFamily="34" charset="0"/>
                    <a:cs typeface="Arial" pitchFamily="34" charset="0"/>
                  </a:rPr>
                  <a:t>Posibilidad distintos idiomas</a:t>
                </a:r>
              </a:p>
            </p:txBody>
          </p:sp>
        </p:grpSp>
      </p:grpSp>
      <p:sp>
        <p:nvSpPr>
          <p:cNvPr id="3174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(VII)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r>
              <a:rPr lang="es-ES" altLang="es-ES" dirty="0"/>
              <a:t>Tipos de implementación accesible. Tecnologías.</a:t>
            </a:r>
          </a:p>
          <a:p>
            <a:pPr lvl="1"/>
            <a:r>
              <a:rPr lang="es-ES_tradnl" altLang="es-ES" dirty="0"/>
              <a:t>Nuevo standard </a:t>
            </a:r>
            <a:r>
              <a:rPr lang="es-ES_tradnl" altLang="es-ES" dirty="0" err="1"/>
              <a:t>HyperText</a:t>
            </a:r>
            <a:r>
              <a:rPr lang="es-ES_tradnl" altLang="es-ES" dirty="0"/>
              <a:t> </a:t>
            </a:r>
            <a:r>
              <a:rPr lang="es-ES_tradnl" altLang="es-ES" dirty="0" err="1"/>
              <a:t>Markup</a:t>
            </a:r>
            <a:r>
              <a:rPr lang="es-ES_tradnl" altLang="es-ES" dirty="0"/>
              <a:t> </a:t>
            </a:r>
            <a:r>
              <a:rPr lang="es-ES_tradnl" altLang="es-ES" dirty="0" err="1"/>
              <a:t>Language</a:t>
            </a:r>
            <a:r>
              <a:rPr lang="es-ES_tradnl" altLang="es-ES" dirty="0"/>
              <a:t> (HTML) 5</a:t>
            </a:r>
            <a:endParaRPr lang="es-ES" altLang="es-ES" dirty="0"/>
          </a:p>
          <a:p>
            <a:pPr lvl="2">
              <a:buClr>
                <a:schemeClr val="accent2"/>
              </a:buClr>
            </a:pPr>
            <a:r>
              <a:rPr lang="es-ES_tradnl" altLang="es-ES" sz="2200" dirty="0"/>
              <a:t>Ya es recomendación oficial, Octubre 2014 [W3C, 2014b]</a:t>
            </a:r>
            <a:endParaRPr lang="es-ES" altLang="es-ES" sz="2200" dirty="0"/>
          </a:p>
          <a:p>
            <a:pPr lvl="2">
              <a:buClr>
                <a:schemeClr val="accent2"/>
              </a:buClr>
            </a:pPr>
            <a:r>
              <a:rPr lang="es-ES_tradnl" altLang="es-ES" sz="2200" dirty="0"/>
              <a:t>Nuevas etiquetas para contenido audiovisual:</a:t>
            </a:r>
          </a:p>
          <a:p>
            <a:pPr lvl="3">
              <a:buFont typeface="Arial" panose="020B0604020202020204" pitchFamily="34" charset="0"/>
              <a:buChar char="-"/>
            </a:pPr>
            <a:r>
              <a:rPr lang="es-ES_tradnl" altLang="es-ES" sz="2200" dirty="0"/>
              <a:t>&lt;video&gt;, &lt;audio&gt;:con ellas se permite reproducir vídeos sin necesidad de instalar </a:t>
            </a:r>
            <a:r>
              <a:rPr lang="es-ES_tradnl" altLang="es-ES" sz="2200" dirty="0" err="1"/>
              <a:t>plugins</a:t>
            </a:r>
            <a:endParaRPr lang="es-ES_tradnl" altLang="es-ES" sz="2200" dirty="0"/>
          </a:p>
          <a:p>
            <a:pPr lvl="3">
              <a:buFont typeface="Arial" panose="020B0604020202020204" pitchFamily="34" charset="0"/>
              <a:buChar char="-"/>
            </a:pPr>
            <a:r>
              <a:rPr lang="es-ES_tradnl" altLang="es-ES" sz="2200" dirty="0"/>
              <a:t>&lt;</a:t>
            </a:r>
            <a:r>
              <a:rPr lang="es-ES_tradnl" altLang="es-ES" sz="2200" dirty="0" err="1"/>
              <a:t>track</a:t>
            </a:r>
            <a:r>
              <a:rPr lang="es-ES_tradnl" altLang="es-ES" sz="2200" dirty="0"/>
              <a:t>&gt; a </a:t>
            </a:r>
            <a:r>
              <a:rPr lang="es-ES_tradnl" altLang="es-ES" sz="2200" dirty="0" err="1"/>
              <a:t>traves</a:t>
            </a:r>
            <a:r>
              <a:rPr lang="es-ES_tradnl" altLang="es-ES" sz="2200" dirty="0"/>
              <a:t> de ella se puede proporcionar subtitulado y </a:t>
            </a:r>
            <a:r>
              <a:rPr lang="es-ES_tradnl" altLang="es-ES" sz="2200" dirty="0" err="1"/>
              <a:t>audiodescripción</a:t>
            </a:r>
            <a:endParaRPr lang="es-ES" altLang="es-ES" sz="2200" dirty="0"/>
          </a:p>
        </p:txBody>
      </p:sp>
      <p:sp>
        <p:nvSpPr>
          <p:cNvPr id="3277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(VIII)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r>
              <a:rPr lang="es-ES" altLang="es-ES" sz="2300" dirty="0"/>
              <a:t>Tipos de implementación accesible. Tecnologías. HTML 5</a:t>
            </a:r>
          </a:p>
          <a:p>
            <a:pPr lvl="1">
              <a:spcBef>
                <a:spcPts val="500"/>
              </a:spcBef>
            </a:pPr>
            <a:r>
              <a:rPr lang="es-ES" altLang="es-ES" sz="2000" dirty="0" smtClean="0"/>
              <a:t>Soporte por navegadores: Muy alto [html5accessibility]</a:t>
            </a:r>
          </a:p>
        </p:txBody>
      </p:sp>
      <p:graphicFrame>
        <p:nvGraphicFramePr>
          <p:cNvPr id="2" name="1 Tabla" descr="Tabla con el soporte de los elementos de HTML5 para contenido multimedia por los navegadores Chrome 40, Firefox 11 e I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61334"/>
              </p:ext>
            </p:extLst>
          </p:nvPr>
        </p:nvGraphicFramePr>
        <p:xfrm>
          <a:off x="683570" y="2291876"/>
          <a:ext cx="7848867" cy="4017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0"/>
                <a:gridCol w="1008112"/>
                <a:gridCol w="792088"/>
                <a:gridCol w="792088"/>
                <a:gridCol w="4248469"/>
              </a:tblGrid>
              <a:tr h="75608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HTML5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Chromee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Firefox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(noviembre 2014)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Firefox: keyboard support suboptimal - cannot interact with individual controls. refer to Bug 494175 -Make &lt;video&gt; and &lt;audio&gt; controls keyboard navigable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Chrome: full support!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11: Full support!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Vídeo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Firefox: (funky) keyboard access is provided via Firefox specific shortcuts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Chrome: Full support!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 11: Full Support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IE: supports both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WebVTT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TTML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Chrome/Firefox: only support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WebVTT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 to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WebVTT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 in browsers for more details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7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400009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(IX)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 smtClean="0">
                <a:ea typeface="Calibri" pitchFamily="34" charset="0"/>
              </a:rPr>
              <a:t>Descarga</a:t>
            </a:r>
            <a:endParaRPr lang="es-ES" sz="2000" dirty="0">
              <a:ea typeface="Calibri" pitchFamily="34" charset="0"/>
            </a:endParaRP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La implementación es a través de un enlace (etiquetado correctamente siguiendo las WCAG y el 3er eslabón)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Se almacena en el usuario.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Se deben ofrecer los elementos accesibles en abierto o en descarga.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Posibles dificultades al reproducir en el equipo del usuario</a:t>
            </a:r>
            <a:r>
              <a:rPr lang="es-ES" sz="1800" dirty="0" smtClean="0">
                <a:ea typeface="Calibri" pitchFamily="34" charset="0"/>
              </a:rPr>
              <a:t>.</a:t>
            </a:r>
            <a:endParaRPr lang="es-ES" sz="1200" dirty="0">
              <a:ea typeface="Calibri" pitchFamily="34" charset="0"/>
            </a:endParaRPr>
          </a:p>
        </p:txBody>
      </p:sp>
      <p:pic>
        <p:nvPicPr>
          <p:cNvPr id="32773" name="7 Marcador de contenido" descr="Pantallazo de descarga de archivo desde navegador we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65625"/>
            <a:ext cx="263683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75570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dirty="0" smtClean="0">
                <a:latin typeface="Arial" charset="0"/>
                <a:cs typeface="Arial" charset="0"/>
              </a:rPr>
              <a:t>Índice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dirty="0" smtClean="0">
                <a:ea typeface="MS PGothic" pitchFamily="34" charset="-128"/>
              </a:rPr>
              <a:t>Motivación</a:t>
            </a:r>
            <a:endParaRPr lang="es-ES" altLang="es-ES" dirty="0"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s-ES" altLang="es-ES" dirty="0" smtClean="0">
                <a:ea typeface="MS PGothic" pitchFamily="34" charset="-128"/>
              </a:rPr>
              <a:t>Introducción </a:t>
            </a:r>
            <a:r>
              <a:rPr lang="es-ES" altLang="es-ES" dirty="0">
                <a:ea typeface="MS PGothic" pitchFamily="34" charset="-128"/>
              </a:rPr>
              <a:t>a la accesibilidad a los contenidos audiovisuales en la Web</a:t>
            </a:r>
          </a:p>
          <a:p>
            <a:pPr eaLnBrk="1" hangingPunct="1">
              <a:defRPr/>
            </a:pPr>
            <a:r>
              <a:rPr lang="es-ES" altLang="es-ES" dirty="0" smtClean="0">
                <a:ea typeface="MS PGothic" pitchFamily="34" charset="-128"/>
              </a:rPr>
              <a:t>Inserción </a:t>
            </a:r>
            <a:r>
              <a:rPr lang="es-ES" altLang="es-ES" dirty="0">
                <a:ea typeface="MS PGothic" pitchFamily="34" charset="-128"/>
              </a:rPr>
              <a:t>del vídeo en página web. La cadena de la </a:t>
            </a:r>
            <a:r>
              <a:rPr lang="es-ES" altLang="es-ES" dirty="0" smtClean="0">
                <a:ea typeface="MS PGothic" pitchFamily="34" charset="-128"/>
              </a:rPr>
              <a:t>accesibilidad:</a:t>
            </a:r>
          </a:p>
          <a:p>
            <a:pPr lvl="1" eaLnBrk="1" hangingPunct="1">
              <a:defRPr/>
            </a:pPr>
            <a:r>
              <a:rPr lang="es-ES" altLang="es-ES" dirty="0" smtClean="0">
                <a:ea typeface="MS PGothic" pitchFamily="34" charset="-128"/>
              </a:rPr>
              <a:t>El </a:t>
            </a:r>
            <a:r>
              <a:rPr lang="es-ES" altLang="es-ES" dirty="0">
                <a:ea typeface="MS PGothic" pitchFamily="34" charset="-128"/>
              </a:rPr>
              <a:t>video en sí mismo debe ser </a:t>
            </a:r>
            <a:r>
              <a:rPr lang="es-ES" altLang="es-ES" dirty="0" smtClean="0">
                <a:ea typeface="MS PGothic" pitchFamily="34" charset="-128"/>
              </a:rPr>
              <a:t>accesible: recursos , pautas, normativa, buenas prácticas</a:t>
            </a:r>
          </a:p>
          <a:p>
            <a:pPr lvl="1" eaLnBrk="1" hangingPunct="1">
              <a:defRPr/>
            </a:pPr>
            <a:r>
              <a:rPr lang="es-ES" altLang="es-ES" dirty="0" smtClean="0">
                <a:ea typeface="MS PGothic" pitchFamily="34" charset="-128"/>
              </a:rPr>
              <a:t>Su  </a:t>
            </a:r>
            <a:r>
              <a:rPr lang="es-ES" altLang="es-ES" dirty="0">
                <a:ea typeface="MS PGothic" pitchFamily="34" charset="-128"/>
              </a:rPr>
              <a:t>implementación a la web debe ser </a:t>
            </a:r>
            <a:r>
              <a:rPr lang="es-ES" altLang="es-ES" dirty="0" smtClean="0">
                <a:ea typeface="MS PGothic" pitchFamily="34" charset="-128"/>
              </a:rPr>
              <a:t>accesible: tipos </a:t>
            </a:r>
            <a:r>
              <a:rPr lang="es-ES" altLang="es-ES" dirty="0">
                <a:ea typeface="MS PGothic" pitchFamily="34" charset="-128"/>
              </a:rPr>
              <a:t>de implementaciones </a:t>
            </a:r>
            <a:r>
              <a:rPr lang="es-ES" altLang="es-ES" dirty="0" smtClean="0">
                <a:ea typeface="MS PGothic" pitchFamily="34" charset="-128"/>
              </a:rPr>
              <a:t>accesibles</a:t>
            </a:r>
          </a:p>
          <a:p>
            <a:pPr lvl="1" eaLnBrk="1" hangingPunct="1">
              <a:defRPr/>
            </a:pPr>
            <a:r>
              <a:rPr lang="es-ES" altLang="es-ES" dirty="0" smtClean="0">
                <a:ea typeface="MS PGothic" pitchFamily="34" charset="-128"/>
              </a:rPr>
              <a:t>Control </a:t>
            </a:r>
            <a:r>
              <a:rPr lang="es-ES" altLang="es-ES" dirty="0">
                <a:ea typeface="MS PGothic" pitchFamily="34" charset="-128"/>
              </a:rPr>
              <a:t>al video debe ser accesible y </a:t>
            </a:r>
            <a:r>
              <a:rPr lang="es-ES" altLang="es-ES" dirty="0" smtClean="0">
                <a:ea typeface="MS PGothic" pitchFamily="34" charset="-128"/>
              </a:rPr>
              <a:t>usable: reproductores </a:t>
            </a:r>
            <a:r>
              <a:rPr lang="es-ES" altLang="es-ES" dirty="0">
                <a:ea typeface="MS PGothic" pitchFamily="34" charset="-128"/>
              </a:rPr>
              <a:t>accesibles</a:t>
            </a:r>
          </a:p>
        </p:txBody>
      </p:sp>
      <p:sp>
        <p:nvSpPr>
          <p:cNvPr id="8196" name="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38067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(X)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STREAMING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Técnicamente costoso y complicado.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Implementación sencilla a través de un enlace.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El usuario puede controlar la reproducción en su totalidad.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No descarga nada en el equipo del usuario.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Necesario reproductor adaptado al </a:t>
            </a:r>
            <a:r>
              <a:rPr lang="es-ES" sz="1800" dirty="0" err="1">
                <a:ea typeface="Calibri" pitchFamily="34" charset="0"/>
              </a:rPr>
              <a:t>streaming</a:t>
            </a:r>
            <a:r>
              <a:rPr lang="es-ES" sz="1800" dirty="0" smtClean="0">
                <a:ea typeface="Calibri" pitchFamily="34" charset="0"/>
              </a:rPr>
              <a:t>.</a:t>
            </a:r>
            <a:endParaRPr lang="es-ES" sz="1200" dirty="0">
              <a:ea typeface="Calibri" pitchFamily="34" charset="0"/>
            </a:endParaRPr>
          </a:p>
        </p:txBody>
      </p:sp>
      <p:pic>
        <p:nvPicPr>
          <p:cNvPr id="33797" name="Imagen" descr="Pantallazo de vídeo reproduciéndose en el Reproductor de Window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2336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500" dirty="0" smtClean="0">
                <a:latin typeface="Arial" charset="0"/>
                <a:cs typeface="Arial" charset="0"/>
              </a:rPr>
              <a:t>Su  implementación a la web debe ser accesible (XI)</a:t>
            </a:r>
            <a:endParaRPr lang="es-ES_tradnl" altLang="es-ES" sz="25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defRPr/>
            </a:pPr>
            <a:r>
              <a:rPr lang="es-ES" sz="2400" dirty="0">
                <a:ea typeface="Calibri" pitchFamily="34" charset="0"/>
              </a:rPr>
              <a:t>Tipos de implementación accesible.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dirty="0">
                <a:ea typeface="Calibri" pitchFamily="34" charset="0"/>
              </a:rPr>
              <a:t>DESCARGA PROGRESIVA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El usuario debe esperar a que se descargue un porcentaje del contenido para comenzar a verlo.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La implementación no resulta tan sencilla.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Es la forma más cómoda y sencilla para los usuarios</a:t>
            </a:r>
            <a:r>
              <a:rPr lang="es-ES" sz="1800" dirty="0" smtClean="0">
                <a:ea typeface="Calibri" pitchFamily="34" charset="0"/>
              </a:rPr>
              <a:t>.</a:t>
            </a:r>
            <a:endParaRPr lang="es-ES" sz="1200" dirty="0">
              <a:ea typeface="Calibri" pitchFamily="34" charset="0"/>
            </a:endParaRPr>
          </a:p>
        </p:txBody>
      </p:sp>
      <p:pic>
        <p:nvPicPr>
          <p:cNvPr id="34821" name="Imagen" descr="Pantallazo de reproductor accesible para we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0891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s-ES" altLang="es-ES" sz="2600" dirty="0"/>
              <a:t>Barreras con el agente de usuario o reproductor (I)</a:t>
            </a:r>
          </a:p>
          <a:p>
            <a:pPr marL="628650" lvl="1">
              <a:spcBef>
                <a:spcPts val="600"/>
              </a:spcBef>
              <a:spcAft>
                <a:spcPts val="1200"/>
              </a:spcAft>
            </a:pPr>
            <a:r>
              <a:rPr lang="es-ES" altLang="es-ES" dirty="0"/>
              <a:t>El agente de usuarios es el software por el cual se accede al contenido como los navegadores, productos de apoyo y: </a:t>
            </a:r>
          </a:p>
          <a:p>
            <a:pPr marL="977900" lvl="2" indent="-285750">
              <a:spcAft>
                <a:spcPts val="1200"/>
              </a:spcAft>
            </a:pPr>
            <a:r>
              <a:rPr lang="es-ES" altLang="es-ES" dirty="0"/>
              <a:t>Reproductores (Player) para el contenido audiovisual</a:t>
            </a:r>
          </a:p>
          <a:p>
            <a:pPr marL="628650" lvl="1">
              <a:spcBef>
                <a:spcPts val="600"/>
              </a:spcBef>
              <a:spcAft>
                <a:spcPts val="1200"/>
              </a:spcAft>
            </a:pPr>
            <a:r>
              <a:rPr lang="es-ES" altLang="es-ES" dirty="0"/>
              <a:t>Existen barreras de accesibilidad en el uso del Player</a:t>
            </a:r>
          </a:p>
          <a:p>
            <a:pPr marL="628650" lvl="1">
              <a:spcBef>
                <a:spcPts val="600"/>
              </a:spcBef>
              <a:spcAft>
                <a:spcPts val="1200"/>
              </a:spcAft>
            </a:pPr>
            <a:r>
              <a:rPr lang="es-ES" altLang="es-ES" dirty="0"/>
              <a:t>En HTML 5 no es necesario el </a:t>
            </a:r>
            <a:r>
              <a:rPr lang="es-ES" altLang="es-ES" dirty="0" err="1"/>
              <a:t>player</a:t>
            </a:r>
            <a:r>
              <a:rPr lang="es-ES" altLang="es-ES" dirty="0"/>
              <a:t>, pero no hay un soporte completo, puede necesitar incluir tecnologías complementarias (por ejemplo para tener un acceso completo por el teclado)</a:t>
            </a:r>
          </a:p>
        </p:txBody>
      </p:sp>
      <p:sp>
        <p:nvSpPr>
          <p:cNvPr id="3686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(II)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2400" dirty="0">
                <a:ea typeface="Calibri" pitchFamily="34" charset="0"/>
              </a:rPr>
              <a:t>Barreras con el </a:t>
            </a:r>
            <a:r>
              <a:rPr lang="es-ES" sz="2400" dirty="0" smtClean="0">
                <a:ea typeface="Calibri" pitchFamily="34" charset="0"/>
              </a:rPr>
              <a:t>reproductor (II):</a:t>
            </a:r>
            <a:endParaRPr lang="es-ES" sz="2400" dirty="0">
              <a:ea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altLang="es-ES" dirty="0"/>
              <a:t>No ofrecen una interfaz intuitiva para que el usuario pueda hacerlo funcionar sin necesidad de tener conocimiento previo o pedir ayuda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altLang="es-ES" dirty="0"/>
              <a:t>No ofrecer soporte a los productos de apoyo (lectores de pantalla, etc.)</a:t>
            </a:r>
          </a:p>
          <a:p>
            <a:pPr marL="1085850" lvl="2">
              <a:spcAft>
                <a:spcPts val="800"/>
              </a:spcAft>
              <a:buClr>
                <a:schemeClr val="accent2"/>
              </a:buClr>
            </a:pPr>
            <a:r>
              <a:rPr lang="es-ES" altLang="es-ES" dirty="0"/>
              <a:t>Puede que se ofrezca </a:t>
            </a:r>
            <a:r>
              <a:rPr lang="es-ES" altLang="es-ES" dirty="0" err="1"/>
              <a:t>audiodescripción</a:t>
            </a:r>
            <a:r>
              <a:rPr lang="es-ES" altLang="es-ES" dirty="0"/>
              <a:t>, pero si el usuario ciego no es capaz de acceder por lector de pantalla</a:t>
            </a:r>
            <a:r>
              <a:rPr lang="es-ES" altLang="es-ES" dirty="0" smtClean="0"/>
              <a:t>...</a:t>
            </a:r>
            <a:endParaRPr lang="es-ES" sz="2000" dirty="0">
              <a:ea typeface="Calibri" pitchFamily="34" charset="0"/>
            </a:endParaRPr>
          </a:p>
        </p:txBody>
      </p:sp>
      <p:sp>
        <p:nvSpPr>
          <p:cNvPr id="3686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206434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(III)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2400" dirty="0">
                <a:ea typeface="Calibri" pitchFamily="34" charset="0"/>
              </a:rPr>
              <a:t>Barreras con el </a:t>
            </a:r>
            <a:r>
              <a:rPr lang="es-ES" sz="2400" dirty="0" smtClean="0">
                <a:ea typeface="Calibri" pitchFamily="34" charset="0"/>
              </a:rPr>
              <a:t>reproductor (III):</a:t>
            </a:r>
            <a:endParaRPr lang="es-ES" sz="2400" dirty="0">
              <a:ea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altLang="es-ES" dirty="0"/>
              <a:t>No ofrecer información sobre qué herramienta software se necesita para la reproducción del contenido de vídeo.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altLang="es-ES" dirty="0"/>
              <a:t>El usuario no dispone del software necesario para reproducir un vídeo y no sabe cómo instalárselo (diversidad tecnológica en el ámbito multimedia: tipos de reproductores, formatos, </a:t>
            </a:r>
            <a:r>
              <a:rPr lang="es-ES" altLang="es-ES" dirty="0" err="1"/>
              <a:t>codecs</a:t>
            </a:r>
            <a:r>
              <a:rPr lang="es-ES" altLang="es-ES" dirty="0"/>
              <a:t>, versionado, … ). </a:t>
            </a:r>
          </a:p>
        </p:txBody>
      </p:sp>
      <p:sp>
        <p:nvSpPr>
          <p:cNvPr id="3686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268449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(IV)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2400" dirty="0">
                <a:ea typeface="Calibri" pitchFamily="34" charset="0"/>
              </a:rPr>
              <a:t>Reproductores </a:t>
            </a:r>
            <a:r>
              <a:rPr lang="es-ES" sz="2400" dirty="0" smtClean="0">
                <a:ea typeface="Calibri" pitchFamily="34" charset="0"/>
              </a:rPr>
              <a:t>accesibles (I)</a:t>
            </a:r>
            <a:endParaRPr lang="es-ES" sz="24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900" dirty="0">
                <a:ea typeface="Calibri" pitchFamily="34" charset="0"/>
              </a:rPr>
              <a:t>El reproductor debe ser capaz de permitir al usuario utilizar todos los elementos de accesibilidad desarrollados: subtitulado, </a:t>
            </a:r>
            <a:r>
              <a:rPr lang="es-ES" sz="1900" dirty="0" err="1">
                <a:ea typeface="Calibri" pitchFamily="34" charset="0"/>
              </a:rPr>
              <a:t>audiodescripción</a:t>
            </a:r>
            <a:r>
              <a:rPr lang="es-ES" sz="1900" dirty="0">
                <a:ea typeface="Calibri" pitchFamily="34" charset="0"/>
              </a:rPr>
              <a:t>, etc.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900" dirty="0">
                <a:ea typeface="Calibri" pitchFamily="34" charset="0"/>
              </a:rPr>
              <a:t>Cumplir los reproductores con las UAAG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Dar control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>
                <a:ea typeface="Calibri" pitchFamily="34" charset="0"/>
              </a:rPr>
              <a:t>Acceso por teclado</a:t>
            </a:r>
          </a:p>
          <a:p>
            <a:pPr marL="1085850" lvl="2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1800" dirty="0" smtClean="0">
                <a:ea typeface="Calibri" pitchFamily="34" charset="0"/>
              </a:rPr>
              <a:t>Etc.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1900" dirty="0">
                <a:ea typeface="Calibri" pitchFamily="34" charset="0"/>
              </a:rPr>
              <a:t>Ejemplo: </a:t>
            </a:r>
            <a:r>
              <a:rPr lang="es-ES" altLang="es-ES" sz="1900" dirty="0">
                <a:ea typeface="Calibri" pitchFamily="34" charset="0"/>
                <a:hlinkClick r:id="rId3"/>
              </a:rPr>
              <a:t>http://youtu.be/AVEMx9Hnf70</a:t>
            </a:r>
            <a:r>
              <a:rPr lang="es-ES" altLang="es-ES" sz="1900" dirty="0">
                <a:ea typeface="Calibri" pitchFamily="34" charset="0"/>
              </a:rPr>
              <a:t> </a:t>
            </a:r>
            <a:endParaRPr lang="es-ES" sz="1800" dirty="0">
              <a:ea typeface="Calibri" pitchFamily="34" charset="0"/>
            </a:endParaRPr>
          </a:p>
        </p:txBody>
      </p:sp>
      <p:pic>
        <p:nvPicPr>
          <p:cNvPr id="37893" name="Imagen 7" descr="Interraz web con reprodu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500438"/>
            <a:ext cx="32702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(V)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s-ES" altLang="es-ES" sz="2100" dirty="0"/>
              <a:t>Reproductores accesibles (II)</a:t>
            </a:r>
          </a:p>
          <a:p>
            <a:pPr marL="628650" lvl="1">
              <a:spcBef>
                <a:spcPts val="500"/>
              </a:spcBef>
              <a:spcAft>
                <a:spcPts val="600"/>
              </a:spcAft>
            </a:pPr>
            <a:r>
              <a:rPr lang="es-ES" altLang="es-ES" sz="2100" dirty="0"/>
              <a:t>Requisitos de accesibilidad en reproductores (según UAAG 2.0) ) [María González et al, 2011] </a:t>
            </a:r>
          </a:p>
          <a:p>
            <a:pPr marL="1085850" lvl="2">
              <a:spcBef>
                <a:spcPct val="0"/>
              </a:spcBef>
              <a:buClr>
                <a:schemeClr val="accent2"/>
              </a:buClr>
            </a:pPr>
            <a:r>
              <a:rPr lang="es-ES" altLang="es-ES" dirty="0"/>
              <a:t>Proporcionar junto con el vídeo distintas alternativas: </a:t>
            </a:r>
          </a:p>
          <a:p>
            <a:pPr lvl="3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ES" altLang="es-ES" sz="2000" dirty="0"/>
              <a:t>Subtítulos (subtitulado para sordos). </a:t>
            </a:r>
          </a:p>
          <a:p>
            <a:pPr lvl="3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ES" altLang="es-ES" sz="2000" dirty="0" err="1"/>
              <a:t>Audiodescripción</a:t>
            </a:r>
            <a:r>
              <a:rPr lang="es-ES" altLang="es-ES" sz="2000" dirty="0"/>
              <a:t>.</a:t>
            </a:r>
          </a:p>
          <a:p>
            <a:pPr lvl="3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ES" altLang="es-ES" sz="2000" dirty="0"/>
              <a:t>LS, </a:t>
            </a:r>
            <a:r>
              <a:rPr lang="es-ES" altLang="es-ES" sz="2000" dirty="0" err="1"/>
              <a:t>audiodescripción</a:t>
            </a:r>
            <a:r>
              <a:rPr lang="es-ES" altLang="es-ES" sz="2000" dirty="0"/>
              <a:t> extendida, etc.</a:t>
            </a:r>
          </a:p>
          <a:p>
            <a:pPr marL="1085850" lvl="2">
              <a:spcBef>
                <a:spcPct val="0"/>
              </a:spcBef>
              <a:buClr>
                <a:schemeClr val="accent2"/>
              </a:buClr>
            </a:pPr>
            <a:r>
              <a:rPr lang="es-ES" altLang="es-ES" dirty="0"/>
              <a:t>Asegurar acceso completo a todas sus características, además de desde ratón:</a:t>
            </a:r>
          </a:p>
          <a:p>
            <a:pPr lvl="3" indent="-285750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ES" altLang="es-ES" sz="2000" dirty="0"/>
              <a:t>Por teclado, a través de productos de apoyo</a:t>
            </a:r>
          </a:p>
          <a:p>
            <a:pPr marL="1085850" lvl="2">
              <a:spcBef>
                <a:spcPct val="0"/>
              </a:spcBef>
              <a:buClr>
                <a:schemeClr val="accent2"/>
              </a:buClr>
            </a:pPr>
            <a:r>
              <a:rPr lang="es-ES" altLang="es-ES" dirty="0"/>
              <a:t>Proporcionar ayuda y documentación sobre las características de accesibilidad del reproductor</a:t>
            </a:r>
          </a:p>
          <a:p>
            <a:pPr marL="1085850" lvl="2">
              <a:spcBef>
                <a:spcPct val="0"/>
              </a:spcBef>
              <a:buClr>
                <a:schemeClr val="accent2"/>
              </a:buClr>
            </a:pPr>
            <a:r>
              <a:rPr lang="es-ES" altLang="es-ES" dirty="0"/>
              <a:t>Proporcionar cursor de foco de teclado que indique visualmente qué elemento tiene el foco del teclado</a:t>
            </a:r>
          </a:p>
        </p:txBody>
      </p:sp>
      <p:sp>
        <p:nvSpPr>
          <p:cNvPr id="3789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271066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(VI)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s-ES" altLang="es-ES" dirty="0"/>
              <a:t>Reproductores accesibles (III)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Incrustados en una página web</a:t>
            </a:r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dirty="0"/>
              <a:t>Interacción más sencilla (no hay que  abrir otra aplicación)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Software independiente. </a:t>
            </a:r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dirty="0"/>
              <a:t>Más opciones de control, más accesibles que las versiones incrustadas, pero el uso es menos </a:t>
            </a:r>
            <a:r>
              <a:rPr lang="es-ES" altLang="es-ES" dirty="0" smtClean="0"/>
              <a:t>intuitivo</a:t>
            </a:r>
            <a:endParaRPr lang="es-ES" altLang="es-ES" dirty="0"/>
          </a:p>
        </p:txBody>
      </p:sp>
      <p:sp>
        <p:nvSpPr>
          <p:cNvPr id="3789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3728472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(VII)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s-ES" altLang="es-ES" dirty="0"/>
              <a:t>Reproductores accesibles (IV)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Incrustados en una página web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Reproductores con tecnología html5 complementado con otras tecnologías o  flash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Excelente sistema de compresión, instalado en la mayoría de los navegadores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Incluyen requisitos de accesibilidad, pero no suficientes [Lourdes Moreno, 2011].</a:t>
            </a:r>
          </a:p>
        </p:txBody>
      </p:sp>
      <p:pic>
        <p:nvPicPr>
          <p:cNvPr id="38918" name="Imagen 2" descr="Icono de Youtub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4" y="4847999"/>
            <a:ext cx="1211660" cy="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smtClean="0">
                <a:solidFill>
                  <a:srgbClr val="595959"/>
                </a:solidFill>
              </a:rPr>
              <a:t>Lourdes Moreno y Paloma Martínez, Grupo </a:t>
            </a:r>
            <a:r>
              <a:rPr lang="es-ES" altLang="es-ES" sz="1100" dirty="0" err="1" smtClean="0">
                <a:solidFill>
                  <a:srgbClr val="595959"/>
                </a:solidFill>
              </a:rPr>
              <a:t>Labda</a:t>
            </a:r>
            <a:endParaRPr lang="es-ES" altLang="es-ES" sz="11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(VIII)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s-ES" altLang="es-ES" dirty="0"/>
              <a:t>Reproductores accesibles (V)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dirty="0"/>
              <a:t>Software independiente. </a:t>
            </a:r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sz="2200" dirty="0"/>
              <a:t>Ofrecen subtítulos: RealPlayer , Windows Media </a:t>
            </a:r>
            <a:r>
              <a:rPr lang="es-ES" altLang="es-ES" sz="2200" dirty="0" smtClean="0"/>
              <a:t>Player, </a:t>
            </a:r>
            <a:r>
              <a:rPr lang="es-ES" altLang="es-ES" sz="2200" dirty="0"/>
              <a:t>QuickTime </a:t>
            </a:r>
            <a:r>
              <a:rPr lang="es-ES" altLang="es-ES" sz="2200" dirty="0" smtClean="0"/>
              <a:t>e </a:t>
            </a:r>
            <a:r>
              <a:rPr lang="es-ES" altLang="es-ES" sz="2200" dirty="0"/>
              <a:t>iTunes.</a:t>
            </a:r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sz="2200" dirty="0" err="1" smtClean="0"/>
              <a:t>Audiodescripción</a:t>
            </a:r>
            <a:endParaRPr lang="es-ES" altLang="es-ES" dirty="0"/>
          </a:p>
        </p:txBody>
      </p:sp>
      <p:pic>
        <p:nvPicPr>
          <p:cNvPr id="7" name="Imagen 4" descr="Icono de Quickti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11" y="4027768"/>
            <a:ext cx="9255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 descr="Icono de Windows M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78" y="4378606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 descr="Icono de RealPlay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68" y="4027768"/>
            <a:ext cx="762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104887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"/>
          <p:cNvSpPr>
            <a:spLocks noGrp="1" noChangeArrowheads="1"/>
          </p:cNvSpPr>
          <p:nvPr>
            <p:ph type="title"/>
          </p:nvPr>
        </p:nvSpPr>
        <p:spPr>
          <a:xfrm>
            <a:off x="539750" y="411163"/>
            <a:ext cx="8147050" cy="785812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Motivación</a:t>
            </a:r>
            <a:endParaRPr lang="es-ES_tradnl" altLang="es-ES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altLang="es-ES" sz="2600" dirty="0">
                <a:ea typeface="MS PGothic" pitchFamily="34" charset="-128"/>
              </a:rPr>
              <a:t>Continuo incremento desde hace tiempo de contenido de tipo video en la Web</a:t>
            </a:r>
          </a:p>
          <a:p>
            <a:pPr>
              <a:defRPr/>
            </a:pPr>
            <a:r>
              <a:rPr lang="es-ES" altLang="es-ES" sz="2600" dirty="0">
                <a:ea typeface="MS PGothic" pitchFamily="34" charset="-128"/>
              </a:rPr>
              <a:t>Problema: Incorporación no accesible</a:t>
            </a:r>
          </a:p>
          <a:p>
            <a:pPr lvl="1">
              <a:defRPr/>
            </a:pPr>
            <a:r>
              <a:rPr lang="es-ES" altLang="es-ES" sz="2000" dirty="0">
                <a:ea typeface="MS PGothic" pitchFamily="34" charset="-128"/>
              </a:rPr>
              <a:t>Grupos afectados: personas con discapacidad</a:t>
            </a:r>
          </a:p>
          <a:p>
            <a:pPr lvl="1">
              <a:defRPr/>
            </a:pPr>
            <a:r>
              <a:rPr lang="es-ES" altLang="es-ES" sz="2000" dirty="0">
                <a:ea typeface="MS PGothic" pitchFamily="34" charset="-128"/>
              </a:rPr>
              <a:t>Todos!</a:t>
            </a:r>
          </a:p>
          <a:p>
            <a:pPr>
              <a:defRPr/>
            </a:pPr>
            <a:r>
              <a:rPr lang="es-ES" altLang="es-ES" sz="2600" dirty="0">
                <a:ea typeface="MS PGothic" pitchFamily="34" charset="-128"/>
              </a:rPr>
              <a:t>Barreras de accesibilidad: </a:t>
            </a:r>
          </a:p>
          <a:p>
            <a:pPr lvl="1">
              <a:defRPr/>
            </a:pPr>
            <a:r>
              <a:rPr lang="es-ES" altLang="es-ES" sz="2000" dirty="0">
                <a:ea typeface="MS PGothic" pitchFamily="34" charset="-128"/>
              </a:rPr>
              <a:t>si no se proporcionan recursos de accesibilidad al contenido (subtitulado, </a:t>
            </a:r>
            <a:r>
              <a:rPr lang="es-ES" altLang="es-ES" sz="2000" dirty="0" err="1">
                <a:ea typeface="MS PGothic" pitchFamily="34" charset="-128"/>
              </a:rPr>
              <a:t>audiodescripción</a:t>
            </a:r>
            <a:r>
              <a:rPr lang="es-ES" altLang="es-ES" sz="2000" dirty="0">
                <a:ea typeface="MS PGothic" pitchFamily="34" charset="-128"/>
              </a:rPr>
              <a:t>, …) </a:t>
            </a:r>
          </a:p>
          <a:p>
            <a:pPr lvl="1">
              <a:defRPr/>
            </a:pPr>
            <a:r>
              <a:rPr lang="es-ES" altLang="es-ES" sz="2000" dirty="0">
                <a:ea typeface="MS PGothic" pitchFamily="34" charset="-128"/>
              </a:rPr>
              <a:t>en el acceso al contenido a través del agente de usuario (reproductor multimedia)</a:t>
            </a:r>
          </a:p>
          <a:p>
            <a:pPr lvl="1">
              <a:defRPr/>
            </a:pPr>
            <a:r>
              <a:rPr lang="es-ES" altLang="es-ES" sz="2000" dirty="0" smtClean="0">
                <a:ea typeface="MS PGothic" pitchFamily="34" charset="-128"/>
              </a:rPr>
              <a:t>Etc.</a:t>
            </a:r>
            <a:endParaRPr lang="es-ES" altLang="es-ES" sz="2000" dirty="0">
              <a:ea typeface="MS PGothic" pitchFamily="34" charset="-128"/>
            </a:endParaRPr>
          </a:p>
        </p:txBody>
      </p:sp>
      <p:pic>
        <p:nvPicPr>
          <p:cNvPr id="9221" name="Imagen 4" descr="Imagen con iconos de grupos de tipo de discapacid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060575"/>
            <a:ext cx="23415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Marcador de pie de página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 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(IX)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3013" name="Imagen" descr="Interface del player accesible indicando los distintos botones o controles necesari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341438"/>
            <a:ext cx="6562725" cy="446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CuadroTexto 6"/>
          <p:cNvSpPr txBox="1">
            <a:spLocks noChangeArrowheads="1"/>
          </p:cNvSpPr>
          <p:nvPr/>
        </p:nvSpPr>
        <p:spPr bwMode="auto">
          <a:xfrm>
            <a:off x="5213350" y="5876925"/>
            <a:ext cx="295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b="1">
                <a:solidFill>
                  <a:srgbClr val="000090"/>
                </a:solidFill>
                <a:latin typeface="Calibri" pitchFamily="34" charset="0"/>
              </a:rPr>
              <a:t>[Lourdes Moreno et al, 2011]</a:t>
            </a:r>
          </a:p>
        </p:txBody>
      </p:sp>
      <p:sp>
        <p:nvSpPr>
          <p:cNvPr id="4301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al video debe ser accesible y usable (X)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s-ES" altLang="es-ES" sz="2200" dirty="0"/>
              <a:t>Soluciones de reproductores con criterios de accesibilidad incluidos ((HTML5, Flash, tecnologías complementarias como </a:t>
            </a:r>
            <a:r>
              <a:rPr lang="es-ES" altLang="es-ES" sz="2200" dirty="0" err="1"/>
              <a:t>javascript</a:t>
            </a:r>
            <a:r>
              <a:rPr lang="es-ES" altLang="es-ES" sz="2200" dirty="0"/>
              <a:t>, </a:t>
            </a:r>
            <a:r>
              <a:rPr lang="es-ES" altLang="es-ES" sz="2200" dirty="0" err="1"/>
              <a:t>frameworks</a:t>
            </a:r>
            <a:r>
              <a:rPr lang="es-ES" altLang="es-ES" sz="2200" dirty="0"/>
              <a:t> de desarrollo …) (I</a:t>
            </a:r>
            <a:r>
              <a:rPr lang="es-ES" altLang="es-ES" sz="2200" dirty="0" smtClean="0"/>
              <a:t>)</a:t>
            </a:r>
          </a:p>
          <a:p>
            <a:pPr lvl="1"/>
            <a:endParaRPr lang="es-ES" altLang="es-ES" sz="2000" dirty="0" smtClean="0"/>
          </a:p>
          <a:p>
            <a:pPr lvl="1"/>
            <a:endParaRPr lang="es-ES" altLang="es-ES" sz="2000" dirty="0" smtClean="0"/>
          </a:p>
          <a:p>
            <a:pPr lvl="1"/>
            <a:endParaRPr lang="es-ES" altLang="es-ES" sz="2000" dirty="0" smtClean="0"/>
          </a:p>
          <a:p>
            <a:pPr lvl="1"/>
            <a:endParaRPr lang="es-ES" altLang="es-ES" sz="2000" dirty="0"/>
          </a:p>
          <a:p>
            <a:pPr lvl="1"/>
            <a:endParaRPr lang="es-ES" altLang="es-ES" sz="2000" dirty="0"/>
          </a:p>
          <a:p>
            <a:pPr lvl="1"/>
            <a:endParaRPr lang="es-ES" altLang="es-ES" sz="2000" dirty="0"/>
          </a:p>
          <a:p>
            <a:pPr lvl="1">
              <a:buFont typeface="Courier New" pitchFamily="49" charset="0"/>
              <a:buNone/>
            </a:pPr>
            <a:endParaRPr lang="es-ES" altLang="es-ES" sz="2000" dirty="0"/>
          </a:p>
          <a:p>
            <a:pPr marL="285750" indent="-285750"/>
            <a:r>
              <a:rPr lang="es-ES" altLang="es-ES" sz="2000" dirty="0" smtClean="0">
                <a:ea typeface="Calibri" pitchFamily="34" charset="0"/>
              </a:rPr>
              <a:t>Más </a:t>
            </a:r>
            <a:r>
              <a:rPr lang="es-ES" altLang="es-ES" sz="2000" dirty="0">
                <a:ea typeface="Calibri" pitchFamily="34" charset="0"/>
              </a:rPr>
              <a:t>Información: </a:t>
            </a:r>
            <a:r>
              <a:rPr lang="es-ES" altLang="es-ES" sz="2000" dirty="0">
                <a:ea typeface="Calibri" pitchFamily="34" charset="0"/>
                <a:hlinkClick r:id="rId3"/>
              </a:rPr>
              <a:t>http://www.iheni.com/accessible-media-player-resources</a:t>
            </a:r>
            <a:endParaRPr lang="es-ES" sz="1600" dirty="0">
              <a:ea typeface="Calibri" pitchFamily="34" charset="0"/>
            </a:endParaRPr>
          </a:p>
        </p:txBody>
      </p:sp>
      <p:sp>
        <p:nvSpPr>
          <p:cNvPr id="7" name="CuadroTexto 5"/>
          <p:cNvSpPr txBox="1">
            <a:spLocks noChangeArrowheads="1"/>
          </p:cNvSpPr>
          <p:nvPr/>
        </p:nvSpPr>
        <p:spPr bwMode="auto">
          <a:xfrm>
            <a:off x="1043608" y="2757711"/>
            <a:ext cx="34956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s-ES" altLang="es-ES" sz="2000" dirty="0">
                <a:latin typeface="Arial" pitchFamily="34" charset="0"/>
              </a:rPr>
              <a:t>JW Player </a:t>
            </a:r>
            <a:r>
              <a:rPr lang="es-ES" altLang="es-ES" sz="2000" dirty="0" err="1">
                <a:latin typeface="Arial" pitchFamily="34" charset="0"/>
              </a:rPr>
              <a:t>Controls</a:t>
            </a:r>
            <a:endParaRPr lang="es-ES" altLang="es-ES" sz="2000" dirty="0"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s-ES" altLang="es-ES" sz="2000" dirty="0" err="1">
                <a:latin typeface="Arial" pitchFamily="34" charset="0"/>
              </a:rPr>
              <a:t>CCPlayers</a:t>
            </a:r>
            <a:endParaRPr lang="es-ES" altLang="es-ES" sz="2000" dirty="0">
              <a:latin typeface="Arial" pitchFamily="34" charset="0"/>
            </a:endParaRP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s-ES" altLang="es-ES" sz="2000" dirty="0" err="1">
                <a:latin typeface="Arial" pitchFamily="34" charset="0"/>
                <a:cs typeface="Arial" pitchFamily="34" charset="0"/>
              </a:rPr>
              <a:t>Acorn</a:t>
            </a:r>
            <a:r>
              <a:rPr lang="es-ES" altLang="es-ES" sz="2000" dirty="0">
                <a:latin typeface="Arial" pitchFamily="34" charset="0"/>
                <a:cs typeface="Arial" pitchFamily="34" charset="0"/>
              </a:rPr>
              <a:t> Media Player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s-ES" sz="2000" dirty="0" err="1">
                <a:latin typeface="Arial" pitchFamily="34" charset="0"/>
              </a:rPr>
              <a:t>AlphaGov</a:t>
            </a:r>
            <a:r>
              <a:rPr lang="en-US" altLang="es-ES" sz="2000" dirty="0">
                <a:latin typeface="Arial" pitchFamily="34" charset="0"/>
              </a:rPr>
              <a:t> Accessible Media Player </a:t>
            </a:r>
            <a:r>
              <a:rPr lang="es-ES" altLang="es-ES" sz="2000" dirty="0">
                <a:latin typeface="Arial" pitchFamily="34" charset="0"/>
              </a:rPr>
              <a:t> 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s-ES" altLang="es-ES" sz="2000" dirty="0">
                <a:latin typeface="Arial" pitchFamily="34" charset="0"/>
              </a:rPr>
              <a:t>AMI Player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s-ES" altLang="es-ES" sz="2000" dirty="0" err="1">
                <a:latin typeface="Arial" pitchFamily="34" charset="0"/>
              </a:rPr>
              <a:t>Able</a:t>
            </a:r>
            <a:r>
              <a:rPr lang="es-ES" altLang="es-ES" sz="2000" dirty="0">
                <a:latin typeface="Arial" pitchFamily="34" charset="0"/>
              </a:rPr>
              <a:t> </a:t>
            </a:r>
            <a:r>
              <a:rPr lang="es-ES" altLang="es-ES" sz="2000" dirty="0" err="1">
                <a:latin typeface="Arial" pitchFamily="34" charset="0"/>
              </a:rPr>
              <a:t>player</a:t>
            </a:r>
            <a:endParaRPr lang="es-ES" altLang="es-ES" sz="2000" dirty="0">
              <a:latin typeface="Arial" pitchFamily="34" charset="0"/>
            </a:endParaRP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5075858" y="2685132"/>
            <a:ext cx="34956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altLang="es-ES" sz="2000" dirty="0">
                <a:latin typeface="Arial" pitchFamily="34" charset="0"/>
              </a:rPr>
              <a:t>BBC Standard Media Player 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ES" sz="2000" dirty="0" err="1">
                <a:latin typeface="Arial" pitchFamily="34" charset="0"/>
              </a:rPr>
              <a:t>Nomensa’s</a:t>
            </a:r>
            <a:r>
              <a:rPr lang="es-ES" altLang="es-ES" sz="2000" dirty="0">
                <a:latin typeface="Arial" pitchFamily="34" charset="0"/>
              </a:rPr>
              <a:t> </a:t>
            </a:r>
            <a:r>
              <a:rPr lang="es-ES" altLang="es-ES" sz="2000" dirty="0" err="1">
                <a:latin typeface="Arial" pitchFamily="34" charset="0"/>
              </a:rPr>
              <a:t>accessible</a:t>
            </a:r>
            <a:r>
              <a:rPr lang="es-ES" altLang="es-ES" sz="2000" dirty="0">
                <a:latin typeface="Arial" pitchFamily="34" charset="0"/>
              </a:rPr>
              <a:t> video </a:t>
            </a:r>
            <a:r>
              <a:rPr lang="es-ES" altLang="es-ES" sz="2000" dirty="0" err="1">
                <a:latin typeface="Arial" pitchFamily="34" charset="0"/>
              </a:rPr>
              <a:t>player</a:t>
            </a:r>
            <a:r>
              <a:rPr lang="es-ES" altLang="es-ES" sz="2000" dirty="0">
                <a:latin typeface="Arial" pitchFamily="34" charset="0"/>
              </a:rPr>
              <a:t>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s-ES" sz="2000" dirty="0" err="1">
                <a:latin typeface="Arial" pitchFamily="34" charset="0"/>
              </a:rPr>
              <a:t>OZPlayer</a:t>
            </a:r>
            <a:endParaRPr lang="es-ES" altLang="es-ES" sz="2000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ES" altLang="es-ES" sz="2000" dirty="0" err="1">
                <a:latin typeface="Arial" pitchFamily="34" charset="0"/>
              </a:rPr>
              <a:t>Accessible</a:t>
            </a:r>
            <a:r>
              <a:rPr lang="es-ES" altLang="es-ES" sz="2000" dirty="0">
                <a:latin typeface="Arial" pitchFamily="34" charset="0"/>
              </a:rPr>
              <a:t> HTML5 Video Player 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ES" sz="2000" dirty="0">
                <a:latin typeface="Arial" pitchFamily="34" charset="0"/>
              </a:rPr>
              <a:t>Vimeo.js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3994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2600" dirty="0" smtClean="0">
                <a:latin typeface="Arial" charset="0"/>
                <a:cs typeface="Arial" charset="0"/>
              </a:rPr>
              <a:t>Control del video debe ser accesible y usable (XI)</a:t>
            </a:r>
            <a:endParaRPr lang="es-ES_tradnl" altLang="es-ES" sz="26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91513" cy="4929187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s-ES" altLang="es-ES" sz="2400" dirty="0"/>
              <a:t>Soluciones de reproductores con criterios de accesibilidad incluidos (II)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sz="2000" dirty="0"/>
              <a:t>Player </a:t>
            </a:r>
            <a:r>
              <a:rPr lang="es-ES" altLang="es-ES" sz="2000" dirty="0" err="1"/>
              <a:t>You</a:t>
            </a:r>
            <a:r>
              <a:rPr lang="es-ES" altLang="es-ES" sz="2000" dirty="0"/>
              <a:t> </a:t>
            </a:r>
            <a:r>
              <a:rPr lang="es-ES" altLang="es-ES" sz="2000" dirty="0" err="1"/>
              <a:t>Tube</a:t>
            </a:r>
            <a:endParaRPr lang="es-ES" altLang="es-ES" sz="2000" dirty="0"/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s-ES" altLang="es-ES" sz="2000" dirty="0" err="1"/>
              <a:t>Tecnologias</a:t>
            </a:r>
            <a:r>
              <a:rPr lang="es-ES" altLang="es-ES" sz="2000" dirty="0"/>
              <a:t> complementarias a YouTube:</a:t>
            </a:r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sz="1800" dirty="0" err="1"/>
              <a:t>APIs</a:t>
            </a:r>
            <a:r>
              <a:rPr lang="es-ES" altLang="es-ES" sz="1800" dirty="0"/>
              <a:t>: el API de “</a:t>
            </a:r>
            <a:r>
              <a:rPr lang="es-ES" altLang="ja-JP" sz="1800" dirty="0" err="1"/>
              <a:t>Captioning</a:t>
            </a:r>
            <a:r>
              <a:rPr lang="es-ES" altLang="ja-JP" sz="1800" dirty="0"/>
              <a:t> YouTube and </a:t>
            </a:r>
            <a:r>
              <a:rPr lang="es-ES" altLang="ja-JP" sz="1800" dirty="0" err="1"/>
              <a:t>Providing</a:t>
            </a:r>
            <a:r>
              <a:rPr lang="es-ES" altLang="ja-JP" sz="1800" dirty="0"/>
              <a:t> </a:t>
            </a:r>
            <a:r>
              <a:rPr lang="es-ES" altLang="ja-JP" sz="1800" dirty="0" err="1"/>
              <a:t>Accessible</a:t>
            </a:r>
            <a:r>
              <a:rPr lang="es-ES" altLang="ja-JP" sz="1800" dirty="0"/>
              <a:t> </a:t>
            </a:r>
            <a:r>
              <a:rPr lang="es-ES" altLang="ja-JP" sz="1800" dirty="0" err="1"/>
              <a:t>Controls</a:t>
            </a:r>
            <a:r>
              <a:rPr lang="es-ES" altLang="es-ES" sz="1800" dirty="0"/>
              <a:t>”</a:t>
            </a:r>
            <a:endParaRPr lang="es-ES" altLang="ja-JP" sz="1800" dirty="0"/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sz="1800" dirty="0"/>
              <a:t>“</a:t>
            </a:r>
            <a:r>
              <a:rPr lang="es-ES" altLang="ja-JP" sz="1800" dirty="0" err="1"/>
              <a:t>Accessible</a:t>
            </a:r>
            <a:r>
              <a:rPr lang="es-ES" altLang="ja-JP" sz="1800" dirty="0"/>
              <a:t> </a:t>
            </a:r>
            <a:r>
              <a:rPr lang="es-ES" altLang="ja-JP" sz="1800" dirty="0" err="1"/>
              <a:t>Easy</a:t>
            </a:r>
            <a:r>
              <a:rPr lang="es-ES" altLang="ja-JP" sz="1800" dirty="0"/>
              <a:t> YouTube Player</a:t>
            </a:r>
            <a:r>
              <a:rPr lang="es-ES" altLang="es-ES" sz="1800" dirty="0"/>
              <a:t>”</a:t>
            </a:r>
            <a:endParaRPr lang="es-ES" altLang="ja-JP" sz="1800" dirty="0"/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sz="1800" dirty="0"/>
              <a:t>“</a:t>
            </a:r>
            <a:r>
              <a:rPr lang="es-ES" altLang="ja-JP" sz="1800" dirty="0" err="1"/>
              <a:t>Accessible</a:t>
            </a:r>
            <a:r>
              <a:rPr lang="es-ES" altLang="ja-JP" sz="1800" dirty="0"/>
              <a:t> YouTube </a:t>
            </a:r>
            <a:r>
              <a:rPr lang="es-ES" altLang="ja-JP" sz="1800" dirty="0" err="1"/>
              <a:t>player</a:t>
            </a:r>
            <a:r>
              <a:rPr lang="es-ES" altLang="ja-JP" sz="1800" dirty="0"/>
              <a:t> </a:t>
            </a:r>
            <a:r>
              <a:rPr lang="es-ES" altLang="ja-JP" sz="1800" dirty="0" err="1"/>
              <a:t>controls</a:t>
            </a:r>
            <a:r>
              <a:rPr lang="es-ES" altLang="es-ES" sz="1800" dirty="0"/>
              <a:t>”</a:t>
            </a:r>
            <a:r>
              <a:rPr lang="es-ES" altLang="ja-JP" sz="1800" dirty="0"/>
              <a:t>. </a:t>
            </a:r>
          </a:p>
          <a:p>
            <a:pPr marL="1085850" lvl="2"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</a:pPr>
            <a:r>
              <a:rPr lang="es-ES" altLang="es-ES" sz="1800" dirty="0"/>
              <a:t>Muchas soluciones (comunidad de desarrollo activa)</a:t>
            </a:r>
          </a:p>
        </p:txBody>
      </p:sp>
      <p:pic>
        <p:nvPicPr>
          <p:cNvPr id="39941" name="Imagen" descr="Icono de Youtube con dos ondas de aud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5" y="5013176"/>
            <a:ext cx="18002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" descr=" Interfaz de Accessible Easy YouTube Play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738103"/>
            <a:ext cx="2448272" cy="15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148113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(I)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cs typeface="Arial" charset="0"/>
              </a:rPr>
              <a:t>[</a:t>
            </a:r>
            <a:r>
              <a:rPr lang="es-ES" altLang="es-ES" sz="2000" dirty="0"/>
              <a:t>Lourdes Moreno. Evitando las Barreras de Accesibilidad en la Sociedad de la Información. OCW. UC3M. 2014. </a:t>
            </a:r>
            <a:r>
              <a:rPr lang="es-ES" altLang="es-ES" sz="2000" dirty="0">
                <a:hlinkClick r:id="rId3"/>
              </a:rPr>
              <a:t>http://ocw.uc3m.es/</a:t>
            </a:r>
            <a:r>
              <a:rPr lang="es-ES" altLang="es-ES" sz="2000" dirty="0"/>
              <a:t> 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/>
              <a:t>[Lourdes Moreno et al., 2008] Accesibilidad a los contenidos audiovisuales en la Web: Una panorámica sobre legislación, tecnologías y estándares (WCAG 1.0 y WCAG 2.0). Real Patronato sobre Discapacidad. Noviembre 2008. ISBN 978-84-691-7754-9 </a:t>
            </a:r>
            <a:r>
              <a:rPr lang="es-ES" altLang="es-ES" sz="2000" dirty="0">
                <a:hlinkClick r:id="rId4"/>
              </a:rPr>
              <a:t>http://www.cesya.es/files/documentos/accesibilidad_contenidos.pdf</a:t>
            </a:r>
            <a:endParaRPr lang="es-ES" altLang="es-ES" sz="2000" dirty="0"/>
          </a:p>
        </p:txBody>
      </p:sp>
      <p:sp>
        <p:nvSpPr>
          <p:cNvPr id="4403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(II)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cs typeface="Arial" charset="0"/>
              </a:rPr>
              <a:t>[María </a:t>
            </a:r>
            <a:r>
              <a:rPr lang="es-ES" altLang="es-ES" sz="2000" dirty="0" err="1" smtClean="0">
                <a:latin typeface="Arial" charset="0"/>
                <a:cs typeface="Arial" charset="0"/>
              </a:rPr>
              <a:t>Gonzalez</a:t>
            </a:r>
            <a:r>
              <a:rPr lang="es-ES" altLang="es-ES" sz="2000" dirty="0" smtClean="0">
                <a:latin typeface="Arial" charset="0"/>
                <a:cs typeface="Arial" charset="0"/>
              </a:rPr>
              <a:t> et al., 2011] María González-García, Lourdes Moreno, Paloma Martínez, Ana Iglesias, (2011). Requisitos de accesibilidad web en los reproductores multimedia, Interacción 2011. XII Congreso de Interacción Persona-Ordenador, Lisboa, Portugal, </a:t>
            </a:r>
            <a:r>
              <a:rPr lang="es-ES" altLang="es-ES" sz="2000" dirty="0" err="1" smtClean="0">
                <a:latin typeface="Arial" charset="0"/>
                <a:cs typeface="Arial" charset="0"/>
              </a:rPr>
              <a:t>September</a:t>
            </a:r>
            <a:r>
              <a:rPr lang="es-ES" altLang="es-ES" sz="2000" dirty="0" smtClean="0">
                <a:latin typeface="Arial" charset="0"/>
                <a:cs typeface="Arial" charset="0"/>
              </a:rPr>
              <a:t>, 2011 http://sphynx.uc3m.es/~lmoreno/RequisitosAccesibilidadWebReproductoresMultimediaCongresoInteraccion2011.pdf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 smtClean="0">
                <a:latin typeface="Arial" charset="0"/>
                <a:cs typeface="Arial" charset="0"/>
              </a:rPr>
              <a:t>[Olga Carreras, 2012] Tabla resumen de los requisitos de accesibilidad para los medios </a:t>
            </a:r>
            <a:r>
              <a:rPr lang="es-ES" altLang="es-ES" sz="2000" dirty="0" err="1" smtClean="0">
                <a:latin typeface="Arial" charset="0"/>
                <a:cs typeface="Arial" charset="0"/>
              </a:rPr>
              <a:t>tempodependientes</a:t>
            </a:r>
            <a:r>
              <a:rPr lang="es-ES" altLang="es-ES" sz="2000" dirty="0" smtClean="0">
                <a:latin typeface="Arial" charset="0"/>
                <a:cs typeface="Arial" charset="0"/>
              </a:rPr>
              <a:t> según las WCAG 2.0. Blog de Olga Carreras, http://olgacarreras.blogspot.com.es/2012/08/tabla-resumen-de-los-requisitos-de.html </a:t>
            </a:r>
          </a:p>
        </p:txBody>
      </p:sp>
      <p:sp>
        <p:nvSpPr>
          <p:cNvPr id="4506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(III)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/>
              <a:t>[W3C, 2011] W3C, Web </a:t>
            </a:r>
            <a:r>
              <a:rPr lang="es-ES" altLang="es-ES" sz="2000" dirty="0" err="1"/>
              <a:t>Accessibility</a:t>
            </a:r>
            <a:r>
              <a:rPr lang="es-ES" altLang="es-ES" sz="2000" dirty="0"/>
              <a:t> </a:t>
            </a:r>
            <a:r>
              <a:rPr lang="es-ES" altLang="es-ES" sz="2000" dirty="0" err="1"/>
              <a:t>Initiative</a:t>
            </a:r>
            <a:r>
              <a:rPr lang="es-ES" altLang="es-ES" sz="2000" dirty="0"/>
              <a:t> (WAI), http://www.w3.org/WAI/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/>
              <a:t>[W3C, 2008] W3C, WAI, Web Content </a:t>
            </a:r>
            <a:r>
              <a:rPr lang="es-ES" altLang="es-ES" sz="2000" dirty="0" err="1"/>
              <a:t>Accessibility</a:t>
            </a:r>
            <a:r>
              <a:rPr lang="es-ES" altLang="es-ES" sz="2000" dirty="0"/>
              <a:t> </a:t>
            </a:r>
            <a:r>
              <a:rPr lang="es-ES" altLang="es-ES" sz="2000" dirty="0" err="1"/>
              <a:t>Guidelines</a:t>
            </a:r>
            <a:r>
              <a:rPr lang="es-ES" altLang="es-ES" sz="2000" dirty="0"/>
              <a:t> (WCAG) 2.0, W3C </a:t>
            </a:r>
            <a:r>
              <a:rPr lang="es-ES" altLang="es-ES" sz="2000" dirty="0" err="1"/>
              <a:t>Recommendation</a:t>
            </a:r>
            <a:r>
              <a:rPr lang="es-ES" altLang="es-ES" sz="2000" dirty="0"/>
              <a:t> 11 </a:t>
            </a:r>
            <a:r>
              <a:rPr lang="es-ES" altLang="es-ES" sz="2000" dirty="0" err="1"/>
              <a:t>December</a:t>
            </a:r>
            <a:r>
              <a:rPr lang="es-ES" altLang="es-ES" sz="2000" dirty="0"/>
              <a:t> 2008, http://www.w3.org/TR/WCAG/ 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/>
              <a:t>[W3C, 2011 b] W3C, WAI, </a:t>
            </a:r>
            <a:r>
              <a:rPr lang="es-ES" altLang="es-ES" sz="2000" dirty="0" err="1"/>
              <a:t>User</a:t>
            </a:r>
            <a:r>
              <a:rPr lang="es-ES" altLang="es-ES" sz="2000" dirty="0"/>
              <a:t> </a:t>
            </a:r>
            <a:r>
              <a:rPr lang="es-ES" altLang="es-ES" sz="2000" dirty="0" err="1"/>
              <a:t>Agent</a:t>
            </a:r>
            <a:r>
              <a:rPr lang="es-ES" altLang="es-ES" sz="2000" dirty="0"/>
              <a:t> </a:t>
            </a:r>
            <a:r>
              <a:rPr lang="es-ES" altLang="es-ES" sz="2000" dirty="0" err="1"/>
              <a:t>Accessibility</a:t>
            </a:r>
            <a:r>
              <a:rPr lang="es-ES" altLang="es-ES" sz="2000" dirty="0"/>
              <a:t> </a:t>
            </a:r>
            <a:r>
              <a:rPr lang="es-ES" altLang="es-ES" sz="2000" dirty="0" err="1"/>
              <a:t>Guidelines</a:t>
            </a:r>
            <a:r>
              <a:rPr lang="es-ES" altLang="es-ES" sz="2000" dirty="0"/>
              <a:t> (UAAG) 2.0, W3C </a:t>
            </a:r>
            <a:r>
              <a:rPr lang="es-ES" altLang="es-ES" sz="2000" dirty="0" err="1"/>
              <a:t>Working</a:t>
            </a:r>
            <a:r>
              <a:rPr lang="es-ES" altLang="es-ES" sz="2000" dirty="0"/>
              <a:t> </a:t>
            </a:r>
            <a:r>
              <a:rPr lang="es-ES" altLang="es-ES" sz="2000" dirty="0" err="1"/>
              <a:t>Draft</a:t>
            </a:r>
            <a:r>
              <a:rPr lang="es-ES" altLang="es-ES" sz="2000" dirty="0"/>
              <a:t> 4 </a:t>
            </a:r>
            <a:r>
              <a:rPr lang="es-ES" altLang="es-ES" sz="2000" dirty="0" err="1"/>
              <a:t>October</a:t>
            </a:r>
            <a:r>
              <a:rPr lang="es-ES" altLang="es-ES" sz="2000" dirty="0"/>
              <a:t> 2012, </a:t>
            </a:r>
            <a:r>
              <a:rPr lang="es-ES" altLang="es-ES" sz="2000" dirty="0">
                <a:hlinkClick r:id="rId3"/>
              </a:rPr>
              <a:t>http://www.w3.org/TR/UAAG20/</a:t>
            </a:r>
            <a:endParaRPr lang="es-ES" altLang="es-ES" sz="2000" dirty="0"/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42557F"/>
              </a:buClr>
            </a:pPr>
            <a:r>
              <a:rPr lang="es-ES" altLang="es-ES" sz="2000" dirty="0"/>
              <a:t>[W3C, 2014 a] Media </a:t>
            </a:r>
            <a:r>
              <a:rPr lang="es-ES" altLang="es-ES" sz="2000" dirty="0" err="1"/>
              <a:t>Accessibility</a:t>
            </a:r>
            <a:r>
              <a:rPr lang="es-ES" altLang="es-ES" sz="2000" dirty="0"/>
              <a:t> </a:t>
            </a:r>
            <a:r>
              <a:rPr lang="es-ES" altLang="es-ES" sz="2000" dirty="0" err="1"/>
              <a:t>User</a:t>
            </a:r>
            <a:r>
              <a:rPr lang="es-ES" altLang="es-ES" sz="2000" dirty="0"/>
              <a:t> </a:t>
            </a:r>
            <a:r>
              <a:rPr lang="es-ES" altLang="es-ES" sz="2000" dirty="0" err="1"/>
              <a:t>Requirements</a:t>
            </a:r>
            <a:r>
              <a:rPr lang="es-ES" altLang="es-ES" sz="2000" dirty="0"/>
              <a:t>. W3C </a:t>
            </a:r>
            <a:r>
              <a:rPr lang="es-ES" altLang="es-ES" sz="2000" dirty="0" err="1"/>
              <a:t>Editor's</a:t>
            </a:r>
            <a:r>
              <a:rPr lang="es-ES" altLang="es-ES" sz="2000" dirty="0"/>
              <a:t> </a:t>
            </a:r>
            <a:r>
              <a:rPr lang="es-ES" altLang="es-ES" sz="2000" dirty="0" err="1"/>
              <a:t>Draft</a:t>
            </a:r>
            <a:r>
              <a:rPr lang="es-ES" altLang="es-ES" sz="2000" dirty="0"/>
              <a:t> 28 </a:t>
            </a:r>
            <a:r>
              <a:rPr lang="es-ES" altLang="es-ES" sz="2000" dirty="0" err="1"/>
              <a:t>May</a:t>
            </a:r>
            <a:r>
              <a:rPr lang="es-ES" altLang="es-ES" sz="2000" dirty="0"/>
              <a:t> 2014 </a:t>
            </a:r>
            <a:r>
              <a:rPr lang="es-ES" altLang="es-ES" sz="2000" dirty="0">
                <a:hlinkClick r:id="rId4"/>
              </a:rPr>
              <a:t>http://www.w3.org/WAI/PF/media-a11y-reqs/</a:t>
            </a:r>
            <a:r>
              <a:rPr lang="es-ES" altLang="es-ES" sz="2000" dirty="0"/>
              <a:t> </a:t>
            </a:r>
            <a:endParaRPr lang="es-ES" altLang="es-ES" sz="2000" dirty="0" smtClean="0">
              <a:latin typeface="Arial" charset="0"/>
              <a:cs typeface="Arial" charset="0"/>
            </a:endParaRPr>
          </a:p>
        </p:txBody>
      </p:sp>
      <p:sp>
        <p:nvSpPr>
          <p:cNvPr id="4506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133937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(IV)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" altLang="es-ES" sz="3000" dirty="0">
                <a:ea typeface="MS PGothic" pitchFamily="34" charset="-128"/>
              </a:rPr>
              <a:t>Herramientas</a:t>
            </a: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 err="1">
                <a:ea typeface="Calibri" pitchFamily="34" charset="0"/>
              </a:rPr>
              <a:t>AEGISub</a:t>
            </a:r>
            <a:r>
              <a:rPr lang="es-ES" altLang="es-ES" sz="2200" dirty="0">
                <a:ea typeface="Calibri" pitchFamily="34" charset="0"/>
              </a:rPr>
              <a:t>: </a:t>
            </a:r>
            <a:r>
              <a:rPr lang="es-ES" altLang="es-ES" sz="2200" dirty="0">
                <a:ea typeface="Calibri" pitchFamily="34" charset="0"/>
                <a:hlinkClick r:id="rId3"/>
              </a:rPr>
              <a:t>www.aegisub.org</a:t>
            </a:r>
            <a:endParaRPr lang="es-ES" altLang="es-ES" sz="2200" dirty="0">
              <a:ea typeface="Calibri" pitchFamily="34" charset="0"/>
            </a:endParaRP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 err="1">
                <a:ea typeface="Calibri" pitchFamily="34" charset="0"/>
              </a:rPr>
              <a:t>Subtitle</a:t>
            </a:r>
            <a:r>
              <a:rPr lang="es-ES" altLang="es-ES" sz="2200" dirty="0">
                <a:ea typeface="Calibri" pitchFamily="34" charset="0"/>
              </a:rPr>
              <a:t> Workshop: </a:t>
            </a:r>
            <a:r>
              <a:rPr lang="es-ES" altLang="es-ES" sz="2200" dirty="0">
                <a:ea typeface="Calibri" pitchFamily="34" charset="0"/>
                <a:hlinkClick r:id="rId4"/>
              </a:rPr>
              <a:t>www.urusoft.net</a:t>
            </a:r>
            <a:endParaRPr lang="es-ES" altLang="es-ES" sz="2200" dirty="0">
              <a:ea typeface="Calibri" pitchFamily="34" charset="0"/>
            </a:endParaRP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 err="1">
                <a:ea typeface="Calibri" pitchFamily="34" charset="0"/>
              </a:rPr>
              <a:t>MAGpie</a:t>
            </a:r>
            <a:r>
              <a:rPr lang="es-ES" altLang="es-ES" sz="2200" dirty="0">
                <a:ea typeface="Calibri" pitchFamily="34" charset="0"/>
              </a:rPr>
              <a:t>: </a:t>
            </a:r>
            <a:r>
              <a:rPr lang="es-ES" altLang="es-ES" sz="2200" dirty="0" smtClean="0">
                <a:ea typeface="Calibri" pitchFamily="34" charset="0"/>
                <a:hlinkClick r:id="rId5"/>
              </a:rPr>
              <a:t>ncam.wgbh.org/</a:t>
            </a:r>
            <a:r>
              <a:rPr lang="es-ES" altLang="es-ES" sz="2200" dirty="0" err="1" smtClean="0">
                <a:ea typeface="Calibri" pitchFamily="34" charset="0"/>
                <a:hlinkClick r:id="rId5"/>
              </a:rPr>
              <a:t>invent_build</a:t>
            </a:r>
            <a:r>
              <a:rPr lang="es-ES" altLang="es-ES" sz="2200" dirty="0" smtClean="0">
                <a:ea typeface="Calibri" pitchFamily="34" charset="0"/>
                <a:hlinkClick r:id="rId5"/>
              </a:rPr>
              <a:t>/</a:t>
            </a:r>
            <a:r>
              <a:rPr lang="es-ES" altLang="es-ES" sz="2200" dirty="0" err="1" smtClean="0">
                <a:ea typeface="Calibri" pitchFamily="34" charset="0"/>
                <a:hlinkClick r:id="rId5"/>
              </a:rPr>
              <a:t>web_multimedia</a:t>
            </a:r>
            <a:r>
              <a:rPr lang="es-ES" altLang="es-ES" sz="2200" dirty="0" smtClean="0">
                <a:ea typeface="Calibri" pitchFamily="34" charset="0"/>
                <a:hlinkClick r:id="rId5"/>
              </a:rPr>
              <a:t>/</a:t>
            </a:r>
            <a:r>
              <a:rPr lang="es-ES" altLang="es-ES" sz="2200" dirty="0" err="1" smtClean="0">
                <a:ea typeface="Calibri" pitchFamily="34" charset="0"/>
                <a:hlinkClick r:id="rId5"/>
              </a:rPr>
              <a:t>tools-guidelines</a:t>
            </a:r>
            <a:r>
              <a:rPr lang="es-ES" altLang="es-ES" sz="2200" dirty="0" smtClean="0">
                <a:ea typeface="Calibri" pitchFamily="34" charset="0"/>
                <a:hlinkClick r:id="rId5"/>
              </a:rPr>
              <a:t>/</a:t>
            </a:r>
            <a:r>
              <a:rPr lang="es-ES" altLang="es-ES" sz="2200" dirty="0" err="1" smtClean="0">
                <a:ea typeface="Calibri" pitchFamily="34" charset="0"/>
                <a:hlinkClick r:id="rId5"/>
              </a:rPr>
              <a:t>magpie</a:t>
            </a:r>
            <a:endParaRPr lang="es-ES" altLang="es-ES" sz="2200" dirty="0">
              <a:ea typeface="Calibri" pitchFamily="34" charset="0"/>
            </a:endParaRP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>
                <a:ea typeface="Calibri" pitchFamily="34" charset="0"/>
              </a:rPr>
              <a:t>Hi – </a:t>
            </a:r>
            <a:r>
              <a:rPr lang="es-ES" altLang="es-ES" sz="2200" dirty="0" err="1">
                <a:ea typeface="Calibri" pitchFamily="34" charset="0"/>
              </a:rPr>
              <a:t>Caption</a:t>
            </a:r>
            <a:r>
              <a:rPr lang="es-ES" altLang="es-ES" sz="2200" dirty="0">
                <a:ea typeface="Calibri" pitchFamily="34" charset="0"/>
              </a:rPr>
              <a:t> Studio: </a:t>
            </a:r>
            <a:r>
              <a:rPr lang="es-ES" altLang="es-ES" sz="2200" dirty="0">
                <a:ea typeface="Calibri" pitchFamily="34" charset="0"/>
                <a:hlinkClick r:id="rId6"/>
              </a:rPr>
              <a:t>soap.stanford.edu/</a:t>
            </a:r>
            <a:r>
              <a:rPr lang="es-ES" altLang="es-ES" sz="2200" dirty="0" err="1">
                <a:ea typeface="Calibri" pitchFamily="34" charset="0"/>
                <a:hlinkClick r:id="rId6"/>
              </a:rPr>
              <a:t>show.php?contentid</a:t>
            </a:r>
            <a:r>
              <a:rPr lang="es-ES" altLang="es-ES" sz="2200" dirty="0">
                <a:ea typeface="Calibri" pitchFamily="34" charset="0"/>
                <a:hlinkClick r:id="rId6"/>
              </a:rPr>
              <a:t>=69</a:t>
            </a:r>
            <a:endParaRPr lang="es-ES" altLang="es-ES" sz="2200" dirty="0">
              <a:ea typeface="Calibri" pitchFamily="34" charset="0"/>
            </a:endParaRP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>
                <a:ea typeface="Calibri" pitchFamily="34" charset="0"/>
              </a:rPr>
              <a:t>Adobe </a:t>
            </a:r>
            <a:r>
              <a:rPr lang="es-ES" altLang="es-ES" sz="2200" dirty="0" err="1">
                <a:ea typeface="Calibri" pitchFamily="34" charset="0"/>
              </a:rPr>
              <a:t>Premiere</a:t>
            </a:r>
            <a:r>
              <a:rPr lang="es-ES" altLang="es-ES" sz="2200" dirty="0">
                <a:ea typeface="Calibri" pitchFamily="34" charset="0"/>
              </a:rPr>
              <a:t>: </a:t>
            </a:r>
            <a:r>
              <a:rPr lang="es-ES" altLang="es-ES" sz="2200" dirty="0">
                <a:ea typeface="Calibri" pitchFamily="34" charset="0"/>
                <a:hlinkClick r:id="rId7"/>
              </a:rPr>
              <a:t>www.adobe.com/products/premiere</a:t>
            </a:r>
            <a:endParaRPr lang="es-ES" altLang="es-ES" sz="2200" dirty="0">
              <a:ea typeface="Calibri" pitchFamily="34" charset="0"/>
            </a:endParaRPr>
          </a:p>
        </p:txBody>
      </p:sp>
      <p:sp>
        <p:nvSpPr>
          <p:cNvPr id="4608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(V)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" altLang="es-ES" sz="3000" dirty="0">
                <a:ea typeface="MS PGothic" pitchFamily="34" charset="-128"/>
              </a:rPr>
              <a:t>Tecnologías</a:t>
            </a: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>
                <a:ea typeface="Calibri" pitchFamily="34" charset="0"/>
              </a:rPr>
              <a:t>SMIL: </a:t>
            </a:r>
            <a:r>
              <a:rPr lang="es-ES" altLang="es-ES" sz="2200" dirty="0">
                <a:ea typeface="Calibri" pitchFamily="34" charset="0"/>
                <a:hlinkClick r:id="rId3"/>
              </a:rPr>
              <a:t>www.w3.org/AudioVideo</a:t>
            </a:r>
            <a:endParaRPr lang="es-ES" altLang="es-ES" sz="2200" dirty="0">
              <a:ea typeface="Calibri" pitchFamily="34" charset="0"/>
            </a:endParaRP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s-ES" altLang="es-ES" sz="2200" dirty="0">
                <a:ea typeface="Calibri" pitchFamily="34" charset="0"/>
              </a:rPr>
              <a:t>SAMI: </a:t>
            </a:r>
            <a:r>
              <a:rPr lang="es-ES" altLang="es-ES" sz="2200" dirty="0">
                <a:ea typeface="Calibri" pitchFamily="34" charset="0"/>
                <a:hlinkClick r:id="rId4"/>
              </a:rPr>
              <a:t>msdn.microsoft.com/en-</a:t>
            </a:r>
            <a:r>
              <a:rPr lang="es-ES" altLang="es-ES" sz="2200" dirty="0" err="1">
                <a:ea typeface="Calibri" pitchFamily="34" charset="0"/>
                <a:hlinkClick r:id="rId4"/>
              </a:rPr>
              <a:t>us</a:t>
            </a:r>
            <a:r>
              <a:rPr lang="es-ES" altLang="es-ES" sz="2200" dirty="0">
                <a:ea typeface="Calibri" pitchFamily="34" charset="0"/>
                <a:hlinkClick r:id="rId4"/>
              </a:rPr>
              <a:t>/</a:t>
            </a:r>
            <a:r>
              <a:rPr lang="es-ES" altLang="es-ES" sz="2200" dirty="0" err="1">
                <a:ea typeface="Calibri" pitchFamily="34" charset="0"/>
                <a:hlinkClick r:id="rId4"/>
              </a:rPr>
              <a:t>library</a:t>
            </a:r>
            <a:r>
              <a:rPr lang="es-ES" altLang="es-ES" sz="2200" dirty="0">
                <a:ea typeface="Calibri" pitchFamily="34" charset="0"/>
                <a:hlinkClick r:id="rId4"/>
              </a:rPr>
              <a:t>/ms971327.aspx</a:t>
            </a:r>
            <a:endParaRPr lang="es-ES" altLang="es-ES" sz="2200" dirty="0">
              <a:ea typeface="Calibri" pitchFamily="34" charset="0"/>
            </a:endParaRP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r>
              <a:rPr lang="en-US" altLang="es-ES" sz="2200" dirty="0">
                <a:ea typeface="Calibri" pitchFamily="34" charset="0"/>
              </a:rPr>
              <a:t>Timed Text (TT) Authoring Format 1.0 (W3C): </a:t>
            </a:r>
            <a:r>
              <a:rPr lang="en-US" altLang="es-ES" sz="2200" dirty="0" smtClean="0">
                <a:ea typeface="Calibri" pitchFamily="34" charset="0"/>
                <a:hlinkClick r:id="rId5"/>
              </a:rPr>
              <a:t>www.w3.org/AudioVideo/TT</a:t>
            </a:r>
            <a:endParaRPr lang="en-US" altLang="es-ES" sz="2200" dirty="0" smtClean="0">
              <a:ea typeface="Calibri" pitchFamily="34" charset="0"/>
            </a:endParaRP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altLang="es-ES" sz="2000" dirty="0"/>
              <a:t>Timed Text (TT) Authoring Format 1.0 (W3C): </a:t>
            </a:r>
            <a:r>
              <a:rPr lang="en-US" altLang="es-ES" sz="2000" dirty="0">
                <a:hlinkClick r:id="rId5"/>
              </a:rPr>
              <a:t>www.w3.org/AudioVideo/TT</a:t>
            </a:r>
            <a:endParaRPr lang="en-US" altLang="es-ES" sz="2000" dirty="0"/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altLang="es-ES" sz="2000" dirty="0" err="1"/>
              <a:t>WebVTT</a:t>
            </a:r>
            <a:r>
              <a:rPr lang="en-US" altLang="es-ES" sz="2000" dirty="0"/>
              <a:t> format: </a:t>
            </a:r>
            <a:r>
              <a:rPr lang="en-US" altLang="es-ES" sz="2000" dirty="0">
                <a:hlinkClick r:id="rId6"/>
              </a:rPr>
              <a:t>http://dev.w3.org/html5/webvtt/</a:t>
            </a:r>
            <a:r>
              <a:rPr lang="en-US" altLang="es-ES" sz="2000" dirty="0"/>
              <a:t> </a:t>
            </a:r>
          </a:p>
          <a:p>
            <a:pPr lvl="1">
              <a:spcBef>
                <a:spcPct val="0"/>
              </a:spcBef>
              <a:buClr>
                <a:srgbClr val="6E84B4"/>
              </a:buClr>
            </a:pPr>
            <a:r>
              <a:rPr lang="es-ES" altLang="es-ES" sz="2000" dirty="0">
                <a:hlinkClick r:id="rId7"/>
              </a:rPr>
              <a:t>[html5accessibility</a:t>
            </a:r>
            <a:r>
              <a:rPr lang="es-ES" altLang="es-ES" sz="2000" dirty="0"/>
              <a:t>] </a:t>
            </a:r>
            <a:r>
              <a:rPr lang="es-ES" altLang="es-ES" sz="2000" dirty="0" err="1"/>
              <a:t>Draft</a:t>
            </a:r>
            <a:r>
              <a:rPr lang="es-ES" altLang="es-ES" sz="2000" dirty="0"/>
              <a:t> </a:t>
            </a:r>
            <a:r>
              <a:rPr lang="es-ES" altLang="es-ES" sz="2000" dirty="0" err="1"/>
              <a:t>November</a:t>
            </a:r>
            <a:r>
              <a:rPr lang="es-ES" altLang="es-ES" sz="2000" dirty="0"/>
              <a:t> 11, 2014, </a:t>
            </a:r>
            <a:r>
              <a:rPr lang="es-ES" altLang="es-ES" sz="2000" dirty="0">
                <a:hlinkClick r:id="rId8"/>
              </a:rPr>
              <a:t>http://html5accessibility.com/</a:t>
            </a:r>
            <a:r>
              <a:rPr lang="es-ES" altLang="es-ES" sz="2000" dirty="0"/>
              <a:t> </a:t>
            </a:r>
          </a:p>
          <a:p>
            <a:pPr lvl="1">
              <a:spcBef>
                <a:spcPct val="0"/>
              </a:spcBef>
              <a:buClr>
                <a:srgbClr val="6E84B4"/>
              </a:buClr>
            </a:pPr>
            <a:r>
              <a:rPr lang="es-ES" altLang="es-ES" sz="2000" dirty="0"/>
              <a:t>[W3C, 2014 b] W3C, HTML5. A </a:t>
            </a:r>
            <a:r>
              <a:rPr lang="es-ES" altLang="es-ES" sz="2000" dirty="0" err="1"/>
              <a:t>vocabulary</a:t>
            </a:r>
            <a:r>
              <a:rPr lang="es-ES" altLang="es-ES" sz="2000" dirty="0"/>
              <a:t> and </a:t>
            </a:r>
            <a:r>
              <a:rPr lang="es-ES" altLang="es-ES" sz="2000" dirty="0" err="1"/>
              <a:t>associated</a:t>
            </a:r>
            <a:r>
              <a:rPr lang="es-ES" altLang="es-ES" sz="2000" dirty="0"/>
              <a:t> </a:t>
            </a:r>
            <a:r>
              <a:rPr lang="es-ES" altLang="es-ES" sz="2000" dirty="0" err="1"/>
              <a:t>APIs</a:t>
            </a:r>
            <a:r>
              <a:rPr lang="es-ES" altLang="es-ES" sz="2000" dirty="0"/>
              <a:t> </a:t>
            </a:r>
            <a:r>
              <a:rPr lang="es-ES" altLang="es-ES" sz="2000" dirty="0" err="1"/>
              <a:t>for</a:t>
            </a:r>
            <a:r>
              <a:rPr lang="es-ES" altLang="es-ES" sz="2000" dirty="0"/>
              <a:t> HTML and XHTML, W3C </a:t>
            </a:r>
            <a:r>
              <a:rPr lang="es-ES" altLang="es-ES" sz="2000" dirty="0" err="1"/>
              <a:t>Recommendation</a:t>
            </a:r>
            <a:r>
              <a:rPr lang="es-ES" altLang="es-ES" sz="2000" dirty="0"/>
              <a:t> 28 </a:t>
            </a:r>
            <a:r>
              <a:rPr lang="es-ES" altLang="es-ES" sz="2000" dirty="0" err="1"/>
              <a:t>October</a:t>
            </a:r>
            <a:r>
              <a:rPr lang="es-ES" altLang="es-ES" sz="2000" dirty="0"/>
              <a:t> 2014. </a:t>
            </a:r>
            <a:r>
              <a:rPr lang="es-ES" altLang="es-ES" sz="2000" dirty="0">
                <a:hlinkClick r:id="rId9"/>
              </a:rPr>
              <a:t>http://www.w3.org/TR/html5/</a:t>
            </a:r>
            <a:r>
              <a:rPr lang="es-ES" altLang="es-ES" sz="2000" dirty="0"/>
              <a:t> </a:t>
            </a: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710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(VI)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altLang="es-ES" sz="2400" dirty="0"/>
              <a:t>Reproductores (</a:t>
            </a:r>
            <a:r>
              <a:rPr lang="es-ES" altLang="es-ES" sz="2400" dirty="0" err="1"/>
              <a:t>players</a:t>
            </a:r>
            <a:r>
              <a:rPr lang="es-ES" altLang="es-ES" sz="2400" dirty="0"/>
              <a:t>)</a:t>
            </a:r>
          </a:p>
          <a:p>
            <a:pPr lvl="1">
              <a:buClr>
                <a:srgbClr val="42557F"/>
              </a:buClr>
            </a:pP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Able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Player, http://terrillthompson.com/ableplayer/index.html</a:t>
            </a:r>
          </a:p>
          <a:p>
            <a:pPr lvl="1">
              <a:buClr>
                <a:srgbClr val="42557F"/>
              </a:buClr>
            </a:pP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Accessible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HTML5 Video Player, </a:t>
            </a:r>
            <a:r>
              <a:rPr lang="es-ES" altLang="es-ES" sz="1900" dirty="0">
                <a:ea typeface="MS PGothic" pitchFamily="34" charset="-128"/>
                <a:cs typeface="Calibri" pitchFamily="34" charset="0"/>
                <a:hlinkClick r:id="rId3"/>
              </a:rPr>
              <a:t>https://www.paypal-engineering.com/2014/09/05/introducing-an-accessible-html5-video-player/</a:t>
            </a:r>
            <a:endParaRPr lang="es-ES" altLang="es-ES" sz="1900" dirty="0">
              <a:ea typeface="MS PGothic" pitchFamily="34" charset="-128"/>
              <a:cs typeface="Calibri" pitchFamily="34" charset="0"/>
            </a:endParaRPr>
          </a:p>
          <a:p>
            <a:pPr lvl="1">
              <a:buClr>
                <a:srgbClr val="42557F"/>
              </a:buClr>
            </a:pP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AMI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players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, </a:t>
            </a:r>
            <a:r>
              <a:rPr lang="es-ES" altLang="es-ES" sz="1900" dirty="0">
                <a:ea typeface="MS PGothic" pitchFamily="34" charset="-128"/>
                <a:cs typeface="Calibri" pitchFamily="34" charset="0"/>
                <a:hlinkClick r:id="rId4"/>
              </a:rPr>
              <a:t>http://www.ami.ca/about/press/Pages/October-2014-2.aspx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</a:t>
            </a:r>
          </a:p>
          <a:p>
            <a:pPr lvl="1">
              <a:buClr>
                <a:srgbClr val="42557F"/>
              </a:buClr>
            </a:pP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JW Player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Controls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, </a:t>
            </a:r>
            <a:r>
              <a:rPr lang="es-ES" altLang="es-ES" sz="1900" dirty="0">
                <a:ea typeface="MS PGothic" pitchFamily="34" charset="-128"/>
                <a:cs typeface="Calibri" pitchFamily="34" charset="0"/>
                <a:hlinkClick r:id="rId5"/>
              </a:rPr>
              <a:t>http://wac.osu.edu/examples/jwpc/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</a:t>
            </a:r>
          </a:p>
          <a:p>
            <a:pPr lvl="1">
              <a:buClr>
                <a:srgbClr val="42557F"/>
              </a:buClr>
            </a:pP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Nomensa’s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accessible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video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player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, </a:t>
            </a:r>
            <a:r>
              <a:rPr lang="es-ES" altLang="es-ES" sz="1900" dirty="0">
                <a:ea typeface="MS PGothic" pitchFamily="34" charset="-128"/>
                <a:cs typeface="Calibri" pitchFamily="34" charset="0"/>
                <a:hlinkClick r:id="rId6"/>
              </a:rPr>
              <a:t>https://github.com/nomensa/Accessible-Media-Player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</a:t>
            </a:r>
          </a:p>
          <a:p>
            <a:pPr lvl="1">
              <a:buClr>
                <a:srgbClr val="42557F"/>
              </a:buClr>
            </a:pP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Standard Media Player (SMP)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is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at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the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centre of BBC online,  BBC </a:t>
            </a:r>
            <a:r>
              <a:rPr lang="es-ES" altLang="es-ES" sz="1900" dirty="0" err="1">
                <a:ea typeface="MS PGothic" pitchFamily="34" charset="-128"/>
                <a:cs typeface="Calibri" pitchFamily="34" charset="0"/>
              </a:rPr>
              <a:t>iPlayer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, </a:t>
            </a:r>
            <a:r>
              <a:rPr lang="es-ES" altLang="es-ES" sz="1900" dirty="0">
                <a:ea typeface="MS PGothic" pitchFamily="34" charset="-128"/>
                <a:cs typeface="Calibri" pitchFamily="34" charset="0"/>
                <a:hlinkClick r:id="rId7"/>
              </a:rPr>
              <a:t>http://www.bbc.co.uk/blogs/internet/posts/Standard-Media-Player-accessibility</a:t>
            </a:r>
            <a:r>
              <a:rPr lang="es-ES" altLang="es-ES" sz="1900" dirty="0">
                <a:ea typeface="MS PGothic" pitchFamily="34" charset="-128"/>
                <a:cs typeface="Calibri" pitchFamily="34" charset="0"/>
              </a:rPr>
              <a:t> </a:t>
            </a: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710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30016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dirty="0" smtClean="0">
                <a:latin typeface="Arial" charset="0"/>
                <a:cs typeface="Arial" charset="0"/>
              </a:rPr>
              <a:t>Referencias (VII)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9538"/>
            <a:ext cx="8229600" cy="492918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s-ES" sz="3000" dirty="0" err="1">
                <a:latin typeface="Calibri" pitchFamily="34" charset="0"/>
                <a:cs typeface="Calibri" pitchFamily="34" charset="0"/>
              </a:rPr>
              <a:t>Reproductores</a:t>
            </a:r>
            <a:r>
              <a:rPr lang="en-US" altLang="es-ES" sz="3000" dirty="0">
                <a:latin typeface="Calibri" pitchFamily="34" charset="0"/>
                <a:cs typeface="Calibri" pitchFamily="34" charset="0"/>
              </a:rPr>
              <a:t> (players)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altLang="es-ES" sz="2600" dirty="0">
                <a:latin typeface="Calibri" pitchFamily="34" charset="0"/>
                <a:cs typeface="Calibri" pitchFamily="34" charset="0"/>
              </a:rPr>
              <a:t>OZ Player:</a:t>
            </a:r>
          </a:p>
          <a:p>
            <a:pPr lvl="2">
              <a:spcAft>
                <a:spcPts val="0"/>
              </a:spcAft>
              <a:buClr>
                <a:schemeClr val="accent2"/>
              </a:buClr>
            </a:pPr>
            <a:r>
              <a:rPr lang="en-US" altLang="es-ES" sz="2200" dirty="0">
                <a:latin typeface="Calibri" pitchFamily="34" charset="0"/>
                <a:cs typeface="Calibri" pitchFamily="34" charset="0"/>
              </a:rPr>
              <a:t>http://www.accessibilityoz.com/ozplayer/ 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altLang="es-ES" sz="2600" dirty="0" smtClean="0">
                <a:latin typeface="Calibri" pitchFamily="34" charset="0"/>
                <a:cs typeface="Calibri" pitchFamily="34" charset="0"/>
              </a:rPr>
              <a:t>Vimeo</a:t>
            </a:r>
            <a:r>
              <a:rPr lang="en-US" altLang="es-ES" sz="2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>
              <a:spcAft>
                <a:spcPts val="0"/>
              </a:spcAft>
              <a:buClr>
                <a:schemeClr val="accent2"/>
              </a:buClr>
            </a:pPr>
            <a:r>
              <a:rPr lang="en-US" altLang="es-ES" sz="2200" dirty="0">
                <a:latin typeface="Calibri" pitchFamily="34" charset="0"/>
                <a:cs typeface="Calibri" pitchFamily="34" charset="0"/>
              </a:rPr>
              <a:t>https://vimeo.com/</a:t>
            </a:r>
          </a:p>
          <a:p>
            <a:pPr lvl="2">
              <a:spcAft>
                <a:spcPts val="0"/>
              </a:spcAft>
              <a:buClr>
                <a:schemeClr val="accent2"/>
              </a:buClr>
            </a:pPr>
            <a:r>
              <a:rPr lang="en-US" altLang="es-ES" sz="2200" dirty="0">
                <a:latin typeface="Calibri" pitchFamily="34" charset="0"/>
                <a:cs typeface="Calibri" pitchFamily="34" charset="0"/>
              </a:rPr>
              <a:t>http://www.webaxe.org/vimeo-updates-video-player-including-accessibility/ 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altLang="es-ES" sz="2600" dirty="0" err="1">
                <a:latin typeface="Calibri" pitchFamily="34" charset="0"/>
                <a:cs typeface="Calibri" pitchFamily="34" charset="0"/>
              </a:rPr>
              <a:t>ccPlayer</a:t>
            </a:r>
            <a:r>
              <a:rPr lang="en-US" altLang="es-ES" sz="2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2">
              <a:spcAft>
                <a:spcPts val="0"/>
              </a:spcAft>
              <a:buClr>
                <a:schemeClr val="accent2"/>
              </a:buClr>
            </a:pPr>
            <a:r>
              <a:rPr lang="en-US" altLang="es-ES" sz="2200" dirty="0">
                <a:latin typeface="Calibri" pitchFamily="34" charset="0"/>
                <a:cs typeface="Calibri" pitchFamily="34" charset="0"/>
              </a:rPr>
              <a:t>http://ncam.wgbh.org/invent_build/web_multimedia/tools-guidelines/ccplayer </a:t>
            </a:r>
          </a:p>
          <a:p>
            <a:pPr marL="685800" lvl="1">
              <a:spcBef>
                <a:spcPts val="250"/>
              </a:spcBef>
              <a:spcAft>
                <a:spcPts val="250"/>
              </a:spcAft>
              <a:defRPr/>
            </a:pPr>
            <a:endParaRPr lang="en-US" altLang="es-ES" sz="2200" dirty="0">
              <a:ea typeface="Calibri" pitchFamily="34" charset="0"/>
            </a:endParaRPr>
          </a:p>
          <a:p>
            <a:pPr>
              <a:spcBef>
                <a:spcPct val="0"/>
              </a:spcBef>
              <a:buClr>
                <a:srgbClr val="42557F"/>
              </a:buClr>
              <a:buFont typeface="Wingdings" pitchFamily="2" charset="2"/>
              <a:buNone/>
              <a:defRPr/>
            </a:pP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lvl="1">
              <a:spcBef>
                <a:spcPct val="0"/>
              </a:spcBef>
              <a:buClr>
                <a:srgbClr val="6E84B4"/>
              </a:buClr>
              <a:buFont typeface="Wingdings" pitchFamily="2" charset="2"/>
              <a:buNone/>
              <a:defRPr/>
            </a:pP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lvl="1">
              <a:spcBef>
                <a:spcPct val="0"/>
              </a:spcBef>
              <a:buClr>
                <a:srgbClr val="6E84B4"/>
              </a:buClr>
              <a:buFont typeface="Wingdings" pitchFamily="2" charset="2"/>
              <a:buNone/>
              <a:defRPr/>
            </a:pPr>
            <a:endParaRPr lang="es-ES" altLang="es-ES" sz="2000" b="1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buClr>
                <a:srgbClr val="42557F"/>
              </a:buClr>
              <a:buFont typeface="Wingdings" pitchFamily="2" charset="2"/>
              <a:buNone/>
              <a:defRPr/>
            </a:pP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buClr>
                <a:srgbClr val="42557F"/>
              </a:buClr>
              <a:buFont typeface="Wingdings" pitchFamily="2" charset="2"/>
              <a:buNone/>
              <a:defRPr/>
            </a:pP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buClr>
                <a:srgbClr val="42557F"/>
              </a:buClr>
              <a:buFont typeface="Wingdings" pitchFamily="2" charset="2"/>
              <a:buNone/>
              <a:defRPr/>
            </a:pPr>
            <a:endParaRPr lang="es-ES" altLang="es-ES" sz="2000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710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  <p:extLst>
      <p:ext uri="{BB962C8B-B14F-4D97-AF65-F5344CB8AC3E}">
        <p14:creationId xmlns:p14="http://schemas.microsoft.com/office/powerpoint/2010/main" val="257443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sz="3100" dirty="0" smtClean="0">
                <a:latin typeface="Arial" charset="0"/>
                <a:cs typeface="Arial" charset="0"/>
              </a:rPr>
              <a:t>Introducción a la accesibilidad a los contenidos audiovisuales en la Web (I)</a:t>
            </a:r>
            <a:endParaRPr lang="es-ES_tradnl" altLang="es-ES" sz="31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rgbClr val="42557F"/>
              </a:buClr>
              <a:buSzPct val="110000"/>
              <a:defRPr/>
            </a:pPr>
            <a:r>
              <a:rPr lang="es-ES" altLang="es-ES" sz="2800" dirty="0" smtClean="0">
                <a:latin typeface="Arial" charset="0"/>
                <a:ea typeface="MS PGothic" pitchFamily="34" charset="-128"/>
                <a:cs typeface="Arial" charset="0"/>
              </a:rPr>
              <a:t>Legislación:</a:t>
            </a:r>
          </a:p>
          <a:p>
            <a:pPr lvl="1">
              <a:lnSpc>
                <a:spcPct val="90000"/>
              </a:lnSpc>
              <a:defRPr/>
            </a:pPr>
            <a:r>
              <a:rPr lang="es-ES" altLang="es-ES" sz="2300" dirty="0">
                <a:ea typeface="MS PGothic" pitchFamily="34" charset="-128"/>
              </a:rPr>
              <a:t>Convención de Derechos de las Personas con Discapacidad</a:t>
            </a:r>
          </a:p>
          <a:p>
            <a:pPr lvl="1">
              <a:lnSpc>
                <a:spcPct val="90000"/>
              </a:lnSpc>
              <a:defRPr/>
            </a:pPr>
            <a:r>
              <a:rPr lang="es-ES" altLang="es-ES" sz="2300" dirty="0" smtClean="0">
                <a:ea typeface="MS PGothic" pitchFamily="34" charset="-128"/>
              </a:rPr>
              <a:t>Real </a:t>
            </a:r>
            <a:r>
              <a:rPr lang="es-ES" altLang="es-ES" sz="2300" dirty="0">
                <a:ea typeface="MS PGothic" pitchFamily="34" charset="-128"/>
              </a:rPr>
              <a:t>Decreto 1494/2007 de reglamento sobre las condiciones básicas de accesibilidad en la sociedad de la información</a:t>
            </a:r>
          </a:p>
          <a:p>
            <a:pPr lvl="1">
              <a:lnSpc>
                <a:spcPct val="90000"/>
              </a:lnSpc>
              <a:defRPr/>
            </a:pPr>
            <a:r>
              <a:rPr lang="es-ES" altLang="es-ES" sz="2300" dirty="0">
                <a:ea typeface="MS PGothic" pitchFamily="34" charset="-128"/>
              </a:rPr>
              <a:t>Ley 7/2010, de 31 de marzo, General de la Comunicación </a:t>
            </a:r>
            <a:r>
              <a:rPr lang="es-ES" altLang="es-ES" sz="2300" dirty="0" smtClean="0">
                <a:ea typeface="MS PGothic" pitchFamily="34" charset="-128"/>
              </a:rPr>
              <a:t>Audiovisual</a:t>
            </a:r>
          </a:p>
          <a:p>
            <a:pPr lvl="1">
              <a:lnSpc>
                <a:spcPct val="90000"/>
              </a:lnSpc>
              <a:defRPr/>
            </a:pPr>
            <a:r>
              <a:rPr lang="es-ES" altLang="es-ES" sz="2300" dirty="0" smtClean="0">
                <a:ea typeface="MS PGothic" pitchFamily="34" charset="-128"/>
              </a:rPr>
              <a:t>Real Decreto Legislativo 1/2013 Texto Refundido de la Ley General de derechos de las personas con discapacidad</a:t>
            </a:r>
            <a:endParaRPr lang="es-ES" altLang="es-ES" sz="2300" dirty="0">
              <a:ea typeface="MS PGothic" pitchFamily="34" charset="-128"/>
            </a:endParaRPr>
          </a:p>
        </p:txBody>
      </p:sp>
      <p:sp>
        <p:nvSpPr>
          <p:cNvPr id="1024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ctrTitle"/>
          </p:nvPr>
        </p:nvSpPr>
        <p:spPr>
          <a:xfrm>
            <a:off x="863600" y="1773238"/>
            <a:ext cx="7061200" cy="1419225"/>
          </a:xfrm>
        </p:spPr>
        <p:txBody>
          <a:bodyPr/>
          <a:lstStyle/>
          <a:p>
            <a:r>
              <a:rPr lang="es-ES" altLang="es-ES" sz="2300" dirty="0" smtClean="0"/>
              <a:t/>
            </a:r>
            <a:br>
              <a:rPr lang="es-ES" altLang="es-ES" sz="2300" dirty="0" smtClean="0"/>
            </a:br>
            <a:r>
              <a:rPr lang="es-ES_tradnl" altLang="es-ES" sz="2600" dirty="0" smtClean="0"/>
              <a:t/>
            </a:r>
            <a:br>
              <a:rPr lang="es-ES_tradnl" altLang="es-ES" sz="2600" dirty="0" smtClean="0"/>
            </a:br>
            <a:r>
              <a:rPr lang="es-ES_tradnl" altLang="es-ES" sz="2600" dirty="0" smtClean="0"/>
              <a:t> </a:t>
            </a:r>
            <a:r>
              <a:rPr lang="es-ES_tradnl" altLang="es-E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Tema 4: Accesibilidad a los contenidos multimedia – Fin de presentación</a:t>
            </a:r>
            <a: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ES" altLang="es-ES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s-ES" altLang="es-ES" sz="3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2 Subtítulo"/>
          <p:cNvSpPr>
            <a:spLocks noGrp="1"/>
          </p:cNvSpPr>
          <p:nvPr>
            <p:ph type="subTitle" idx="1"/>
          </p:nvPr>
        </p:nvSpPr>
        <p:spPr>
          <a:xfrm>
            <a:off x="1187450" y="3101975"/>
            <a:ext cx="6584950" cy="1335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1500" smtClean="0">
              <a:solidFill>
                <a:srgbClr val="EFF1F7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600" smtClean="0">
                <a:solidFill>
                  <a:schemeClr val="tx1"/>
                </a:solidFill>
                <a:latin typeface="Arial" charset="0"/>
                <a:cs typeface="Arial" charset="0"/>
              </a:rPr>
              <a:t>Lourdes Moreno, Paloma Martínez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smtClean="0">
                <a:solidFill>
                  <a:schemeClr val="tx1"/>
                </a:solidFill>
                <a:latin typeface="Arial" charset="0"/>
                <a:cs typeface="Arial" charset="0"/>
              </a:rPr>
              <a:t>Universidad Carlos III de Madrid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smtClean="0">
                <a:solidFill>
                  <a:schemeClr val="tx1"/>
                </a:solidFill>
                <a:latin typeface="Arial" charset="0"/>
                <a:cs typeface="Arial" charset="0"/>
              </a:rPr>
              <a:t>{lmoreno,pmf}@inf.uc3m.es </a:t>
            </a:r>
          </a:p>
        </p:txBody>
      </p:sp>
      <p:sp>
        <p:nvSpPr>
          <p:cNvPr id="48132" name="3 Subtítulo"/>
          <p:cNvSpPr txBox="1">
            <a:spLocks/>
          </p:cNvSpPr>
          <p:nvPr/>
        </p:nvSpPr>
        <p:spPr bwMode="auto">
          <a:xfrm>
            <a:off x="468313" y="5113338"/>
            <a:ext cx="83518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/>
              <a:t>Asignatura Humanidades:</a:t>
            </a:r>
            <a:endParaRPr lang="es-ES_tradnl" altLang="ja-JP" sz="1800">
              <a:solidFill>
                <a:srgbClr val="00009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s-ES" sz="1800"/>
              <a:t>“</a:t>
            </a:r>
            <a:r>
              <a:rPr lang="es-ES" altLang="ja-JP" sz="1800"/>
              <a:t>Evitando la barreras de accesibilidad en la Sociedad de la Información</a:t>
            </a:r>
            <a:r>
              <a:rPr lang="ja-JP" altLang="es-ES" sz="1800"/>
              <a:t>”</a:t>
            </a:r>
            <a:endParaRPr lang="es-ES_tradnl" altLang="ja-JP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ja-JP" sz="2200">
              <a:solidFill>
                <a:srgbClr val="00009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/>
              <a:t>OpenCourseWare de la Universidad Carlos III de Madrid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sz="3100" dirty="0" smtClean="0">
                <a:latin typeface="Arial" charset="0"/>
                <a:cs typeface="Arial" charset="0"/>
              </a:rPr>
              <a:t>Introducción a la accesibilidad a los contenidos audiovisuales en la Web (II)</a:t>
            </a:r>
            <a:endParaRPr lang="es-ES_tradnl" altLang="es-ES" sz="31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altLang="es-ES" sz="2400" dirty="0">
                <a:ea typeface="MS PGothic" pitchFamily="34" charset="-128"/>
              </a:rPr>
              <a:t>Componentes interdependientes en la interacción</a:t>
            </a:r>
          </a:p>
          <a:p>
            <a:pPr lvl="1">
              <a:defRPr/>
            </a:pPr>
            <a:r>
              <a:rPr lang="es-ES" sz="2000" dirty="0" smtClean="0">
                <a:ea typeface="Calibri" pitchFamily="34" charset="0"/>
              </a:rPr>
              <a:t>La </a:t>
            </a:r>
            <a:r>
              <a:rPr lang="es-ES" sz="2000" dirty="0">
                <a:ea typeface="Calibri" pitchFamily="34" charset="0"/>
              </a:rPr>
              <a:t>accesibilidad al contenido multimedia audiovisual en la Web requiere que se cumplan requisitos de accesibilidad de distintos componentes interdependientes (WAI).[W3C, </a:t>
            </a:r>
            <a:r>
              <a:rPr lang="es-ES" sz="2000" dirty="0" smtClean="0">
                <a:ea typeface="Calibri" pitchFamily="34" charset="0"/>
              </a:rPr>
              <a:t>2011</a:t>
            </a:r>
            <a:r>
              <a:rPr lang="es-ES_tradnl" sz="2000" dirty="0">
                <a:latin typeface="Arial" charset="0"/>
                <a:ea typeface="MS PGothic" pitchFamily="34" charset="-128"/>
                <a:cs typeface="Arial" charset="0"/>
              </a:rPr>
              <a:t>]</a:t>
            </a:r>
            <a:endParaRPr lang="es-ES" sz="2000" dirty="0">
              <a:ea typeface="Calibri" pitchFamily="34" charset="0"/>
            </a:endParaRPr>
          </a:p>
        </p:txBody>
      </p:sp>
      <p:pic>
        <p:nvPicPr>
          <p:cNvPr id="11269" name="Imagen 4" descr="Imagen de los componentes de la Iniciativa de Accesibilidad We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40050"/>
            <a:ext cx="5257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sz="3100" dirty="0" smtClean="0">
                <a:latin typeface="Arial" charset="0"/>
                <a:cs typeface="Arial" charset="0"/>
              </a:rPr>
              <a:t>Introducción a la accesibilidad a los contenidos audiovisuales en la Web (III)</a:t>
            </a:r>
            <a:endParaRPr lang="es-ES_tradnl" altLang="es-ES" sz="31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s-ES" altLang="es-ES" sz="2400" dirty="0">
                <a:ea typeface="MS PGothic" pitchFamily="34" charset="-128"/>
              </a:rPr>
              <a:t>Normativa y estándares</a:t>
            </a:r>
          </a:p>
          <a:p>
            <a:pPr lvl="1">
              <a:defRPr/>
            </a:pPr>
            <a:r>
              <a:rPr lang="es-ES" altLang="es-ES" sz="2200" dirty="0">
                <a:ea typeface="MS PGothic" pitchFamily="34" charset="-128"/>
              </a:rPr>
              <a:t>WAI del W3C:</a:t>
            </a:r>
          </a:p>
          <a:p>
            <a:pPr lvl="2">
              <a:defRPr/>
            </a:pPr>
            <a:r>
              <a:rPr lang="es-ES" altLang="es-ES" dirty="0">
                <a:ea typeface="MS PGothic" pitchFamily="34" charset="-128"/>
              </a:rPr>
              <a:t>WCAG 2.0  [W3C, 2008]</a:t>
            </a:r>
          </a:p>
          <a:p>
            <a:pPr lvl="3">
              <a:defRPr/>
            </a:pPr>
            <a:r>
              <a:rPr lang="es-ES" altLang="es-ES" dirty="0">
                <a:ea typeface="MS PGothic" pitchFamily="34" charset="-128"/>
              </a:rPr>
              <a:t>Pauta 1.2</a:t>
            </a:r>
          </a:p>
          <a:p>
            <a:pPr lvl="2">
              <a:defRPr/>
            </a:pPr>
            <a:r>
              <a:rPr lang="es-ES" altLang="es-ES" dirty="0">
                <a:ea typeface="MS PGothic" pitchFamily="34" charset="-128"/>
              </a:rPr>
              <a:t>UAAG 2.0 . [W3C, 2011 b] Proporcionan soporte a las WCAG 2.0 </a:t>
            </a:r>
          </a:p>
          <a:p>
            <a:pPr lvl="2">
              <a:defRPr/>
            </a:pPr>
            <a:r>
              <a:rPr lang="es-ES" altLang="es-ES" dirty="0">
                <a:ea typeface="MS PGothic" pitchFamily="34" charset="-128"/>
              </a:rPr>
              <a:t>Media </a:t>
            </a:r>
            <a:r>
              <a:rPr lang="es-ES" altLang="es-ES" dirty="0" err="1">
                <a:ea typeface="MS PGothic" pitchFamily="34" charset="-128"/>
              </a:rPr>
              <a:t>Accessibility</a:t>
            </a:r>
            <a:r>
              <a:rPr lang="es-ES" altLang="es-ES" dirty="0">
                <a:ea typeface="MS PGothic" pitchFamily="34" charset="-128"/>
              </a:rPr>
              <a:t> </a:t>
            </a:r>
            <a:r>
              <a:rPr lang="es-ES" altLang="es-ES" dirty="0" err="1">
                <a:ea typeface="MS PGothic" pitchFamily="34" charset="-128"/>
              </a:rPr>
              <a:t>User</a:t>
            </a:r>
            <a:r>
              <a:rPr lang="es-ES" altLang="es-ES" dirty="0">
                <a:ea typeface="MS PGothic" pitchFamily="34" charset="-128"/>
              </a:rPr>
              <a:t> </a:t>
            </a:r>
            <a:r>
              <a:rPr lang="es-ES" altLang="es-ES" dirty="0" err="1">
                <a:ea typeface="MS PGothic" pitchFamily="34" charset="-128"/>
              </a:rPr>
              <a:t>Requirements</a:t>
            </a:r>
            <a:endParaRPr lang="es-ES" altLang="es-ES" dirty="0">
              <a:ea typeface="MS PGothic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s-ES" altLang="es-ES" sz="2200" dirty="0">
                <a:ea typeface="MS PGothic" pitchFamily="34" charset="-128"/>
              </a:rPr>
              <a:t>UNE 139802:2003 Accesibilidad del Software =&gt;UNE 139802:2009 Accesibilidad del Software</a:t>
            </a:r>
          </a:p>
          <a:p>
            <a:pPr lvl="1">
              <a:lnSpc>
                <a:spcPct val="90000"/>
              </a:lnSpc>
              <a:defRPr/>
            </a:pPr>
            <a:r>
              <a:rPr lang="es-ES" altLang="es-ES" sz="2200" dirty="0">
                <a:ea typeface="MS PGothic" pitchFamily="34" charset="-128"/>
              </a:rPr>
              <a:t>UNE 139803:2012 Accesibilidad de los Contenidos Web (correspondencia con WCAG de WAI, W3C)</a:t>
            </a:r>
          </a:p>
        </p:txBody>
      </p:sp>
      <p:pic>
        <p:nvPicPr>
          <p:cNvPr id="12293" name="Picture 5" descr="Logotipo Iniciativa de accesibilidad Web (WA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18163"/>
            <a:ext cx="2736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sz="3100" dirty="0" smtClean="0">
                <a:latin typeface="Arial" charset="0"/>
                <a:cs typeface="Arial" charset="0"/>
              </a:rPr>
              <a:t>Introducción a la accesibilidad a los contenidos audiovisuales en la Web (IV)</a:t>
            </a:r>
            <a:endParaRPr lang="es-ES_tradnl" altLang="es-ES" sz="31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dirty="0">
                <a:ea typeface="Calibri" pitchFamily="34" charset="0"/>
              </a:rPr>
              <a:t>Requisitos principales:</a:t>
            </a:r>
          </a:p>
          <a:p>
            <a:pPr lvl="1">
              <a:spcBef>
                <a:spcPts val="600"/>
              </a:spcBef>
              <a:defRPr/>
            </a:pPr>
            <a:r>
              <a:rPr lang="es-ES" altLang="es-ES" sz="2200" dirty="0">
                <a:ea typeface="MS PGothic" pitchFamily="34" charset="-128"/>
              </a:rPr>
              <a:t>El contenido audiovisual debe ser accesible según pautas WCAG  entre otros trabajos =&gt; Proporcionar de manera sincronizada contenidos alternativos como son el subtitulado, la audio descripción y la transcripción entre otros.</a:t>
            </a:r>
          </a:p>
          <a:p>
            <a:pPr lvl="1">
              <a:spcBef>
                <a:spcPts val="600"/>
              </a:spcBef>
              <a:defRPr/>
            </a:pPr>
            <a:r>
              <a:rPr lang="es-ES" altLang="es-ES" sz="2200" dirty="0">
                <a:ea typeface="MS PGothic" pitchFamily="34" charset="-128"/>
              </a:rPr>
              <a:t>Los reproductores deben cumplir con requisitos de accesibilidad según pautas UAAG entre otros trabajos =&gt; Asegurar un acceso al contenido multimedia y sus contenidos alternativos a través de una interacción compatible con los productos de apoyo, además de una agradable y efectiva interacción </a:t>
            </a:r>
            <a:r>
              <a:rPr lang="es-ES" altLang="es-ES" sz="2200" dirty="0" err="1">
                <a:ea typeface="MS PGothic" pitchFamily="34" charset="-128"/>
              </a:rPr>
              <a:t>interacción</a:t>
            </a:r>
            <a:r>
              <a:rPr lang="es-ES" altLang="es-ES" sz="2200" dirty="0">
                <a:ea typeface="MS PGothic" pitchFamily="34" charset="-128"/>
              </a:rPr>
              <a:t> usuario-reproductor</a:t>
            </a:r>
            <a:r>
              <a:rPr lang="es-ES" altLang="es-ES" sz="2200" dirty="0" smtClean="0">
                <a:ea typeface="MS PGothic" pitchFamily="34" charset="-128"/>
              </a:rPr>
              <a:t>.</a:t>
            </a:r>
            <a:endParaRPr lang="es-ES" altLang="es-ES" dirty="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316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s-ES" altLang="es-ES" sz="3400" dirty="0" smtClean="0">
                <a:latin typeface="Arial" charset="0"/>
                <a:cs typeface="Arial" charset="0"/>
              </a:rPr>
              <a:t>Inserción del vídeo en página web.  </a:t>
            </a:r>
            <a:br>
              <a:rPr lang="es-ES" altLang="es-ES" sz="3400" dirty="0" smtClean="0">
                <a:latin typeface="Arial" charset="0"/>
                <a:cs typeface="Arial" charset="0"/>
              </a:rPr>
            </a:br>
            <a:r>
              <a:rPr lang="es-ES" altLang="es-ES" sz="3400" dirty="0" smtClean="0">
                <a:latin typeface="Arial" charset="0"/>
                <a:cs typeface="Arial" charset="0"/>
              </a:rPr>
              <a:t>Cadena de la accesibilidad</a:t>
            </a:r>
            <a:endParaRPr lang="es-ES_tradnl" altLang="es-ES" sz="34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4978400" cy="492918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s-ES" sz="1600" dirty="0">
                <a:ea typeface="Calibri" pitchFamily="34" charset="0"/>
              </a:rPr>
              <a:t>Insertar un video en la Web de forma accesible, implica tener en consideración los tres eslabones de la cadena de la accesibilidad [Lourdes Moreno et. al, 2008].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500" dirty="0">
                <a:ea typeface="Calibri" pitchFamily="34" charset="0"/>
              </a:rPr>
              <a:t>El video en sí mismo debe ser accesible </a:t>
            </a:r>
          </a:p>
          <a:p>
            <a:pPr marL="1085850" lvl="2">
              <a:spcAft>
                <a:spcPts val="600"/>
              </a:spcAft>
              <a:buClr>
                <a:schemeClr val="accent2"/>
              </a:buClr>
              <a:defRPr/>
            </a:pPr>
            <a:r>
              <a:rPr lang="es-ES" sz="1500" dirty="0" smtClean="0">
                <a:ea typeface="Calibri" pitchFamily="34" charset="0"/>
              </a:rPr>
              <a:t>Cumplir </a:t>
            </a:r>
            <a:r>
              <a:rPr lang="es-ES" sz="1500" dirty="0">
                <a:ea typeface="Calibri" pitchFamily="34" charset="0"/>
              </a:rPr>
              <a:t>con las </a:t>
            </a:r>
            <a:r>
              <a:rPr lang="es-ES" sz="1500" dirty="0" smtClean="0">
                <a:ea typeface="Calibri" pitchFamily="34" charset="0"/>
              </a:rPr>
              <a:t>WCAG 2.0.</a:t>
            </a:r>
            <a:endParaRPr lang="es-ES" sz="1500" dirty="0">
              <a:ea typeface="Calibri" pitchFamily="34" charset="0"/>
            </a:endParaRP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500" dirty="0">
                <a:ea typeface="Calibri" pitchFamily="34" charset="0"/>
              </a:rPr>
              <a:t>Su  implementación a la web debe ser accesible</a:t>
            </a:r>
          </a:p>
          <a:p>
            <a:pPr marL="1085850" lvl="2">
              <a:spcAft>
                <a:spcPts val="600"/>
              </a:spcAft>
              <a:buClr>
                <a:schemeClr val="accent2"/>
              </a:buClr>
              <a:defRPr/>
            </a:pPr>
            <a:r>
              <a:rPr lang="es-ES" sz="1500" dirty="0">
                <a:ea typeface="Calibri" pitchFamily="34" charset="0"/>
              </a:rPr>
              <a:t>Dependiendo cómo se sirva el contenido, cumplir con distintas pautas de las WCAG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500" dirty="0">
                <a:ea typeface="Calibri" pitchFamily="34" charset="0"/>
              </a:rPr>
              <a:t>El control al video debe ser accesible y su interacción usable a través de reproductores (</a:t>
            </a:r>
            <a:r>
              <a:rPr lang="es-ES" sz="1500" dirty="0" err="1">
                <a:ea typeface="Calibri" pitchFamily="34" charset="0"/>
              </a:rPr>
              <a:t>player</a:t>
            </a:r>
            <a:r>
              <a:rPr lang="es-ES" sz="1500" dirty="0">
                <a:ea typeface="Calibri" pitchFamily="34" charset="0"/>
              </a:rPr>
              <a:t>) accesibles.</a:t>
            </a:r>
          </a:p>
          <a:p>
            <a:pPr marL="1085850" lvl="2">
              <a:spcAft>
                <a:spcPts val="600"/>
              </a:spcAft>
              <a:buClr>
                <a:schemeClr val="accent2"/>
              </a:buClr>
              <a:defRPr/>
            </a:pPr>
            <a:r>
              <a:rPr lang="es-ES" sz="1500" dirty="0">
                <a:ea typeface="Calibri" pitchFamily="34" charset="0"/>
              </a:rPr>
              <a:t>Cumplir con las UAAG, comprobar una interacción usable </a:t>
            </a:r>
          </a:p>
        </p:txBody>
      </p:sp>
      <p:grpSp>
        <p:nvGrpSpPr>
          <p:cNvPr id="14341" name="1 Grupo" descr="Imagen de una cadena que representa la cadena de la accesibilidad: al contenido, al acceso y a la interacción."/>
          <p:cNvGrpSpPr>
            <a:grpSpLocks/>
          </p:cNvGrpSpPr>
          <p:nvPr/>
        </p:nvGrpSpPr>
        <p:grpSpPr bwMode="auto">
          <a:xfrm>
            <a:off x="5676900" y="1425575"/>
            <a:ext cx="3071813" cy="4740275"/>
            <a:chOff x="5676900" y="1425575"/>
            <a:chExt cx="3071813" cy="4740275"/>
          </a:xfrm>
        </p:grpSpPr>
        <p:pic>
          <p:nvPicPr>
            <p:cNvPr id="14342" name="13 Marcador de contenido" descr="Cadena con 4 eslabones, representando cada uno de los pasos hasta llegar al final para lograr un contenido multimedia accesibl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213" y="1736725"/>
              <a:ext cx="2984500" cy="415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5676900" y="1425575"/>
              <a:ext cx="1579563" cy="92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tx2">
                      <a:lumMod val="50000"/>
                    </a:schemeClr>
                  </a:solidFill>
                </a:rPr>
                <a:t>1) Contenido audiovisual accesible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200900" y="3657600"/>
              <a:ext cx="1547813" cy="646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/>
                <a:t>2) Acceso accesible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426200" y="5241925"/>
              <a:ext cx="1547813" cy="923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altLang="es-ES" sz="1800" b="1" dirty="0" smtClean="0">
                  <a:solidFill>
                    <a:srgbClr val="000000"/>
                  </a:solidFill>
                </a:rPr>
                <a:t>3) Acceso e Interacción accesible</a:t>
              </a:r>
            </a:p>
          </p:txBody>
        </p:sp>
      </p:grpSp>
      <p:sp>
        <p:nvSpPr>
          <p:cNvPr id="1434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44583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Asignatura OCW-UC3M:  “Evitando la barreras de accesibilidad en la Sociedad de la Información",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smtClean="0">
                <a:solidFill>
                  <a:srgbClr val="595959"/>
                </a:solidFill>
              </a:rPr>
              <a:t>Lourdes Moreno y Paloma Martínez, Grupo Labda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7714</TotalTime>
  <Words>8150</Words>
  <Application>Microsoft Office PowerPoint</Application>
  <PresentationFormat>Presentación en pantalla (4:3)</PresentationFormat>
  <Paragraphs>1031</Paragraphs>
  <Slides>50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   Tema 4: Accesibilidad a los contenidos multimedia  </vt:lpstr>
      <vt:lpstr>Diapositiva con imagen</vt:lpstr>
      <vt:lpstr>Índice</vt:lpstr>
      <vt:lpstr>Motivación</vt:lpstr>
      <vt:lpstr>Introducción a la accesibilidad a los contenidos audiovisuales en la Web (I)</vt:lpstr>
      <vt:lpstr>Introducción a la accesibilidad a los contenidos audiovisuales en la Web (II)</vt:lpstr>
      <vt:lpstr>Introducción a la accesibilidad a los contenidos audiovisuales en la Web (III)</vt:lpstr>
      <vt:lpstr>Introducción a la accesibilidad a los contenidos audiovisuales en la Web (IV)</vt:lpstr>
      <vt:lpstr>Inserción del vídeo en página web.   Cadena de la accesibilidad</vt:lpstr>
      <vt:lpstr>Inserción del vídeo en página web  El video en sí mismo debe ser accesible (I)</vt:lpstr>
      <vt:lpstr>Inserción del vídeo en página web  El video en sí mismo debe ser accesible (II)</vt:lpstr>
      <vt:lpstr>Inserción del vídeo en página web  El video en sí mismo debe ser accesible (III)</vt:lpstr>
      <vt:lpstr>Inserción del vídeo en página web  El video en sí mismo debe ser accesible (IV)</vt:lpstr>
      <vt:lpstr>Inserción del vídeo en página web  El video en sí mismo debe ser accesible (V) </vt:lpstr>
      <vt:lpstr>Inserción del vídeo en página web  El video en sí mismo debe ser accesible (VI)  </vt:lpstr>
      <vt:lpstr>Inserción del vídeo en página web  El video en sí mismo debe ser accesible (VII)  </vt:lpstr>
      <vt:lpstr>Inserción del vídeo en página web  El video en sí mismo debe ser accesible (VIII) </vt:lpstr>
      <vt:lpstr>Inserción del vídeo en página web  El video en sí mismo debe ser accesible (IX) </vt:lpstr>
      <vt:lpstr>Inserción del vídeo en página web  El video en sí mismo debe ser accesible (X)  </vt:lpstr>
      <vt:lpstr>Inserción del vídeo en página web  El video en sí mismo debe ser accesible (XI)  </vt:lpstr>
      <vt:lpstr>Inserción del vídeo en página web  Su  implementación a la web debe ser accesible (I)</vt:lpstr>
      <vt:lpstr>Inserción del vídeo en página web  Su  implementación a la web debe ser accesible (II)</vt:lpstr>
      <vt:lpstr>Inserción del vídeo en página web  Su  implementación a la web debe ser accesible (III)</vt:lpstr>
      <vt:lpstr>Inserción del vídeo en página web  Su  implementación a la web debe ser accesible (IV)</vt:lpstr>
      <vt:lpstr>Inserción del vídeo en página web  Su  implementación a la web debe ser accesible (V)</vt:lpstr>
      <vt:lpstr>Inserción del vídeo en página web  Su  implementación a la web debe ser accesible (VI)</vt:lpstr>
      <vt:lpstr>Inserción del vídeo en página web  Su  implementación a la web debe ser accesible (VII)</vt:lpstr>
      <vt:lpstr>Inserción del vídeo en página web  Su  implementación a la web debe ser accesible (VIII)</vt:lpstr>
      <vt:lpstr>Inserción del vídeo en página web  Su  implementación a la web debe ser accesible (IX)</vt:lpstr>
      <vt:lpstr>Inserción del vídeo en página web  Su  implementación a la web debe ser accesible (X)</vt:lpstr>
      <vt:lpstr>Inserción del vídeo en página web  Su  implementación a la web debe ser accesible (XI)</vt:lpstr>
      <vt:lpstr>Inserción del vídeo en página web  Control del video debe ser accesible y usable (I)</vt:lpstr>
      <vt:lpstr>Inserción del vídeo en página web  Control del video debe ser accesible y usable (II)</vt:lpstr>
      <vt:lpstr>Inserción del vídeo en página web  Control del video debe ser accesible y usable (III)</vt:lpstr>
      <vt:lpstr>Inserción del vídeo en página web  Control del video debe ser accesible y usable (IV)</vt:lpstr>
      <vt:lpstr>Inserción del vídeo en página web  Control del video debe ser accesible y usable (V)</vt:lpstr>
      <vt:lpstr>Inserción del vídeo en página web  Control del video debe ser accesible y usable (VI)</vt:lpstr>
      <vt:lpstr>Inserción del vídeo en página web  Control del video debe ser accesible y usable (VII)</vt:lpstr>
      <vt:lpstr>Inserción del vídeo en página web  Control del video debe ser accesible y usable (VIII)</vt:lpstr>
      <vt:lpstr>Inserción del vídeo en página web  Control del video debe ser accesible y usable (IX)</vt:lpstr>
      <vt:lpstr>Inserción del vídeo en página web  Control al video debe ser accesible y usable (X)</vt:lpstr>
      <vt:lpstr>Inserción del vídeo en página web  Control del video debe ser accesible y usable (XI)</vt:lpstr>
      <vt:lpstr>Referencias (I)</vt:lpstr>
      <vt:lpstr>Referencias (II)</vt:lpstr>
      <vt:lpstr>Referencias (III)</vt:lpstr>
      <vt:lpstr>Referencias (IV)</vt:lpstr>
      <vt:lpstr>Referencias (V)</vt:lpstr>
      <vt:lpstr>Referencias (VI)</vt:lpstr>
      <vt:lpstr>Referencias (VII)</vt:lpstr>
      <vt:lpstr>   Tema 4: Accesibilidad a los contenidos multimedia – Fin de presentación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3: Accesibilidad en los sitios web</dc:title>
  <dc:subject>- Asignatura Evitando la barreras de accesibilidad en la Sociedad de la Información</dc:subject>
  <dc:creator>Lourdes Moreno López (Universidad Carlos III de Madrid)</dc:creator>
  <cp:keywords>Accesibilidad, Accesibilidad web, reproductores multimedia</cp:keywords>
  <dc:description>OpenCourseWare de la Universidad Carlos III de Madrid</dc:description>
  <cp:lastModifiedBy>Yolanda</cp:lastModifiedBy>
  <cp:revision>882</cp:revision>
  <dcterms:created xsi:type="dcterms:W3CDTF">2010-11-03T21:56:32Z</dcterms:created>
  <dcterms:modified xsi:type="dcterms:W3CDTF">2014-12-04T11:35:01Z</dcterms:modified>
</cp:coreProperties>
</file>