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08" r:id="rId3"/>
    <p:sldId id="512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509" r:id="rId12"/>
    <p:sldId id="505" r:id="rId13"/>
    <p:sldId id="496" r:id="rId14"/>
    <p:sldId id="497" r:id="rId15"/>
    <p:sldId id="510" r:id="rId16"/>
    <p:sldId id="498" r:id="rId17"/>
    <p:sldId id="499" r:id="rId18"/>
    <p:sldId id="500" r:id="rId19"/>
    <p:sldId id="501" r:id="rId20"/>
    <p:sldId id="511" r:id="rId21"/>
    <p:sldId id="506" r:id="rId22"/>
    <p:sldId id="507" r:id="rId23"/>
    <p:sldId id="487" r:id="rId24"/>
    <p:sldId id="504" r:id="rId25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52E"/>
    <a:srgbClr val="CCCCFF"/>
    <a:srgbClr val="804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92" autoAdjust="0"/>
  </p:normalViewPr>
  <p:slideViewPr>
    <p:cSldViewPr>
      <p:cViewPr>
        <p:scale>
          <a:sx n="70" d="100"/>
          <a:sy n="70" d="100"/>
        </p:scale>
        <p:origin x="-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14"/>
    </p:cViewPr>
  </p:notesTextViewPr>
  <p:notesViewPr>
    <p:cSldViewPr>
      <p:cViewPr varScale="1">
        <p:scale>
          <a:sx n="52" d="100"/>
          <a:sy n="52" d="100"/>
        </p:scale>
        <p:origin x="-2664" y="-10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001542A-66BC-4200-B81E-7A6DF1ACC062}" type="datetime1">
              <a:rPr lang="es-ES"/>
              <a:pPr>
                <a:defRPr/>
              </a:pPr>
              <a:t>04/12/2014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678860-FA78-4D8E-BEAE-3D4B16034B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635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7EA1C8C-7E90-4B17-8270-1444E411D5EA}" type="datetime1">
              <a:rPr lang="es-ES"/>
              <a:pPr>
                <a:defRPr/>
              </a:pPr>
              <a:t>04/12/2014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8972" tIns="49486" rIns="98972" bIns="494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81F9E6D-7D17-4DCE-A939-8A591A381F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0749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abda.inf.uc3m.es/lmoreno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esya.es/" TargetMode="Externa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Portada: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TEMA 5: ACCESIBILIDAD A LOS CONTENIDOS DIGITALES 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Lourdes Moreno, Paloma Martínez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Universidad Carlos III de Madrid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{</a:t>
            </a:r>
            <a:r>
              <a:rPr lang="es-ES" dirty="0" err="1" smtClean="0">
                <a:ea typeface="ＭＳ Ｐゴシック" pitchFamily="34" charset="-128"/>
              </a:rPr>
              <a:t>lmoreno,pmf</a:t>
            </a:r>
            <a:r>
              <a:rPr lang="es-ES" dirty="0" smtClean="0">
                <a:ea typeface="ＭＳ Ｐゴシック" pitchFamily="34" charset="-128"/>
              </a:rPr>
              <a:t>}@inf.uc3m.es 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Asignatura Humanidades</a:t>
            </a:r>
          </a:p>
          <a:p>
            <a:pPr defTabSz="989013" eaLnBrk="1" hangingPunct="1"/>
            <a:r>
              <a:rPr lang="ja-JP" altLang="es-ES" dirty="0" smtClean="0">
                <a:ea typeface="ＭＳ Ｐゴシック" pitchFamily="34" charset="-128"/>
              </a:rPr>
              <a:t>“</a:t>
            </a:r>
            <a:r>
              <a:rPr lang="es-ES" altLang="ja-JP" dirty="0" smtClean="0">
                <a:ea typeface="ＭＳ Ｐゴシック" pitchFamily="34" charset="-128"/>
              </a:rPr>
              <a:t>Evitando </a:t>
            </a:r>
            <a:r>
              <a:rPr lang="es-ES" altLang="ja-JP" dirty="0" smtClean="0">
                <a:ea typeface="ＭＳ Ｐゴシック" pitchFamily="34" charset="-128"/>
              </a:rPr>
              <a:t>las </a:t>
            </a:r>
            <a:r>
              <a:rPr lang="es-ES" altLang="ja-JP" dirty="0" smtClean="0">
                <a:ea typeface="ＭＳ Ｐゴシック" pitchFamily="34" charset="-128"/>
              </a:rPr>
              <a:t>barreras de accesibilidad en la Sociedad de la Información</a:t>
            </a:r>
            <a:r>
              <a:rPr lang="ja-JP" altLang="es-ES" dirty="0" smtClean="0">
                <a:ea typeface="ＭＳ Ｐゴシック" pitchFamily="34" charset="-128"/>
              </a:rPr>
              <a:t>”</a:t>
            </a:r>
            <a:endParaRPr lang="es-ES" altLang="ja-JP" dirty="0" smtClean="0">
              <a:ea typeface="ＭＳ Ｐゴシック" pitchFamily="34" charset="-128"/>
            </a:endParaRPr>
          </a:p>
          <a:p>
            <a:pPr defTabSz="989013" eaLnBrk="1" hangingPunct="1"/>
            <a:r>
              <a:rPr lang="es-ES_tradnl" dirty="0" err="1" smtClean="0">
                <a:ea typeface="ＭＳ Ｐゴシック" pitchFamily="34" charset="-128"/>
              </a:rPr>
              <a:t>OpenCourseWare</a:t>
            </a:r>
            <a:r>
              <a:rPr lang="es-ES_tradnl" dirty="0" smtClean="0">
                <a:ea typeface="ＭＳ Ｐゴシック" pitchFamily="34" charset="-128"/>
              </a:rPr>
              <a:t> de la Universidad Carlos III de </a:t>
            </a:r>
            <a:r>
              <a:rPr lang="es-ES_tradnl" dirty="0" smtClean="0">
                <a:ea typeface="ＭＳ Ｐゴシック" pitchFamily="34" charset="-128"/>
              </a:rPr>
              <a:t>Madrid</a:t>
            </a:r>
          </a:p>
          <a:p>
            <a:pPr defTabSz="989013" eaLnBrk="1" hangingPunct="1"/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Esta obra está bajo una licencia de 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Reconocimiento-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NoComercial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-</a:t>
            </a:r>
            <a:r>
              <a:rPr lang="es-ES" altLang="es-ES" sz="1200" dirty="0" err="1" smtClean="0">
                <a:latin typeface="Arial" charset="0"/>
                <a:ea typeface="ＭＳ Ｐゴシック" pitchFamily="34" charset="-128"/>
                <a:cs typeface="Arial" charset="0"/>
              </a:rPr>
              <a:t>Compartirigual</a:t>
            </a:r>
            <a:r>
              <a:rPr lang="es-ES" altLang="es-ES" sz="1200" dirty="0" smtClean="0">
                <a:latin typeface="Arial" charset="0"/>
                <a:ea typeface="ＭＳ Ｐゴシック" pitchFamily="34" charset="-128"/>
                <a:cs typeface="Arial" charset="0"/>
              </a:rPr>
              <a:t> 3.0 España (http://creativecommons.org/licenses/by-nc-sa/3.0/es/deed.es)</a:t>
            </a:r>
            <a:endParaRPr lang="es-ES_tradnl" altLang="es-ES" sz="12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marR="0" indent="0" algn="l" defTabSz="9890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ES" sz="1200" dirty="0" smtClean="0"/>
              <a:t>Logo licencia </a:t>
            </a:r>
            <a:r>
              <a:rPr lang="es-ES" altLang="es-ES" sz="1200" dirty="0" err="1" smtClean="0"/>
              <a:t>Creative</a:t>
            </a:r>
            <a:r>
              <a:rPr lang="es-ES" altLang="es-ES" sz="1200" dirty="0" smtClean="0"/>
              <a:t> </a:t>
            </a:r>
            <a:r>
              <a:rPr lang="es-ES" altLang="es-ES" sz="1200" dirty="0" err="1" smtClean="0"/>
              <a:t>Commons</a:t>
            </a:r>
            <a:r>
              <a:rPr lang="es-ES" altLang="es-ES" sz="1200" dirty="0" smtClean="0"/>
              <a:t> Reconocimiento-</a:t>
            </a:r>
            <a:r>
              <a:rPr lang="es-ES" altLang="es-ES" sz="1200" dirty="0" err="1" smtClean="0"/>
              <a:t>NoComercial</a:t>
            </a:r>
            <a:r>
              <a:rPr lang="es-ES" altLang="es-ES" sz="1200" dirty="0" smtClean="0"/>
              <a:t>-</a:t>
            </a:r>
            <a:r>
              <a:rPr lang="es-ES" altLang="es-ES" sz="1200" dirty="0" err="1" smtClean="0"/>
              <a:t>Compartirigual</a:t>
            </a:r>
            <a:endParaRPr lang="es-ES" altLang="es-ES" sz="120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_tradnl" dirty="0" smtClean="0">
              <a:ea typeface="ＭＳ Ｐゴシック" pitchFamily="34" charset="-128"/>
            </a:endParaRPr>
          </a:p>
          <a:p>
            <a:pPr defTabSz="989013" eaLnBrk="1" hangingPunct="1"/>
            <a:endParaRPr lang="es-ES" dirty="0" smtClean="0">
              <a:ea typeface="ＭＳ Ｐゴシック" pitchFamily="34" charset="-128"/>
            </a:endParaRPr>
          </a:p>
          <a:p>
            <a:pPr defTabSz="989013" eaLnBrk="1" hangingPunct="1"/>
            <a:endParaRPr lang="es-ES" dirty="0" smtClean="0">
              <a:ea typeface="ＭＳ Ｐゴシック" pitchFamily="34" charset="-128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4F80E5-4BFA-4B74-BA66-BC28B5605F1E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</a:t>
            </a:r>
            <a:r>
              <a:rPr lang="es-ES_tradnl" sz="1000" baseline="0" dirty="0" smtClean="0">
                <a:ea typeface="ＭＳ Ｐゴシック" pitchFamily="34" charset="-128"/>
              </a:rPr>
              <a:t> Elaboración de un documento Microsoft Word accesible (I)</a:t>
            </a:r>
            <a:endParaRPr lang="es-ES" sz="1000" dirty="0" smtClean="0">
              <a:ea typeface="ＭＳ Ｐゴシック" pitchFamily="34" charset="-128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Contenido:</a:t>
            </a:r>
          </a:p>
          <a:p>
            <a:pPr marL="342900" marR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altLang="es-ES" sz="2000" dirty="0" smtClean="0"/>
              <a:t>“Guía para elaborar documentación digital accesible. Recomendaciones para Word, Excel y </a:t>
            </a:r>
            <a:r>
              <a:rPr lang="es-ES" altLang="es-ES" sz="2000" dirty="0" err="1" smtClean="0"/>
              <a:t>Power</a:t>
            </a:r>
            <a:r>
              <a:rPr lang="es-ES" altLang="es-ES" sz="2000" dirty="0" smtClean="0"/>
              <a:t> Point de Microsoft Office2010. CENTAC 2014.  Lourdes Moreno, Paloma Martínez y Yolanda González http://www.centac.es/es/tecnologia/guia-acces-office </a:t>
            </a:r>
          </a:p>
          <a:p>
            <a:pPr marL="342900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Consejos a la hora de crear un documento accesible con Microsoft Word 2010</a:t>
            </a:r>
            <a:r>
              <a:rPr lang="es-ES" sz="1900" baseline="0" dirty="0" smtClean="0">
                <a:ea typeface="ＭＳ Ｐゴシック" pitchFamily="34" charset="-128"/>
              </a:rPr>
              <a:t> </a:t>
            </a:r>
            <a:r>
              <a:rPr lang="es-ES" sz="1900" dirty="0" smtClean="0">
                <a:ea typeface="ＭＳ Ｐゴシック" pitchFamily="34" charset="-128"/>
              </a:rPr>
              <a:t>http://sphynx.uc3m.es/~lmoreno/ComoElaborarWord2010AccesibleLourdesMorenoLopezUC3M_SC.pdf   </a:t>
            </a:r>
          </a:p>
          <a:p>
            <a:pPr marL="342900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Consejos a la hora de crear un documento accesible con Microsoft Word 2007 (Moreno, L., 2011 c)</a:t>
            </a:r>
            <a:r>
              <a:rPr lang="es-ES" sz="1900" baseline="0" dirty="0" smtClean="0">
                <a:ea typeface="ＭＳ Ｐゴシック" pitchFamily="34" charset="-128"/>
              </a:rPr>
              <a:t> </a:t>
            </a:r>
            <a:r>
              <a:rPr lang="es-ES" sz="1900" dirty="0" smtClean="0">
                <a:ea typeface="ＭＳ Ｐゴシック" pitchFamily="34" charset="-128"/>
              </a:rPr>
              <a:t>http://sphynx.uc3m.es/~lmoreno/CrearDocumentoMicrosoftWord2007Accesible.pdf </a:t>
            </a:r>
          </a:p>
        </p:txBody>
      </p:sp>
      <p:sp>
        <p:nvSpPr>
          <p:cNvPr id="3482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323E43-AB9C-43E2-92F9-D0812F855539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</a:t>
            </a:r>
            <a:r>
              <a:rPr lang="es-ES_tradnl" sz="1000" baseline="0" dirty="0" smtClean="0">
                <a:ea typeface="ＭＳ Ｐゴシック" pitchFamily="34" charset="-128"/>
              </a:rPr>
              <a:t> Elaboración de un documento Microsoft Word accesible (II)</a:t>
            </a:r>
            <a:endParaRPr lang="es-ES" sz="1000" dirty="0" smtClean="0">
              <a:ea typeface="ＭＳ Ｐゴシック" pitchFamily="34" charset="-128"/>
            </a:endParaRP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Contenido:</a:t>
            </a:r>
          </a:p>
          <a:p>
            <a:pPr marL="342900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Consejos a la hora de crear un documento accesible con Microsoft Word 2003 (Moreno, L., 2006)</a:t>
            </a:r>
            <a:r>
              <a:rPr lang="es-ES" sz="1900" baseline="0" dirty="0" smtClean="0">
                <a:ea typeface="ＭＳ Ｐゴシック" pitchFamily="34" charset="-128"/>
              </a:rPr>
              <a:t> </a:t>
            </a:r>
            <a:r>
              <a:rPr lang="es-ES" sz="1900" dirty="0" smtClean="0">
                <a:ea typeface="ＭＳ Ｐゴシック" pitchFamily="34" charset="-128"/>
              </a:rPr>
              <a:t>http://sphynx.uc3m.es/~lmoreno/CrearDocumentoMicrosoftWord2003Accesible.pdf </a:t>
            </a:r>
          </a:p>
          <a:p>
            <a:pPr marL="342900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Consejos de cómo crear un documento Adobe PDF accesible a partir de un documento Microsoft Word accesible</a:t>
            </a:r>
            <a:r>
              <a:rPr lang="es-ES" sz="1900" baseline="0" dirty="0" smtClean="0">
                <a:ea typeface="ＭＳ Ｐゴシック" pitchFamily="34" charset="-128"/>
              </a:rPr>
              <a:t> </a:t>
            </a:r>
            <a:r>
              <a:rPr lang="es-ES" sz="1900" dirty="0" smtClean="0">
                <a:ea typeface="ＭＳ Ｐゴシック" pitchFamily="34" charset="-128"/>
              </a:rPr>
              <a:t>http://www.cesya.es/files/documentos/ConsejosComoCrearPdfAccesibleApartirWordAccesible.pdf </a:t>
            </a:r>
          </a:p>
        </p:txBody>
      </p:sp>
      <p:sp>
        <p:nvSpPr>
          <p:cNvPr id="3482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323E43-AB9C-43E2-92F9-D0812F855539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</a:t>
            </a:r>
            <a:r>
              <a:rPr lang="es-ES_tradnl" sz="1000" baseline="0" dirty="0" smtClean="0">
                <a:ea typeface="ＭＳ Ｐゴシック" pitchFamily="34" charset="-128"/>
              </a:rPr>
              <a:t> Elaboración de un documento Microsoft Word accesible (III)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Contenido:</a:t>
            </a:r>
          </a:p>
          <a:p>
            <a:pPr marL="342900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Pasos a seguir:</a:t>
            </a:r>
          </a:p>
          <a:p>
            <a:pPr marL="800100" lvl="1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Idioma del documento</a:t>
            </a:r>
          </a:p>
          <a:p>
            <a:pPr marL="800100" lvl="1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Estilos de Word (uso de plantillas)</a:t>
            </a:r>
          </a:p>
          <a:p>
            <a:pPr marL="800100" lvl="1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Texto alternativo en las imágenes</a:t>
            </a:r>
          </a:p>
          <a:p>
            <a:pPr marL="800100" lvl="1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Lista, tabla, …</a:t>
            </a:r>
          </a:p>
          <a:p>
            <a:pPr marL="800100" lvl="1" indent="-34290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900" dirty="0" smtClean="0">
                <a:ea typeface="ＭＳ Ｐゴシック" pitchFamily="34" charset="-128"/>
              </a:rPr>
              <a:t>Lenguaje sencillo</a:t>
            </a:r>
          </a:p>
          <a:p>
            <a:pPr marL="342900" indent="-342900">
              <a:spcBef>
                <a:spcPts val="1500"/>
              </a:spcBef>
              <a:spcAft>
                <a:spcPts val="1000"/>
              </a:spcAft>
              <a:buClr>
                <a:srgbClr val="6E84B4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ea typeface="ＭＳ Ｐゴシック" pitchFamily="34" charset="-128"/>
              </a:rPr>
              <a:t>Ver demos en los vídeos ubicados en la opción de menú “Recursos adicionales externos”.</a:t>
            </a:r>
            <a:endParaRPr lang="es-ES" sz="2000" dirty="0">
              <a:ea typeface="ＭＳ Ｐゴシック" pitchFamily="34" charset="-128"/>
            </a:endParaRPr>
          </a:p>
        </p:txBody>
      </p:sp>
      <p:sp>
        <p:nvSpPr>
          <p:cNvPr id="3482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323E43-AB9C-43E2-92F9-D0812F855539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 </a:t>
            </a:r>
            <a:r>
              <a:rPr lang="it-IT" sz="1000" dirty="0" smtClean="0">
                <a:ea typeface="ＭＳ Ｐゴシック" pitchFamily="34" charset="-128"/>
              </a:rPr>
              <a:t>Documento Microsoft Word accesible (IV)</a:t>
            </a:r>
            <a:endParaRPr lang="es-ES" sz="1000" dirty="0" smtClean="0">
              <a:ea typeface="ＭＳ Ｐゴシック" pitchFamily="34" charset="-128"/>
            </a:endParaRPr>
          </a:p>
          <a:p>
            <a: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Evaluación de la accesibilidad </a:t>
            </a:r>
          </a:p>
          <a:p>
            <a:pPr marL="628650" lvl="1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Tabla de contenidos de prueba</a:t>
            </a:r>
          </a:p>
          <a:p>
            <a:pPr marL="628650" lvl="1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Idioma</a:t>
            </a:r>
          </a:p>
          <a:p>
            <a:pPr marL="628650" lvl="1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Texto alternativo a las imágenes</a:t>
            </a:r>
          </a:p>
          <a:p>
            <a:pPr marL="628650" lvl="1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err="1" smtClean="0">
                <a:ea typeface="ＭＳ Ｐゴシック" pitchFamily="34" charset="-128"/>
              </a:rPr>
              <a:t>Etc</a:t>
            </a:r>
            <a:endParaRPr lang="es-ES" sz="1000" dirty="0" smtClean="0">
              <a:ea typeface="ＭＳ Ｐゴシック" pitchFamily="34" charset="-128"/>
            </a:endParaRPr>
          </a:p>
          <a:p>
            <a: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Ya tenemos un Word accesible</a:t>
            </a:r>
          </a:p>
          <a:p>
            <a: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Como es un formato propietario ¿qué podemos hacer?:</a:t>
            </a:r>
            <a:r>
              <a:rPr lang="es-ES" sz="1000" baseline="0" dirty="0" smtClean="0">
                <a:ea typeface="ＭＳ Ｐゴシック" pitchFamily="34" charset="-128"/>
              </a:rPr>
              <a:t> convertirlo en un documento </a:t>
            </a:r>
            <a:r>
              <a:rPr lang="es-ES" sz="1000" dirty="0" smtClean="0">
                <a:ea typeface="ＭＳ Ｐゴシック" pitchFamily="34" charset="-128"/>
              </a:rPr>
              <a:t>PDF</a:t>
            </a:r>
          </a:p>
          <a:p>
            <a:pPr marL="171450" indent="-171450">
              <a:lnSpc>
                <a:spcPct val="7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s-ES_tradnl" sz="1000" dirty="0" smtClean="0">
              <a:ea typeface="ＭＳ Ｐゴシック" pitchFamily="34" charset="-128"/>
            </a:endParaRPr>
          </a:p>
        </p:txBody>
      </p:sp>
      <p:sp>
        <p:nvSpPr>
          <p:cNvPr id="3584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19945B-F1CA-4593-BB92-D6E9E9A6D265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 </a:t>
            </a:r>
            <a:r>
              <a:rPr lang="es-ES" sz="1000" dirty="0" smtClean="0">
                <a:ea typeface="ＭＳ Ｐゴシック" pitchFamily="34" charset="-128"/>
              </a:rPr>
              <a:t>Documento PDF accesible (I)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000" dirty="0" smtClean="0">
                <a:ea typeface="ＭＳ Ｐゴシック" pitchFamily="34" charset="-128"/>
              </a:rPr>
              <a:t>Contenido:</a:t>
            </a:r>
          </a:p>
          <a:p>
            <a:pPr marL="171450" marR="0" indent="-17145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000" dirty="0" smtClean="0">
                <a:solidFill>
                  <a:srgbClr val="262626"/>
                </a:solidFill>
                <a:ea typeface="ＭＳ Ｐゴシック" pitchFamily="34" charset="-128"/>
              </a:rPr>
              <a:t>A partir del Word accesible (I):</a:t>
            </a:r>
          </a:p>
          <a:p>
            <a:pPr marL="800100" lvl="1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En Word (a partir Word 2007). Consejos a la hora de crear un documento accesible con Microsoft Word 2007 (Moreno, L., 2011 c):</a:t>
            </a:r>
            <a:r>
              <a:rPr lang="es-ES" sz="2200" baseline="0" dirty="0" smtClean="0">
                <a:ea typeface="ＭＳ Ｐゴシック" pitchFamily="34" charset="-128"/>
              </a:rPr>
              <a:t> </a:t>
            </a:r>
            <a:r>
              <a:rPr lang="es-ES" sz="2200" dirty="0" smtClean="0">
                <a:ea typeface="ＭＳ Ｐゴシック" pitchFamily="34" charset="-128"/>
              </a:rPr>
              <a:t>http://sphynx.uc3m.es/~lmoreno/CrearDocumentoMicrosoftWord2007Accesible.pdf 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Guardar PDF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Opciones/incluir información no imprimible: crear marcadores usando: Títulos</a:t>
            </a:r>
          </a:p>
        </p:txBody>
      </p:sp>
      <p:sp>
        <p:nvSpPr>
          <p:cNvPr id="3686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A64159-2026-4D69-B6ED-5547B9173EB3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 </a:t>
            </a:r>
            <a:r>
              <a:rPr lang="es-ES" sz="1000" dirty="0" smtClean="0">
                <a:ea typeface="ＭＳ Ｐゴシック" pitchFamily="34" charset="-128"/>
              </a:rPr>
              <a:t>Documento PDF accesible (II)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000" dirty="0" smtClean="0">
                <a:ea typeface="ＭＳ Ｐゴシック" pitchFamily="34" charset="-128"/>
              </a:rPr>
              <a:t>Contenido:</a:t>
            </a:r>
          </a:p>
          <a:p>
            <a:pPr marL="342900" marR="0" indent="-34290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A partir del Word accesible (II):</a:t>
            </a:r>
          </a:p>
          <a:p>
            <a:pPr marL="800100" lvl="1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Con el ADOBE Professional (a partir de versión 7). Consejos de cómo crear un documento Adobe PDF accesible a partir de un documento Microsoft Word accesible (Moreno, L., 2011 b): http://sphynx.uc3m.es/~lmoreno/ConsejosComoCrearPdfAccesibleApartirWordAccesible.pdf 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 Marcadores de estilos desde Word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 Crear PDF </a:t>
            </a:r>
          </a:p>
          <a:p>
            <a:pPr marL="1257300" lvl="2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 Idioma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2200" dirty="0" smtClean="0">
                <a:ea typeface="ＭＳ Ｐゴシック" pitchFamily="34" charset="-128"/>
              </a:rPr>
              <a:t>Ya tenemos un PDF accesible</a:t>
            </a:r>
          </a:p>
        </p:txBody>
      </p:sp>
      <p:sp>
        <p:nvSpPr>
          <p:cNvPr id="3686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A64159-2026-4D69-B6ED-5547B9173EB3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_tradnl" sz="1000" dirty="0" smtClean="0">
                <a:ea typeface="ＭＳ Ｐゴシック" pitchFamily="34" charset="-128"/>
              </a:rPr>
              <a:t>Título: </a:t>
            </a:r>
            <a:r>
              <a:rPr lang="es-ES" sz="1000" dirty="0" smtClean="0">
                <a:ea typeface="ＭＳ Ｐゴシック" pitchFamily="34" charset="-128"/>
              </a:rPr>
              <a:t>Documento PDF accesible (III)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s-ES" sz="1000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Evaluación de la accesibilidad</a:t>
            </a:r>
          </a:p>
          <a:p>
            <a:pPr marL="628650" lvl="1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Revisión Manual con lector libre de PDF</a:t>
            </a:r>
          </a:p>
          <a:p>
            <a:pPr marL="1085850" lvl="2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Marcadores</a:t>
            </a:r>
          </a:p>
          <a:p>
            <a:pPr marL="1085850" lvl="2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Imágenes con texto alternativo</a:t>
            </a:r>
          </a:p>
          <a:p>
            <a:pPr marL="1085850" lvl="2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err="1" smtClean="0">
                <a:ea typeface="ＭＳ Ｐゴシック" pitchFamily="34" charset="-128"/>
              </a:rPr>
              <a:t>Etc</a:t>
            </a:r>
            <a:r>
              <a:rPr lang="es-ES" sz="1000" dirty="0" smtClean="0">
                <a:ea typeface="ＭＳ Ｐゴシック" pitchFamily="34" charset="-128"/>
              </a:rPr>
              <a:t> …..</a:t>
            </a:r>
          </a:p>
          <a:p>
            <a:pPr marL="628650" lvl="1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Revisión automática con Adobe Pro</a:t>
            </a:r>
          </a:p>
          <a:p>
            <a:pPr marL="628650" lvl="1" indent="-171450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sz="1000" dirty="0" smtClean="0">
                <a:ea typeface="ＭＳ Ｐゴシック" pitchFamily="34" charset="-128"/>
              </a:rPr>
              <a:t>Ver: Consejos de cómo crear un documento Adobe PDF accesible a partir de un documento Microsoft Word accesible (Moreno, L., 2011 b): http://sphynx.uc3m.es/~lmoreno/ConsejosComoCrearPdfAccesibleApartirWordAccesible.pdf</a:t>
            </a:r>
          </a:p>
        </p:txBody>
      </p:sp>
      <p:sp>
        <p:nvSpPr>
          <p:cNvPr id="378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DA35F2-2C54-4962-861E-56094537F57B}" type="slidenum">
              <a:rPr lang="es-ES" smtClean="0"/>
              <a:pPr/>
              <a:t>16</a:t>
            </a:fld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Consejos sobre presentaciones accesibles (I)</a:t>
            </a: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Consejos de cómo elaborar una presentación accesible (Digital y Oral) (Moreno, L., 2011 a):</a:t>
            </a:r>
            <a:r>
              <a:rPr lang="es-ES" baseline="0" dirty="0" smtClean="0">
                <a:ea typeface="ＭＳ Ｐゴシック" pitchFamily="34" charset="-128"/>
              </a:rPr>
              <a:t> </a:t>
            </a:r>
            <a:r>
              <a:rPr lang="es-ES_tradnl" dirty="0" smtClean="0">
                <a:ea typeface="ＭＳ Ｐゴシック" pitchFamily="34" charset="-128"/>
              </a:rPr>
              <a:t>http://sphynx.uc3m.es/~lmoreno/ConsejosComoElaborarPresentacionAccesibleDigitalyOral.pdf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Elaboración: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Estilos: uso de plantillas, contrastes, alineación,  tipografía,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Contenido:  sencillo,  no sobrecargar, …</a:t>
            </a:r>
          </a:p>
          <a:p>
            <a:pPr marL="1085850" lvl="2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Información visual alternativas (imagen, grafico, media, ..)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Oral: Introducir, facilitar la compresión, no dar información exclusivamente sensorial, etc.</a:t>
            </a:r>
            <a:r>
              <a:rPr lang="es-ES_tradnl" dirty="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3891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2D6A52-5976-4E42-AB56-AF1662A48888}" type="slidenum">
              <a:rPr lang="es-ES" smtClean="0"/>
              <a:pPr/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 Consejos sobre presentaciones accesibles (II)</a:t>
            </a: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Versión en digital accesible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Aspecto presentación:</a:t>
            </a:r>
          </a:p>
          <a:p>
            <a:pPr marL="1085850" lvl="2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Implementaciones  (X)HTML (Moreno, L. &amp; Martínez, JR., 2006) </a:t>
            </a:r>
          </a:p>
          <a:p>
            <a:pPr marL="1085850" lvl="2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err="1" smtClean="0">
                <a:ea typeface="ＭＳ Ｐゴシック" pitchFamily="34" charset="-128"/>
              </a:rPr>
              <a:t>Power</a:t>
            </a:r>
            <a:r>
              <a:rPr lang="es-ES" dirty="0" smtClean="0">
                <a:ea typeface="ＭＳ Ｐゴシック" pitchFamily="34" charset="-128"/>
              </a:rPr>
              <a:t> Point accesible: PDF accesible (1 diapositiva por página), opciones de guardado como PDF igual que en Word (Moreno, L., 2011 c)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No aspecto de presentación: PowerPoint  </a:t>
            </a:r>
            <a:r>
              <a:rPr lang="es-ES" altLang="es-ES" dirty="0" smtClean="0">
                <a:ea typeface="ＭＳ Ｐゴシック" pitchFamily="34" charset="-128"/>
              </a:rPr>
              <a:t>“</a:t>
            </a:r>
            <a:r>
              <a:rPr lang="es-ES" dirty="0" smtClean="0">
                <a:ea typeface="ＭＳ Ｐゴシック" pitchFamily="34" charset="-128"/>
              </a:rPr>
              <a:t>guardado como</a:t>
            </a:r>
            <a:r>
              <a:rPr lang="es-ES" altLang="es-ES" dirty="0" smtClean="0">
                <a:ea typeface="ＭＳ Ｐゴシック" pitchFamily="34" charset="-128"/>
              </a:rPr>
              <a:t>”</a:t>
            </a:r>
            <a:r>
              <a:rPr lang="es-ES" dirty="0" smtClean="0">
                <a:ea typeface="ＭＳ Ｐゴシック" pitchFamily="34" charset="-128"/>
              </a:rPr>
              <a:t> .RTF</a:t>
            </a:r>
          </a:p>
        </p:txBody>
      </p:sp>
      <p:sp>
        <p:nvSpPr>
          <p:cNvPr id="3994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1F3359-3797-4293-B32C-096ADEDB13C7}" type="slidenum">
              <a:rPr lang="es-ES" smtClean="0"/>
              <a:pPr/>
              <a:t>18</a:t>
            </a:fld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Bibliografía (I)</a:t>
            </a:r>
          </a:p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Lourdes Moreno, Paloma Martínez y Yolanda González. “Guía para elaborar documentación digital accesible. Recomendaciones para Word, Excel y </a:t>
            </a:r>
            <a:r>
              <a:rPr lang="es-ES" dirty="0" err="1" smtClean="0">
                <a:ea typeface="ＭＳ Ｐゴシック" pitchFamily="34" charset="-128"/>
              </a:rPr>
              <a:t>Power</a:t>
            </a:r>
            <a:r>
              <a:rPr lang="es-ES" dirty="0" smtClean="0">
                <a:ea typeface="ＭＳ Ｐゴシック" pitchFamily="34" charset="-128"/>
              </a:rPr>
              <a:t> Point de Microsoft Office2010. CENTAC 2014. ISBN: 978-84-616-8575-2. Se puede descargar en: http://www.centac.es/es/tecnologia/guia-acces-office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(Moreno, L., 2006) Lourdes Moreno López. 2006. Consejos a la hora de crear un documento accesible con Microsoft Word 2003: http://sphynx.uc3m.es/~lmoreno/CrearDocumentoMicrosoftWord2003Accesible.pdf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(Moreno, L. &amp; Martínez, JR., 2006) Lourdes Moreno, Juan Ramón Martínez. 2006. Alternativas de soluciones software para elaborar presentaciones en formato HTML: http://sphynx.uc3m.es/~lmoreno/AlternativasSolucionesSoftwareParaElaborarPresentacionesEnHTML.pdf</a:t>
            </a:r>
          </a:p>
          <a:p>
            <a:pPr>
              <a:spcBef>
                <a:spcPct val="0"/>
              </a:spcBef>
            </a:pPr>
            <a:endParaRPr lang="es-ES" dirty="0" smtClean="0">
              <a:ea typeface="ＭＳ Ｐゴシック" pitchFamily="34" charset="-128"/>
            </a:endParaRPr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E898E-AF95-40DB-ADDF-0E62DCD084B0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Imagen de teclado</a:t>
            </a:r>
            <a:r>
              <a:rPr lang="es-ES" baseline="0" dirty="0" smtClean="0">
                <a:ea typeface="ＭＳ Ｐゴシック" pitchFamily="34" charset="-128"/>
              </a:rPr>
              <a:t> con las letras más grandes y línea braille</a:t>
            </a:r>
          </a:p>
          <a:p>
            <a:pPr marL="171450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es-ES" baseline="0" dirty="0" smtClean="0">
                <a:ea typeface="ＭＳ Ｐゴシック" pitchFamily="34" charset="-128"/>
              </a:rPr>
              <a:t>Créditos de la foto: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es-ES" baseline="0" dirty="0" smtClean="0">
                <a:ea typeface="ＭＳ Ｐゴシック" pitchFamily="34" charset="-128"/>
              </a:rPr>
              <a:t>Autor: Peas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es-ES" baseline="0" dirty="0" smtClean="0">
                <a:ea typeface="ＭＳ Ｐゴシック" pitchFamily="34" charset="-128"/>
              </a:rPr>
              <a:t>Ubicado en: https://www.flickr.com/photos/iampeas/3492078010/in/photolist-6jzP8y-4Ncko9-6L6uPq-brcnWA-bE7Np2-bE7iqz-bE7ms6-bE7jFx-6j6AHb-55UehP-55YqtJ-55UewD-55YqEW-6j6Ai7-6j2pXV-6j2q5V-83CgZs-cwQ1wu-88voqP-c3NRF5-c3NKpQ-8apZEU-7h3xmp-3c2J4-m5zzNz-9vE2Cy-8recdz-bE824D-bE824v-brcR9G-brcR9N-bE7VW8-bE7TMT-bE7S5p-bE7VVB-brcR9y-brcBgq-brcnQU-bE7mND-bE7jqM-bE7jBH-bE7iuk-bE7iRz-bE7sLp-bE7jhz-bE7jjF-brctUf-bE7nAv-ovV89p-4QSrH7/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es-ES" baseline="0" dirty="0" smtClean="0">
                <a:ea typeface="ＭＳ Ｐゴシック" pitchFamily="34" charset="-128"/>
              </a:rPr>
              <a:t>Con licencia </a:t>
            </a:r>
            <a:r>
              <a:rPr lang="es-ES" baseline="0" dirty="0" err="1" smtClean="0">
                <a:ea typeface="ＭＳ Ｐゴシック" pitchFamily="34" charset="-128"/>
              </a:rPr>
              <a:t>creative</a:t>
            </a:r>
            <a:r>
              <a:rPr lang="es-ES" baseline="0" dirty="0" smtClean="0">
                <a:ea typeface="ＭＳ Ｐゴシック" pitchFamily="34" charset="-128"/>
              </a:rPr>
              <a:t> </a:t>
            </a:r>
            <a:r>
              <a:rPr lang="es-ES" baseline="0" dirty="0" err="1" smtClean="0">
                <a:ea typeface="ＭＳ Ｐゴシック" pitchFamily="34" charset="-128"/>
              </a:rPr>
              <a:t>commons</a:t>
            </a:r>
            <a:r>
              <a:rPr lang="es-ES" baseline="0" dirty="0" smtClean="0">
                <a:ea typeface="ＭＳ Ｐゴシック" pitchFamily="34" charset="-128"/>
              </a:rPr>
              <a:t>: https://creativecommons.org/licenses/by-nc-nd/2.0/</a:t>
            </a: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206103-C29C-43FA-9269-9DBC3408ADDB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Bibliografía (II)</a:t>
            </a:r>
          </a:p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(Moreno, L., 2009) Lourdes Moreno López. 2009. Consejos de cómo crear un documento universal (formato .</a:t>
            </a:r>
            <a:r>
              <a:rPr lang="es-ES" sz="1200" dirty="0" err="1" smtClean="0">
                <a:ea typeface="ＭＳ Ｐゴシック" pitchFamily="34" charset="-128"/>
              </a:rPr>
              <a:t>txt</a:t>
            </a:r>
            <a:r>
              <a:rPr lang="es-ES" sz="1200" dirty="0" smtClean="0">
                <a:ea typeface="ＭＳ Ｐゴシック" pitchFamily="34" charset="-128"/>
              </a:rPr>
              <a:t>) como alternativa a documentos digitales no accesibles: http://sphynx.uc3m.es/~lmoreno/ConsejosComoCrearDocumentoUniversal.pdf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(Moreno, L., 2011 a) Lourdes Moreno López. 2011. Consejos de cómo elaborar una presentación accesible (Digital y Oral); http://sphynx.uc3m.es/~lmoreno/ConsejosComoElaborarPresentacionAccesibleDigitalyOral.pdf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(Moreno, L., 2011 b) Lourdes Moreno López. 2011. Consejos de cómo crear un documento Adobe PDF accesible a partir de un documento Microsoft Word accesible: http://sphynx.uc3m.es/~lmoreno/ConsejosComoCrearPdfAccesibleApartirWordAccesible.pdf </a:t>
            </a:r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E898E-AF95-40DB-ADDF-0E62DCD084B0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Bibliografía (III)</a:t>
            </a:r>
          </a:p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Aft>
                <a:spcPts val="1000"/>
              </a:spcAft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(Moreno, L., 2011 c) Lourdes Moreno López. Consejos a la hora de crear un documento accesible con Microsoft Word 2007: http://sphynx.uc3m.es/~lmoreno/CrearDocumentoMicrosoftWord2007Accesible.pdf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Documentación que se encuentra en: </a:t>
            </a:r>
            <a:r>
              <a:rPr lang="es-ES" sz="1200" dirty="0" smtClean="0">
                <a:ea typeface="ＭＳ Ｐゴシック" pitchFamily="34" charset="-128"/>
                <a:hlinkClick r:id="rId3"/>
              </a:rPr>
              <a:t>http://labda.inf.uc3m.es/lmoreno#ReDocuAcc</a:t>
            </a:r>
            <a:r>
              <a:rPr lang="es-ES" sz="1200" dirty="0" smtClean="0">
                <a:ea typeface="ＭＳ Ｐゴシック" pitchFamily="34" charset="-128"/>
              </a:rPr>
              <a:t>  , y en sitio Web del </a:t>
            </a:r>
            <a:r>
              <a:rPr lang="es-ES" sz="1200" dirty="0" err="1" smtClean="0">
                <a:ea typeface="ＭＳ Ｐゴシック" pitchFamily="34" charset="-128"/>
              </a:rPr>
              <a:t>CESyA</a:t>
            </a:r>
            <a:r>
              <a:rPr lang="es-ES" sz="1200" dirty="0" smtClean="0">
                <a:ea typeface="ＭＳ Ｐゴシック" pitchFamily="34" charset="-128"/>
              </a:rPr>
              <a:t> (</a:t>
            </a:r>
            <a:r>
              <a:rPr lang="es-ES" sz="1200" dirty="0" smtClean="0">
                <a:ea typeface="ＭＳ Ｐゴシック" pitchFamily="34" charset="-128"/>
                <a:hlinkClick r:id="rId4"/>
              </a:rPr>
              <a:t>www.cesya.es</a:t>
            </a:r>
            <a:r>
              <a:rPr lang="es-ES" sz="1200" dirty="0" smtClean="0">
                <a:ea typeface="ＭＳ Ｐゴシック" pitchFamily="34" charset="-128"/>
              </a:rPr>
              <a:t>, apartado de Documentación)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endParaRPr lang="es-ES" sz="1200" dirty="0" smtClean="0">
              <a:ea typeface="ＭＳ Ｐゴシック" pitchFamily="34" charset="-128"/>
            </a:endParaRPr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E898E-AF95-40DB-ADDF-0E62DCD084B0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Bibliografía (IV)</a:t>
            </a:r>
          </a:p>
          <a:p>
            <a:pPr>
              <a:buClr>
                <a:srgbClr val="42557F"/>
              </a:buClr>
              <a:buNone/>
            </a:pPr>
            <a:r>
              <a:rPr lang="es-ES" sz="1200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Accessible Digital Office </a:t>
            </a:r>
            <a:r>
              <a:rPr lang="es-ES" sz="1200" dirty="0" err="1" smtClean="0">
                <a:ea typeface="ＭＳ Ｐゴシック" pitchFamily="34" charset="-128"/>
              </a:rPr>
              <a:t>Document</a:t>
            </a:r>
            <a:r>
              <a:rPr lang="es-ES" sz="1200" dirty="0" smtClean="0">
                <a:ea typeface="ＭＳ Ｐゴシック" pitchFamily="34" charset="-128"/>
              </a:rPr>
              <a:t> (ADOD) Project: : http://adod.idrc.ocad.ca/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Accesible Digital media (NCAM) :Guía para educación de recomendaciones, herramientas y técnicas de desarrollo para crear todo tipo de recurso: http://ncam.wgbh.org/invent_build/web_multimedia/accessible-digital-media-guide 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PDF </a:t>
            </a:r>
            <a:r>
              <a:rPr lang="es-ES" sz="1200" dirty="0" err="1" smtClean="0">
                <a:ea typeface="ＭＳ Ｐゴシック" pitchFamily="34" charset="-128"/>
              </a:rPr>
              <a:t>Techniques</a:t>
            </a:r>
            <a:r>
              <a:rPr lang="es-ES" sz="1200" dirty="0" smtClean="0">
                <a:ea typeface="ＭＳ Ｐゴシック" pitchFamily="34" charset="-128"/>
              </a:rPr>
              <a:t> </a:t>
            </a:r>
            <a:r>
              <a:rPr lang="es-ES" sz="1200" dirty="0" err="1" smtClean="0">
                <a:ea typeface="ＭＳ Ｐゴシック" pitchFamily="34" charset="-128"/>
              </a:rPr>
              <a:t>for</a:t>
            </a:r>
            <a:r>
              <a:rPr lang="es-ES" sz="1200" dirty="0" smtClean="0">
                <a:ea typeface="ＭＳ Ｐゴシック" pitchFamily="34" charset="-128"/>
              </a:rPr>
              <a:t> WCAG 2.0: http://www.w3.org/WAI/GL/WCAG20-TECHS/pdf.html 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Guías de contenido digital accesible de Grupo </a:t>
            </a:r>
            <a:r>
              <a:rPr lang="es-ES" sz="1200" dirty="0" err="1" smtClean="0">
                <a:ea typeface="ＭＳ Ｐゴシック" pitchFamily="34" charset="-128"/>
              </a:rPr>
              <a:t>Griho</a:t>
            </a:r>
            <a:r>
              <a:rPr lang="es-ES" sz="1200" dirty="0" smtClean="0">
                <a:ea typeface="ＭＳ Ｐゴシック" pitchFamily="34" charset="-128"/>
              </a:rPr>
              <a:t>: http://griho.udl.cat/es/guies.html?__locale=es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sz="1200" dirty="0" smtClean="0">
                <a:ea typeface="ＭＳ Ｐゴシック" pitchFamily="34" charset="-128"/>
              </a:rPr>
              <a:t>Guía de accesibilidad en documentos electrónicos, UNED, http://portal.uned.es/portal/page?_pageid=93,26066088&amp;_dad=portal&amp;_schema=PORTAL </a:t>
            </a:r>
          </a:p>
        </p:txBody>
      </p:sp>
      <p:sp>
        <p:nvSpPr>
          <p:cNvPr id="4096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6E898E-AF95-40DB-ADDF-0E62DCD084B0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_tradnl" dirty="0" smtClean="0">
                <a:ea typeface="ＭＳ Ｐゴシック" pitchFamily="34" charset="-128"/>
              </a:rPr>
              <a:t>Título: Actividades Tema 5</a:t>
            </a:r>
          </a:p>
          <a:p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Ejercicio 1: Coger cualquier tarjeta de visita propia o ajena, y realizar un contenido alternativo en formato *.</a:t>
            </a:r>
            <a:r>
              <a:rPr lang="es-ES_tradnl" dirty="0" err="1" smtClean="0">
                <a:ea typeface="ＭＳ Ｐゴシック" pitchFamily="34" charset="-128"/>
              </a:rPr>
              <a:t>txt</a:t>
            </a:r>
            <a:r>
              <a:rPr lang="es-ES_tradnl" dirty="0" smtClean="0">
                <a:ea typeface="ＭＳ Ｐゴシック" pitchFamily="34" charset="-128"/>
              </a:rPr>
              <a:t> o *.</a:t>
            </a:r>
            <a:r>
              <a:rPr lang="es-ES_tradnl" dirty="0" err="1" smtClean="0">
                <a:ea typeface="ＭＳ Ｐゴシック" pitchFamily="34" charset="-128"/>
              </a:rPr>
              <a:t>rtf</a:t>
            </a:r>
            <a:r>
              <a:rPr lang="es-ES_tradnl" dirty="0" smtClean="0">
                <a:ea typeface="ＭＳ Ｐゴシック" pitchFamily="34" charset="-128"/>
              </a:rPr>
              <a:t> como solución universal y accesible.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Ejercicio 2: Elaborar un documento en formato MICROSOFT WORD accesible, a partir del documento </a:t>
            </a:r>
            <a:r>
              <a:rPr lang="es-ES_tradnl" altLang="es-ES" dirty="0" smtClean="0">
                <a:ea typeface="ＭＳ Ｐゴシック" pitchFamily="34" charset="-128"/>
              </a:rPr>
              <a:t>“</a:t>
            </a:r>
            <a:r>
              <a:rPr lang="es-ES_tradnl" dirty="0" smtClean="0">
                <a:ea typeface="ＭＳ Ｐゴシック" pitchFamily="34" charset="-128"/>
              </a:rPr>
              <a:t>DocumentoActividadtema4.doc</a:t>
            </a:r>
            <a:r>
              <a:rPr lang="es-ES_tradnl" altLang="es-ES" dirty="0" smtClean="0">
                <a:ea typeface="ＭＳ Ｐゴシック" pitchFamily="34" charset="-128"/>
              </a:rPr>
              <a:t>”</a:t>
            </a:r>
            <a:r>
              <a:rPr lang="es-ES_tradnl" dirty="0" smtClean="0">
                <a:ea typeface="ＭＳ Ｐゴシック" pitchFamily="34" charset="-128"/>
              </a:rPr>
              <a:t> dado.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dirty="0" smtClean="0">
              <a:ea typeface="ＭＳ Ｐゴシック" pitchFamily="34" charset="-128"/>
            </a:endParaRPr>
          </a:p>
          <a:p>
            <a:r>
              <a:rPr lang="es-ES_tradnl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4301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5E7833-68BF-426C-81C7-B9FF3BBDACDD}" type="slidenum">
              <a:rPr lang="es-ES" smtClean="0"/>
              <a:pPr/>
              <a:t>23</a:t>
            </a:fld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Fin de presentación: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TEMA 5: ACCESIBILIDAD A LOS CONTENIDOS DIGITALES 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Lourdes Moreno, Paloma Martínez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Universidad Carlos III de Madrid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{</a:t>
            </a:r>
            <a:r>
              <a:rPr lang="es-ES" dirty="0" err="1" smtClean="0">
                <a:ea typeface="ＭＳ Ｐゴシック" pitchFamily="34" charset="-128"/>
              </a:rPr>
              <a:t>lmoreno,pmf</a:t>
            </a:r>
            <a:r>
              <a:rPr lang="es-ES" dirty="0" smtClean="0">
                <a:ea typeface="ＭＳ Ｐゴシック" pitchFamily="34" charset="-128"/>
              </a:rPr>
              <a:t>}@inf.uc3m.es </a:t>
            </a:r>
          </a:p>
          <a:p>
            <a:pPr defTabSz="989013" eaLnBrk="1" hangingPunct="1"/>
            <a:r>
              <a:rPr lang="es-ES" dirty="0" smtClean="0">
                <a:ea typeface="ＭＳ Ｐゴシック" pitchFamily="34" charset="-128"/>
              </a:rPr>
              <a:t>Asignatura Humanidades</a:t>
            </a:r>
          </a:p>
          <a:p>
            <a:pPr defTabSz="989013" eaLnBrk="1" hangingPunct="1"/>
            <a:r>
              <a:rPr lang="ja-JP" altLang="es-ES" dirty="0" smtClean="0">
                <a:ea typeface="ＭＳ Ｐゴシック" pitchFamily="34" charset="-128"/>
              </a:rPr>
              <a:t>“</a:t>
            </a:r>
            <a:r>
              <a:rPr lang="es-ES" altLang="ja-JP" dirty="0" smtClean="0">
                <a:ea typeface="ＭＳ Ｐゴシック" pitchFamily="34" charset="-128"/>
              </a:rPr>
              <a:t>Evitando la barreras de accesibilidad en la Sociedad de la Información</a:t>
            </a:r>
            <a:r>
              <a:rPr lang="ja-JP" altLang="es-ES" dirty="0" smtClean="0">
                <a:ea typeface="ＭＳ Ｐゴシック" pitchFamily="34" charset="-128"/>
              </a:rPr>
              <a:t>”</a:t>
            </a:r>
            <a:endParaRPr lang="es-ES" altLang="ja-JP" dirty="0" smtClean="0">
              <a:ea typeface="ＭＳ Ｐゴシック" pitchFamily="34" charset="-128"/>
            </a:endParaRPr>
          </a:p>
          <a:p>
            <a:pPr defTabSz="989013" eaLnBrk="1" hangingPunct="1"/>
            <a:r>
              <a:rPr lang="es-ES_tradnl" dirty="0" err="1" smtClean="0">
                <a:ea typeface="ＭＳ Ｐゴシック" pitchFamily="34" charset="-128"/>
              </a:rPr>
              <a:t>OpenCourseWare</a:t>
            </a:r>
            <a:r>
              <a:rPr lang="es-ES_tradnl" dirty="0" smtClean="0">
                <a:ea typeface="ＭＳ Ｐゴシック" pitchFamily="34" charset="-128"/>
              </a:rPr>
              <a:t> de la Universidad Carlos III de Madrid </a:t>
            </a:r>
          </a:p>
          <a:p>
            <a:pPr marL="0" marR="0" indent="0" algn="l" defTabSz="9890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>
                <a:solidFill>
                  <a:srgbClr val="FFC000"/>
                </a:solidFill>
                <a:ea typeface="ＭＳ Ｐゴシック" pitchFamily="34" charset="-128"/>
              </a:rPr>
              <a:t>Fin de la presentación</a:t>
            </a:r>
            <a:endParaRPr lang="es-ES_tradnl" dirty="0" smtClean="0">
              <a:ea typeface="ＭＳ Ｐゴシック" pitchFamily="34" charset="-128"/>
            </a:endParaRPr>
          </a:p>
          <a:p>
            <a:pPr defTabSz="989013" eaLnBrk="1" hangingPunct="1"/>
            <a:endParaRPr lang="es-ES_tradnl" dirty="0" smtClean="0">
              <a:ea typeface="ＭＳ Ｐゴシック" pitchFamily="34" charset="-128"/>
            </a:endParaRPr>
          </a:p>
          <a:p>
            <a:pPr defTabSz="989013" eaLnBrk="1" hangingPunct="1"/>
            <a:endParaRPr lang="es-ES" dirty="0" smtClean="0">
              <a:ea typeface="ＭＳ Ｐゴシック" pitchFamily="34" charset="-128"/>
            </a:endParaRPr>
          </a:p>
          <a:p>
            <a:pPr defTabSz="989013" eaLnBrk="1" hangingPunct="1"/>
            <a:endParaRPr lang="es-ES" dirty="0" smtClean="0">
              <a:ea typeface="ＭＳ Ｐゴシック" pitchFamily="34" charset="-128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4F80E5-4BFA-4B74-BA66-BC28B5605F1E}" type="slidenum">
              <a:rPr lang="es-ES" smtClean="0"/>
              <a:pPr/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Índice</a:t>
            </a: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Contexto: Accesibilidad web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Introducción al contenido digital accesible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Documento Universal accesible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Documento Microsoft Word accesible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Documento PDF accesible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Consejos sobre presentaciones accesibles</a:t>
            </a:r>
          </a:p>
          <a:p>
            <a:pPr lvl="1">
              <a:buClr>
                <a:srgbClr val="6E84B4"/>
              </a:buClr>
              <a:buFont typeface="Courier New" pitchFamily="49" charset="0"/>
              <a:buChar char="o"/>
            </a:pPr>
            <a:endParaRPr lang="es-ES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206103-C29C-43FA-9269-9DBC3408ADDB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FABC72-7BD3-4B46-A2CF-064CEB2F56E0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Contexto: Accesibilidad web (I)</a:t>
            </a:r>
            <a:br>
              <a:rPr lang="es-ES" dirty="0" smtClean="0">
                <a:ea typeface="ＭＳ Ｐゴシック" pitchFamily="34" charset="-128"/>
              </a:rPr>
            </a:br>
            <a:r>
              <a:rPr lang="es-ES" dirty="0" smtClean="0">
                <a:ea typeface="ＭＳ Ｐゴシック" pitchFamily="34" charset="-128"/>
              </a:rPr>
              <a:t>Contenido: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Una Web es accesible cuando cualquier usuario pueda acceder a la Web independiente de sus características de acceso, y contextos de uso.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Nos encontramos que hay grupos de usuarios con barreras de accesibilidad y no pueden acceder a la Web, a estas personas se les priva del derecho de poder ejercer su ciudadanía.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La otra cara del progreso: La tecnología debería ser una herramienta integradora de muchas personas en la sociedad, y no lo contrario.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Grupos de usuarios afectados: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Directamente: Personas con discapacidad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Todos, Diversidad Funcional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Crece!! Discapacidad por envejecimiento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Contexto: Accesibilidad Web (II)</a:t>
            </a:r>
            <a:br>
              <a:rPr lang="es-ES" dirty="0" smtClean="0">
                <a:ea typeface="ＭＳ Ｐゴシック" pitchFamily="34" charset="-128"/>
              </a:rPr>
            </a:br>
            <a:r>
              <a:rPr lang="es-ES_tradnl" dirty="0" smtClean="0">
                <a:ea typeface="ＭＳ Ｐゴシック" pitchFamily="34" charset="-128"/>
              </a:rPr>
              <a:t>Contenido: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WAI, Iniciativa de accesibilidad Web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WCAG : Pautas de accesibilidad para los contenidos web  (WCAG 1.0|WCAG 2.0)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Pero además de aplicar las WCAG a: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Tecnologías web como XHTML, HTML, CSS, tecnologías RIA…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Contenido tipo video, tablas, formularios, etc.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El contenido digital incluido en la Web como documentos Microsoft, PDFF, </a:t>
            </a:r>
            <a:r>
              <a:rPr lang="es-ES_tradnl" dirty="0" err="1" smtClean="0">
                <a:ea typeface="ＭＳ Ｐゴシック" pitchFamily="34" charset="-128"/>
              </a:rPr>
              <a:t>Power</a:t>
            </a:r>
            <a:r>
              <a:rPr lang="es-ES_tradnl" dirty="0" smtClean="0">
                <a:ea typeface="ＭＳ Ｐゴシック" pitchFamily="34" charset="-128"/>
              </a:rPr>
              <a:t> Point, etc. debe ser accesible, ¿cómo?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En la diapositiva hay un imagen</a:t>
            </a:r>
            <a:r>
              <a:rPr lang="es-ES" baseline="0" dirty="0" smtClean="0">
                <a:ea typeface="ＭＳ Ｐゴシック" pitchFamily="34" charset="-128"/>
              </a:rPr>
              <a:t> del </a:t>
            </a:r>
            <a:r>
              <a:rPr lang="es-ES" dirty="0" smtClean="0">
                <a:ea typeface="ＭＳ Ｐゴシック" pitchFamily="34" charset="-128"/>
              </a:rPr>
              <a:t>Logotipo de la Iniciativa de Accesibilidad Web (WAI)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FA3C77-C2A8-4B7F-973B-74E712815CA1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</a:t>
            </a:r>
            <a:r>
              <a:rPr lang="es-ES" dirty="0" smtClean="0">
                <a:ea typeface="ＭＳ Ｐゴシック" pitchFamily="34" charset="-128"/>
              </a:rPr>
              <a:t>Introducción al contenido digital accesible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Contenido digital debe ser accesible: </a:t>
            </a:r>
          </a:p>
          <a:p>
            <a:pPr marL="628650" lvl="1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Al incluirlo en la Web</a:t>
            </a:r>
          </a:p>
          <a:p>
            <a:pPr marL="628650" lvl="1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Cuando se intercambia con otras personas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Formatos propietarios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Recursos universales (*.</a:t>
            </a:r>
            <a:r>
              <a:rPr lang="es-ES" dirty="0" err="1" smtClean="0">
                <a:ea typeface="ＭＳ Ｐゴシック" pitchFamily="34" charset="-128"/>
              </a:rPr>
              <a:t>txt</a:t>
            </a:r>
            <a:r>
              <a:rPr lang="es-ES" dirty="0" smtClean="0">
                <a:ea typeface="ＭＳ Ｐゴシック" pitchFamily="34" charset="-128"/>
              </a:rPr>
              <a:t>, *.</a:t>
            </a:r>
            <a:r>
              <a:rPr lang="es-ES" dirty="0" err="1" smtClean="0">
                <a:ea typeface="ＭＳ Ｐゴシック" pitchFamily="34" charset="-128"/>
              </a:rPr>
              <a:t>rtf</a:t>
            </a:r>
            <a:r>
              <a:rPr lang="es-ES" dirty="0" smtClean="0">
                <a:ea typeface="ＭＳ Ｐゴシック" pitchFamily="34" charset="-128"/>
              </a:rPr>
              <a:t>)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Elaboración de documentación digital accesible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En la diapositiva hay una ilustración que indica el proceso de elaboración de un documento de PDF accesible: el usuario elabora un documento Word accesible y este con paso semiautomático se transforma en un documento PDF accesible</a:t>
            </a: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endParaRPr lang="es-ES" dirty="0" smtClean="0">
              <a:ea typeface="ＭＳ Ｐゴシック" pitchFamily="34" charset="-128"/>
            </a:endParaRP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endParaRPr lang="es-ES" dirty="0" smtClean="0">
              <a:ea typeface="ＭＳ Ｐゴシック" pitchFamily="34" charset="-128"/>
            </a:endParaRPr>
          </a:p>
          <a:p>
            <a:pPr marL="171450" indent="-171450">
              <a:spcBef>
                <a:spcPct val="0"/>
              </a:spcBef>
              <a:buClr>
                <a:srgbClr val="42557F"/>
              </a:buClr>
              <a:buFont typeface="Arial" panose="020B0604020202020204" pitchFamily="34" charset="0"/>
              <a:buChar char="•"/>
            </a:pPr>
            <a:endParaRPr lang="es-ES" dirty="0" smtClean="0">
              <a:ea typeface="ＭＳ Ｐゴシック" pitchFamily="34" charset="-128"/>
            </a:endParaRPr>
          </a:p>
        </p:txBody>
      </p:sp>
      <p:sp>
        <p:nvSpPr>
          <p:cNvPr id="3072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F3AB4A-D10E-4451-A037-084D45EFBE74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Título: Documento Universal accesible</a:t>
            </a:r>
          </a:p>
          <a:p>
            <a:pPr>
              <a:spcBef>
                <a:spcPct val="0"/>
              </a:spcBef>
            </a:pPr>
            <a:r>
              <a:rPr lang="es-ES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Consejos de cómo crear un documento universal (formato .TXT) como alternativa a documentos digitales no accesibles (Moreno, L., 2009)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http://sphynx.uc3m.es/~lmoreno/ConsejosComoCrearDocumentoUniversal.pdf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Elaboración: solo hay aplicar el sentido común y pensar que no es “texto enriquecido”. Hay que suplir las ausencias de: 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Estructura</a:t>
            </a: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Elementos  multimedia: imagen, gráfico, tabla, etc.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ea typeface="ＭＳ Ｐゴシック" pitchFamily="34" charset="-128"/>
              </a:rPr>
              <a:t>Usos: transcripciones, subtitulado, etc.</a:t>
            </a:r>
          </a:p>
          <a:p>
            <a:pPr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3174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90F72F-6D00-41DA-9E23-64BD5C56CB74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Ejemplo de elaboración de contenido alternativo universal (I)</a:t>
            </a: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Tenemos esta diapositiva en formato </a:t>
            </a:r>
            <a:r>
              <a:rPr lang="es-ES_tradnl" dirty="0" err="1" smtClean="0">
                <a:ea typeface="ＭＳ Ｐゴシック" pitchFamily="34" charset="-128"/>
              </a:rPr>
              <a:t>Power</a:t>
            </a:r>
            <a:r>
              <a:rPr lang="es-ES_tradnl" dirty="0" smtClean="0">
                <a:ea typeface="ＭＳ Ｐゴシック" pitchFamily="34" charset="-128"/>
              </a:rPr>
              <a:t> Point, ¿cómo se elaboraría un recurso universal y accesible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s-ES_tradnl" dirty="0" smtClean="0">
                <a:ea typeface="ＭＳ Ｐゴシック" pitchFamily="34" charset="-128"/>
              </a:rPr>
              <a:t>En la diapositiva hay una imagen </a:t>
            </a:r>
            <a:r>
              <a:rPr lang="es-ES" dirty="0" smtClean="0">
                <a:ea typeface="ＭＳ Ｐゴシック" pitchFamily="34" charset="-128"/>
              </a:rPr>
              <a:t>de una diapositiva de Bases de Datos, elaboradas por el Grupo de Bases de datos avanzadas de la Universidad Carlos III de Madrid. </a:t>
            </a:r>
            <a:endParaRPr lang="es-ES_tradnl" dirty="0" smtClean="0">
              <a:ea typeface="ＭＳ Ｐゴシック" pitchFamily="34" charset="-128"/>
            </a:endParaRPr>
          </a:p>
        </p:txBody>
      </p:sp>
      <p:sp>
        <p:nvSpPr>
          <p:cNvPr id="3277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C9967D-28B7-419A-A26A-848BF2C27AE0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Título: Ejemplo de elaboración de contenido alternativo universal (II)</a:t>
            </a: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Contenido: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TRANSPARENCIA 2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TÍTULO: Tema 2.1: Presentación del Modelo E/R 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SUBTÍTULO: El Modelo E/R es un modelo conceptual (mayor nivel de abstracción)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CONTENIDO: Definición de modelo E/R: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ja-JP" altLang="es-ES" dirty="0" smtClean="0">
                <a:ea typeface="ＭＳ Ｐゴシック" pitchFamily="34" charset="-128"/>
              </a:rPr>
              <a:t>“</a:t>
            </a:r>
            <a:r>
              <a:rPr lang="es-ES" altLang="ja-JP" dirty="0" smtClean="0">
                <a:ea typeface="ＭＳ Ｐゴシック" pitchFamily="34" charset="-128"/>
              </a:rPr>
              <a:t>Conjunto de conceptos y de reglas destinados a representar de forma global los aspectos lógicos de los diferentes tipos de datos existentes en la realidad que está siendo analizada; ha de permitir reflejar el contenido semántico de los datos existentes en el sistema, pero no sus propiedades que respondan a características de tipo físico (modo de almacenamiento, caminos de acceso, etc...)</a:t>
            </a:r>
            <a:r>
              <a:rPr lang="ja-JP" altLang="es-ES" dirty="0" smtClean="0">
                <a:ea typeface="ＭＳ Ｐゴシック" pitchFamily="34" charset="-128"/>
              </a:rPr>
              <a:t>”</a:t>
            </a:r>
            <a:endParaRPr lang="es-ES_tradnl" altLang="ja-JP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Pie de página: Grupo de BD Avanzadas (situado a la izquierda), Tema II: El Modelo E/R (situado en el centro)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s-ES" dirty="0" smtClean="0">
                <a:ea typeface="ＭＳ Ｐゴシック" pitchFamily="34" charset="-128"/>
              </a:rPr>
              <a:t> </a:t>
            </a: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endParaRPr lang="es-ES_tradnl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</a:pPr>
            <a:r>
              <a:rPr lang="es-ES_tradnl" dirty="0" smtClean="0">
                <a:ea typeface="ＭＳ Ｐゴシック" pitchFamily="34" charset="-128"/>
              </a:rPr>
              <a:t>  </a:t>
            </a:r>
          </a:p>
        </p:txBody>
      </p:sp>
      <p:sp>
        <p:nvSpPr>
          <p:cNvPr id="337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A0060D-1082-45D0-9037-781E74022764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01719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6" name="Título 1"/>
          <p:cNvSpPr txBox="1">
            <a:spLocks/>
          </p:cNvSpPr>
          <p:nvPr userDrawn="1"/>
        </p:nvSpPr>
        <p:spPr bwMode="auto">
          <a:xfrm>
            <a:off x="439738" y="1616074"/>
            <a:ext cx="8213725" cy="3397101"/>
          </a:xfrm>
          <a:prstGeom prst="rect">
            <a:avLst/>
          </a:prstGeom>
          <a:solidFill>
            <a:srgbClr val="DEE2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E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929222"/>
          </a:xfrm>
        </p:spPr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10000"/>
              <a:defRPr sz="2800">
                <a:latin typeface="Arial" pitchFamily="34" charset="0"/>
                <a:cs typeface="Arial" pitchFamily="34" charset="0"/>
              </a:defRPr>
            </a:lvl1pPr>
            <a:lvl2pPr>
              <a:spcBef>
                <a:spcPts val="1200"/>
              </a:spcBef>
              <a:buClr>
                <a:schemeClr val="accent5">
                  <a:lumMod val="75000"/>
                </a:schemeClr>
              </a:buClr>
              <a:defRPr sz="2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2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tx1"/>
              </a:buClr>
              <a:defRPr sz="18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tx1"/>
              </a:buCl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468313" y="6381328"/>
            <a:ext cx="8280151" cy="340147"/>
          </a:xfrm>
        </p:spPr>
        <p:txBody>
          <a:bodyPr/>
          <a:lstStyle>
            <a:lvl1pPr algn="ct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10"/>
          <p:cNvCxnSpPr/>
          <p:nvPr userDrawn="1"/>
        </p:nvCxnSpPr>
        <p:spPr>
          <a:xfrm>
            <a:off x="0" y="998538"/>
            <a:ext cx="7239000" cy="1587"/>
          </a:xfrm>
          <a:prstGeom prst="line">
            <a:avLst/>
          </a:prstGeom>
          <a:ln>
            <a:solidFill>
              <a:srgbClr val="A9C6D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_tradnl" dirty="0" smtClean="0"/>
              <a:t>Clic para editar título</a:t>
            </a:r>
            <a:endParaRPr dirty="0"/>
          </a:p>
        </p:txBody>
      </p:sp>
      <p:sp>
        <p:nvSpPr>
          <p:cNvPr id="12" name="9 Marcador de texto"/>
          <p:cNvSpPr>
            <a:spLocks noGrp="1"/>
          </p:cNvSpPr>
          <p:nvPr>
            <p:ph type="body" sz="quarter" idx="10"/>
          </p:nvPr>
        </p:nvSpPr>
        <p:spPr>
          <a:xfrm>
            <a:off x="685800" y="1357313"/>
            <a:ext cx="7696200" cy="4857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81328"/>
            <a:ext cx="8138864" cy="400472"/>
          </a:xfrm>
        </p:spPr>
        <p:txBody>
          <a:bodyPr anchor="ctr"/>
          <a:lstStyle>
            <a:lvl1pPr algn="ctr"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10"/>
          <p:cNvCxnSpPr/>
          <p:nvPr userDrawn="1"/>
        </p:nvCxnSpPr>
        <p:spPr>
          <a:xfrm>
            <a:off x="0" y="998538"/>
            <a:ext cx="7239000" cy="1587"/>
          </a:xfrm>
          <a:prstGeom prst="line">
            <a:avLst/>
          </a:prstGeom>
          <a:ln>
            <a:solidFill>
              <a:srgbClr val="A9C6D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>
                <a:solidFill>
                  <a:srgbClr val="006390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11"/>
          </p:nvPr>
        </p:nvSpPr>
        <p:spPr>
          <a:xfrm>
            <a:off x="609600" y="1357313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12 Marcador de texto"/>
          <p:cNvSpPr>
            <a:spLocks noGrp="1"/>
          </p:cNvSpPr>
          <p:nvPr>
            <p:ph type="body" sz="quarter" idx="12"/>
          </p:nvPr>
        </p:nvSpPr>
        <p:spPr>
          <a:xfrm>
            <a:off x="4768877" y="1379562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453336"/>
            <a:ext cx="7994848" cy="328464"/>
          </a:xfrm>
        </p:spPr>
        <p:txBody>
          <a:bodyPr anchor="ctr"/>
          <a:lstStyle>
            <a:lvl1pPr algn="ct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_tradnl" dirty="0" smtClean="0"/>
              <a:t>Asignatura OCW-UC3M:  </a:t>
            </a:r>
            <a:r>
              <a:rPr lang="es-ES_tradnl" altLang="es-ES" dirty="0" smtClean="0"/>
              <a:t>“</a:t>
            </a:r>
            <a:r>
              <a:rPr lang="es-ES_tradnl" dirty="0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_tradnl" dirty="0" smtClean="0"/>
              <a:t>Lourdes Moreno y Paloma Martínez, Grupo </a:t>
            </a:r>
            <a:r>
              <a:rPr lang="es-ES_tradnl" dirty="0" err="1" smtClean="0"/>
              <a:t>Labda</a:t>
            </a:r>
            <a:endParaRPr lang="es-ES_tradnl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9600" y="6381328"/>
            <a:ext cx="8210872" cy="400472"/>
          </a:xfrm>
        </p:spPr>
        <p:txBody>
          <a:bodyPr anchor="ctr"/>
          <a:lstStyle>
            <a:lvl1pPr algn="ctr"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_tradnl" smtClean="0"/>
              <a:t>Asignatura OCW-UC3M:  </a:t>
            </a:r>
            <a:r>
              <a:rPr lang="es-ES_tradnl" altLang="es-ES" smtClean="0"/>
              <a:t>“</a:t>
            </a:r>
            <a:r>
              <a:rPr lang="es-ES_tradnl" smtClean="0"/>
              <a:t>Evitando la barreras de accesibilidad en la Sociedad de la Información", </a:t>
            </a:r>
          </a:p>
          <a:p>
            <a:pPr>
              <a:defRPr/>
            </a:pPr>
            <a:r>
              <a:rPr lang="es-ES_tradnl" smtClean="0"/>
              <a:t>Lourdes Moreno y Paloma Martínez, Grupo Labda</a:t>
            </a:r>
            <a:endParaRPr lang="es-ES_tradn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88350" y="6356350"/>
            <a:ext cx="50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F9EC1CB-4C9B-40F5-A94C-A0EF51546C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684053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s-ES"/>
              <a:t>Asignatura OCW-UC3M:  </a:t>
            </a:r>
            <a:r>
              <a:rPr lang="es-ES" altLang="es-ES"/>
              <a:t>“</a:t>
            </a:r>
            <a:r>
              <a:rPr lang="es-ES"/>
              <a:t>Evitando la barreras de accesibilidad en la Sociedad de la Información", Lourdes Moreno y Paloma Martínez, Grupo Labda</a:t>
            </a:r>
            <a:endParaRPr lang="es-ES" sz="1200"/>
          </a:p>
        </p:txBody>
      </p:sp>
      <p:sp>
        <p:nvSpPr>
          <p:cNvPr id="6" name="5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13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es/deed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moElaborarWord2010AccesibleLourdesMorenoLopezUC3M_SC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rearDocumentoMicrosoftWord2007Accesible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nsejosComoCrearPdfAccesibleApartirWordAccesible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nsejosComoCrearPdfAccesibleApartirWordAccesible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nsejosComoElaborarPresentacionAccesibleDigitalyOral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ac.es/es/tecnologia/guia-acces-offic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hynx.uc3m.es/~lmoreno/AlternativasSolucionesSoftwareParaElaborarPresentacionesEnHTML.pdf" TargetMode="External"/><Relationship Id="rId4" Type="http://schemas.openxmlformats.org/officeDocument/2006/relationships/hyperlink" Target="http://sphynx.uc3m.es/~lmoreno/CrearDocumentoMicrosoftWord2003Accesible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iampeas/3492078010/in/photolist-6jzP8y-4Ncko9-6L6uPq-brcnWA-bE7Np2-bE7iqz-bE7ms6-bE7jFx-6j6AHb-55UehP-55YqtJ-55UewD-55YqEW-6j6Ai7-6j2pXV-6j2q5V-83CgZs-cwQ1wu-88voqP-c3NRF5-c3NKpQ-8apZEU-7h3xmp-3c2J4-m5zzNz-9vE2Cy-8recdz-bE824D-bE824v-brcR9G-brcR9N-bE7VW8-bE7TMT-bE7S5p-bE7VVB-brcR9y-brcBgq-brcnQU-bE7mND-bE7jqM-bE7jBH-bE7iuk-bE7iRz-bE7sLp-bE7jhz-bE7jjF-brctUf-bE7nAv-ovV89p-4QSrH7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nsejosComoCrearDocumentoUniversal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phynx.uc3m.es/~lmoreno/ConsejosComoCrearPdfAccesibleApartirWordAccesible.pdf" TargetMode="External"/><Relationship Id="rId4" Type="http://schemas.openxmlformats.org/officeDocument/2006/relationships/hyperlink" Target="http://sphynx.uc3m.es/~lmoreno/ConsejosComoElaborarPresentacionAccesibleDigitalyOral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rearDocumentoMicrosoftWord2007Accesible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sya.es/" TargetMode="External"/><Relationship Id="rId4" Type="http://schemas.openxmlformats.org/officeDocument/2006/relationships/hyperlink" Target="http://labda.inf.uc3m.es/lmoreno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dod.idrc.ocad.ca/" TargetMode="External"/><Relationship Id="rId7" Type="http://schemas.openxmlformats.org/officeDocument/2006/relationships/hyperlink" Target="http://portal.uned.es/portal/page?_pageid=93,26066088&amp;_dad=portal&amp;_schema=PORTA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ho.udl.cat/es/guies.html?__locale=es" TargetMode="External"/><Relationship Id="rId5" Type="http://schemas.openxmlformats.org/officeDocument/2006/relationships/hyperlink" Target="http://www.w3.org/WAI/GL/WCAG20-TECHS/pdf.html" TargetMode="External"/><Relationship Id="rId4" Type="http://schemas.openxmlformats.org/officeDocument/2006/relationships/hyperlink" Target="http://ncam.wgbh.org/invent_build/web_multimedia/accessible-digital-media-guid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phynx.uc3m.es/~lmoreno/ConsejosComoCrearDocumentoUnivers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463624" y="1544638"/>
            <a:ext cx="7924800" cy="2112962"/>
          </a:xfrm>
        </p:spPr>
        <p:txBody>
          <a:bodyPr/>
          <a:lstStyle/>
          <a:p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r>
              <a:rPr lang="es-ES_tradnl" sz="2300" dirty="0" smtClean="0">
                <a:ea typeface="ＭＳ Ｐゴシック" pitchFamily="34" charset="-128"/>
              </a:rPr>
              <a:t/>
            </a:r>
            <a:br>
              <a:rPr lang="es-ES_tradnl" sz="2300" dirty="0" smtClean="0">
                <a:ea typeface="ＭＳ Ｐゴシック" pitchFamily="34" charset="-128"/>
              </a:rPr>
            </a:br>
            <a:r>
              <a:rPr lang="es-ES_tradnl" sz="2300" dirty="0" smtClean="0">
                <a:ea typeface="ＭＳ Ｐゴシック" pitchFamily="34" charset="-128"/>
              </a:rPr>
              <a:t> </a:t>
            </a:r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Tema 5: Accesibilidad a los contenidos digitales</a:t>
            </a:r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endParaRPr lang="es-ES" sz="2100" dirty="0" smtClean="0">
              <a:ea typeface="ＭＳ Ｐゴシック" pitchFamily="34" charset="-128"/>
            </a:endParaRPr>
          </a:p>
        </p:txBody>
      </p:sp>
      <p:sp>
        <p:nvSpPr>
          <p:cNvPr id="7175" name="2 Subtítulo"/>
          <p:cNvSpPr>
            <a:spLocks noGrp="1"/>
          </p:cNvSpPr>
          <p:nvPr>
            <p:ph type="subTitle" idx="1"/>
          </p:nvPr>
        </p:nvSpPr>
        <p:spPr>
          <a:xfrm>
            <a:off x="1187624" y="3068811"/>
            <a:ext cx="676843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13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Lourdes Moreno, Paloma Martínez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{</a:t>
            </a:r>
            <a:r>
              <a:rPr lang="es-ES" sz="2600" dirty="0" err="1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lmoreno,pmf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}@inf.uc3m.es </a:t>
            </a:r>
          </a:p>
        </p:txBody>
      </p:sp>
      <p:sp>
        <p:nvSpPr>
          <p:cNvPr id="7176" name="3 Subtítulo"/>
          <p:cNvSpPr txBox="1">
            <a:spLocks/>
          </p:cNvSpPr>
          <p:nvPr/>
        </p:nvSpPr>
        <p:spPr bwMode="auto">
          <a:xfrm>
            <a:off x="395734" y="5184725"/>
            <a:ext cx="864076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dirty="0">
                <a:cs typeface="Arial" panose="020B0604020202020204" pitchFamily="34" charset="0"/>
              </a:rPr>
              <a:t>Asignatura Humanidades:</a:t>
            </a:r>
            <a:endParaRPr lang="es-ES_tradnl" altLang="ja-JP" dirty="0">
              <a:cs typeface="Arial" panose="020B0604020202020204" pitchFamily="34" charset="0"/>
            </a:endParaRPr>
          </a:p>
          <a:p>
            <a:r>
              <a:rPr lang="ja-JP" altLang="es-ES" dirty="0">
                <a:cs typeface="Arial" panose="020B0604020202020204" pitchFamily="34" charset="0"/>
              </a:rPr>
              <a:t>“</a:t>
            </a:r>
            <a:r>
              <a:rPr lang="es-ES" altLang="ja-JP" dirty="0">
                <a:cs typeface="Arial" panose="020B0604020202020204" pitchFamily="34" charset="0"/>
              </a:rPr>
              <a:t>Evitando </a:t>
            </a:r>
            <a:r>
              <a:rPr lang="es-ES" altLang="ja-JP" dirty="0" smtClean="0">
                <a:cs typeface="Arial" panose="020B0604020202020204" pitchFamily="34" charset="0"/>
              </a:rPr>
              <a:t>las </a:t>
            </a:r>
            <a:r>
              <a:rPr lang="es-ES" altLang="ja-JP" dirty="0">
                <a:cs typeface="Arial" panose="020B0604020202020204" pitchFamily="34" charset="0"/>
              </a:rPr>
              <a:t>barreras de accesibilidad en la Sociedad de la Información</a:t>
            </a:r>
            <a:r>
              <a:rPr lang="ja-JP" altLang="es-ES" dirty="0">
                <a:cs typeface="Arial" panose="020B0604020202020204" pitchFamily="34" charset="0"/>
              </a:rPr>
              <a:t>”</a:t>
            </a:r>
            <a:endParaRPr lang="es-ES_tradnl" altLang="ja-JP" dirty="0">
              <a:cs typeface="Arial" panose="020B0604020202020204" pitchFamily="34" charset="0"/>
            </a:endParaRPr>
          </a:p>
          <a:p>
            <a:endParaRPr lang="es-ES_tradnl" altLang="ja-JP" dirty="0"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lang="es-ES_tradnl" altLang="es-ES" sz="1200" dirty="0" err="1"/>
              <a:t>OpenCourseWare</a:t>
            </a:r>
            <a:r>
              <a:rPr lang="es-ES_tradnl" altLang="es-ES" sz="1200" dirty="0"/>
              <a:t> de la Universidad Carlos III de Madrid</a:t>
            </a:r>
          </a:p>
          <a:p>
            <a:pPr marL="982663">
              <a:spcAft>
                <a:spcPts val="1000"/>
              </a:spcAft>
            </a:pPr>
            <a:r>
              <a:rPr lang="es-ES_tradnl" altLang="es-ES" sz="1200" dirty="0"/>
              <a:t>Esta obra está bajo una </a:t>
            </a:r>
            <a:r>
              <a:rPr lang="es-ES_tradnl" altLang="es-ES" sz="1200" dirty="0">
                <a:hlinkClick r:id="rId3"/>
              </a:rPr>
              <a:t>licencia de </a:t>
            </a:r>
            <a:r>
              <a:rPr lang="es-ES_tradnl" altLang="es-ES" sz="1200" dirty="0" err="1">
                <a:hlinkClick r:id="rId3"/>
              </a:rPr>
              <a:t>Creative</a:t>
            </a:r>
            <a:r>
              <a:rPr lang="es-ES_tradnl" altLang="es-ES" sz="1200" dirty="0">
                <a:hlinkClick r:id="rId3"/>
              </a:rPr>
              <a:t> </a:t>
            </a:r>
            <a:r>
              <a:rPr lang="es-ES_tradnl" altLang="es-ES" sz="1200" dirty="0" err="1">
                <a:hlinkClick r:id="rId3"/>
              </a:rPr>
              <a:t>Commons</a:t>
            </a:r>
            <a:r>
              <a:rPr lang="es-ES_tradnl" altLang="es-ES" sz="1200" dirty="0">
                <a:hlinkClick r:id="rId3"/>
              </a:rPr>
              <a:t> Reconocimiento-</a:t>
            </a:r>
            <a:r>
              <a:rPr lang="es-ES_tradnl" altLang="es-ES" sz="1200" dirty="0" err="1">
                <a:hlinkClick r:id="rId3"/>
              </a:rPr>
              <a:t>NoComercial</a:t>
            </a:r>
            <a:r>
              <a:rPr lang="es-ES_tradnl" altLang="es-ES" sz="1200" dirty="0">
                <a:hlinkClick r:id="rId3"/>
              </a:rPr>
              <a:t>-</a:t>
            </a:r>
            <a:r>
              <a:rPr lang="es-ES_tradnl" altLang="es-ES" sz="1200" dirty="0" err="1">
                <a:hlinkClick r:id="rId3"/>
              </a:rPr>
              <a:t>Compartirigual</a:t>
            </a:r>
            <a:r>
              <a:rPr lang="es-ES_tradnl" altLang="es-ES" sz="1200" dirty="0">
                <a:hlinkClick r:id="rId3"/>
              </a:rPr>
              <a:t> 3.0 España</a:t>
            </a:r>
            <a:endParaRPr lang="es-ES_tradnl" altLang="es-ES" sz="1200" dirty="0"/>
          </a:p>
          <a:p>
            <a:endParaRPr lang="es-ES" dirty="0">
              <a:cs typeface="Arial" panose="020B0604020202020204" pitchFamily="34" charset="0"/>
            </a:endParaRPr>
          </a:p>
        </p:txBody>
      </p:sp>
      <p:pic>
        <p:nvPicPr>
          <p:cNvPr id="5" name="4 Imagen" descr="Logo licencia Creative Commons Reconocimiento-NoComercial-Compartirigual 3.0 Españ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309320"/>
            <a:ext cx="774151" cy="26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7 Título"/>
          <p:cNvSpPr>
            <a:spLocks noGrp="1"/>
          </p:cNvSpPr>
          <p:nvPr>
            <p:ph type="title"/>
          </p:nvPr>
        </p:nvSpPr>
        <p:spPr>
          <a:xfrm>
            <a:off x="457200" y="483518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Elaboración de un documento Microsoft Word accesible (I)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363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z="2400" dirty="0" smtClean="0"/>
              <a:t>“</a:t>
            </a:r>
            <a:r>
              <a:rPr lang="es-ES" altLang="es-ES" sz="2400" dirty="0"/>
              <a:t>Guía para elaborar documentación digital accesible. Recomendaciones para Word, Excel y </a:t>
            </a:r>
            <a:r>
              <a:rPr lang="es-ES" altLang="es-ES" sz="2400" dirty="0" err="1"/>
              <a:t>Power</a:t>
            </a:r>
            <a:r>
              <a:rPr lang="es-ES" altLang="es-ES" sz="2400" dirty="0"/>
              <a:t> Point de Microsoft Office2010. CENTAC 2014. </a:t>
            </a:r>
            <a:r>
              <a:rPr lang="es-ES" altLang="es-ES" sz="2400" dirty="0" smtClean="0"/>
              <a:t> Lourdes Moreno, Paloma Martínez y Yolanda González http</a:t>
            </a:r>
            <a:r>
              <a:rPr lang="es-ES" altLang="es-ES" sz="2400" dirty="0"/>
              <a:t>://</a:t>
            </a:r>
            <a:r>
              <a:rPr lang="es-ES" altLang="es-ES" sz="2400" dirty="0" smtClean="0"/>
              <a:t>www.centac.es/es/tecnologia/guia-acces-office </a:t>
            </a:r>
            <a:endParaRPr lang="es-ES" altLang="es-ES" sz="2400" dirty="0">
              <a:hlinkClick r:id="rId3" tooltip="Ventana emergente al documento"/>
            </a:endParaRPr>
          </a:p>
          <a:p>
            <a:pPr>
              <a:buClr>
                <a:srgbClr val="42557F"/>
              </a:buClr>
            </a:pPr>
            <a:r>
              <a:rPr lang="es-ES" altLang="es-ES" sz="2400" dirty="0" smtClean="0"/>
              <a:t>Consejos </a:t>
            </a:r>
            <a:r>
              <a:rPr lang="es-ES" altLang="es-ES" sz="2400" dirty="0"/>
              <a:t>a la hora de crear un documento accesible con Microsoft Word </a:t>
            </a:r>
            <a:r>
              <a:rPr lang="es-ES" altLang="es-ES" sz="2400" dirty="0" smtClean="0"/>
              <a:t>2010 http</a:t>
            </a:r>
            <a:r>
              <a:rPr lang="es-ES" altLang="es-ES" sz="2400" dirty="0"/>
              <a:t>://sphynx.uc3m.es/~lmoreno/ComoElaborarWord2010AccesibleLourdesMorenoLopezUC3M_SC.pdf </a:t>
            </a:r>
            <a:r>
              <a:rPr lang="es-ES" altLang="es-ES" sz="2400" dirty="0" smtClean="0"/>
              <a:t>  </a:t>
            </a:r>
            <a:endParaRPr lang="es-ES" altLang="es-ES" sz="2400" dirty="0"/>
          </a:p>
          <a:p>
            <a:pPr>
              <a:buClr>
                <a:srgbClr val="42557F"/>
              </a:buClr>
            </a:pPr>
            <a:r>
              <a:rPr lang="es-ES" sz="2400" dirty="0"/>
              <a:t>Consejos a la hora de crear un documento accesible con Microsoft Word 2007 (Moreno, L., 2011 </a:t>
            </a:r>
            <a:r>
              <a:rPr lang="es-ES" sz="2400" dirty="0" smtClean="0"/>
              <a:t>c) http</a:t>
            </a:r>
            <a:r>
              <a:rPr lang="es-ES" sz="2400" dirty="0"/>
              <a:t>://sphynx.uc3m.es/~</a:t>
            </a:r>
            <a:r>
              <a:rPr lang="es-ES" sz="2400" dirty="0" smtClean="0"/>
              <a:t>lmoreno/CrearDocumentoMicrosoftWord2007Accesible.pdf</a:t>
            </a:r>
            <a:endParaRPr lang="es-ES" sz="2400" dirty="0"/>
          </a:p>
          <a:p>
            <a:pPr lvl="1">
              <a:buClr>
                <a:srgbClr val="42557F"/>
              </a:buClr>
            </a:pPr>
            <a:endParaRPr lang="es-ES" altLang="es-ES" sz="1600" dirty="0"/>
          </a:p>
          <a:p>
            <a:pPr marL="742950" lvl="2" indent="-342900">
              <a:buClr>
                <a:srgbClr val="42557F"/>
              </a:buClr>
              <a:buSzPct val="110000"/>
            </a:pPr>
            <a:endParaRPr lang="es-ES" altLang="es-ES" dirty="0" smtClean="0">
              <a:ea typeface="ＭＳ Ｐゴシック" pitchFamily="34" charset="-128"/>
            </a:endParaRPr>
          </a:p>
          <a:p>
            <a:pPr lvl="1">
              <a:buClr>
                <a:srgbClr val="42557F"/>
              </a:buClr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sz="20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5364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76243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</a:t>
            </a:r>
            <a:r>
              <a:rPr lang="es-ES" sz="1100" dirty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Información", </a:t>
            </a:r>
            <a:endParaRPr lang="es-ES" sz="1100" dirty="0" smtClean="0">
              <a:solidFill>
                <a:schemeClr val="tx1"/>
              </a:solidFill>
              <a:latin typeface="Arial" pitchFamily="34" charset="0"/>
              <a:ea typeface="ＭＳ Ｐゴシック" pitchFamily="-105" charset="-128"/>
              <a:cs typeface="Arial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Lourdes </a:t>
            </a:r>
            <a:r>
              <a:rPr lang="es-ES" sz="1100" dirty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Moreno y Paloma Martínez, Grupo </a:t>
            </a:r>
            <a:r>
              <a:rPr lang="es-ES" sz="1100" dirty="0" err="1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Lab</a:t>
            </a:r>
            <a:r>
              <a:rPr lang="es-E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es-E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7 Título"/>
          <p:cNvSpPr>
            <a:spLocks noGrp="1"/>
          </p:cNvSpPr>
          <p:nvPr>
            <p:ph type="title"/>
          </p:nvPr>
        </p:nvSpPr>
        <p:spPr>
          <a:xfrm>
            <a:off x="457200" y="483518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Elaboración de un documento Microsoft Word accesible (II)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363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400" dirty="0" smtClean="0"/>
              <a:t>Consejos </a:t>
            </a:r>
            <a:r>
              <a:rPr lang="es-ES" sz="2400" dirty="0"/>
              <a:t>a la hora de crear un documento accesible con Microsoft Word 2003 (Moreno, L., 2006</a:t>
            </a:r>
            <a:r>
              <a:rPr lang="es-ES" sz="2400" dirty="0" smtClean="0"/>
              <a:t>) http</a:t>
            </a:r>
            <a:r>
              <a:rPr lang="es-ES" sz="2400" dirty="0"/>
              <a:t>://sphynx.uc3m.es/~lmoreno/CrearDocumentoMicrosoftWord2003Accesible.pdf </a:t>
            </a:r>
          </a:p>
          <a:p>
            <a:pPr marL="342900" lvl="1" indent="-342900">
              <a:spcBef>
                <a:spcPct val="20000"/>
              </a:spcBef>
              <a:buClr>
                <a:srgbClr val="42557F"/>
              </a:buClr>
              <a:buSzPct val="110000"/>
            </a:pPr>
            <a:r>
              <a:rPr lang="es-ES" altLang="es-ES" dirty="0"/>
              <a:t>Consejos de cómo crear un documento Adobe PDF accesible a partir de un documento Microsoft Word </a:t>
            </a:r>
            <a:r>
              <a:rPr lang="es-ES" altLang="es-ES" dirty="0" smtClean="0"/>
              <a:t>accesible http</a:t>
            </a:r>
            <a:r>
              <a:rPr lang="es-ES" altLang="es-ES" dirty="0"/>
              <a:t>://www.cesya.es/files/documentos/ConsejosComoCrearPdfAccesibleApartirWordAccesible.pdf </a:t>
            </a:r>
          </a:p>
          <a:p>
            <a:pPr lvl="1">
              <a:buClr>
                <a:srgbClr val="42557F"/>
              </a:buClr>
            </a:pPr>
            <a:endParaRPr lang="es-ES" altLang="es-ES" dirty="0"/>
          </a:p>
          <a:p>
            <a:pPr marL="742950" lvl="2" indent="-342900">
              <a:buClr>
                <a:srgbClr val="42557F"/>
              </a:buClr>
              <a:buSzPct val="110000"/>
            </a:pPr>
            <a:endParaRPr lang="es-ES" altLang="es-ES" dirty="0" smtClean="0">
              <a:ea typeface="ＭＳ Ｐゴシック" pitchFamily="34" charset="-128"/>
            </a:endParaRPr>
          </a:p>
          <a:p>
            <a:pPr lvl="1">
              <a:buClr>
                <a:srgbClr val="42557F"/>
              </a:buClr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sz="20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5364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76243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</a:t>
            </a:r>
            <a:r>
              <a:rPr lang="es-ES" sz="1100" dirty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Información", </a:t>
            </a:r>
            <a:endParaRPr lang="es-ES" sz="1100" dirty="0" smtClean="0">
              <a:solidFill>
                <a:schemeClr val="tx1"/>
              </a:solidFill>
              <a:latin typeface="Arial" pitchFamily="34" charset="0"/>
              <a:ea typeface="ＭＳ Ｐゴシック" pitchFamily="-105" charset="-128"/>
              <a:cs typeface="Arial" pitchFamily="34" charset="0"/>
            </a:endParaRPr>
          </a:p>
          <a:p>
            <a:pPr algn="ctr"/>
            <a:r>
              <a:rPr lang="es-ES" sz="1100" dirty="0" smtClean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Lourdes </a:t>
            </a:r>
            <a:r>
              <a:rPr lang="es-ES" sz="1100" dirty="0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Moreno y Paloma Martínez, Grupo </a:t>
            </a:r>
            <a:r>
              <a:rPr lang="es-ES" sz="1100" dirty="0" err="1">
                <a:solidFill>
                  <a:schemeClr val="tx1"/>
                </a:solidFill>
                <a:latin typeface="Arial" pitchFamily="34" charset="0"/>
                <a:ea typeface="ＭＳ Ｐゴシック" pitchFamily="-105" charset="-128"/>
                <a:cs typeface="Arial" pitchFamily="34" charset="0"/>
              </a:rPr>
              <a:t>Lab</a:t>
            </a:r>
            <a:r>
              <a:rPr lang="es-E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es-ES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56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7 Título"/>
          <p:cNvSpPr>
            <a:spLocks noGrp="1"/>
          </p:cNvSpPr>
          <p:nvPr>
            <p:ph type="title"/>
          </p:nvPr>
        </p:nvSpPr>
        <p:spPr>
          <a:xfrm>
            <a:off x="457200" y="483518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Elaboración de un documento Microsoft Word accesible (III)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5363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Pasos a seguir: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Idioma del documento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Estilos de Word (uso de plantillas)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Texto alternativo en las imágenes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Lista, tabla, …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Lenguaje sencillo</a:t>
            </a:r>
          </a:p>
          <a:p>
            <a:pPr>
              <a:spcBef>
                <a:spcPts val="1500"/>
              </a:spcBef>
              <a:spcAft>
                <a:spcPts val="1000"/>
              </a:spcAft>
              <a:buClr>
                <a:srgbClr val="6E84B4"/>
              </a:buClr>
            </a:pPr>
            <a:r>
              <a:rPr lang="es-ES" dirty="0" smtClean="0">
                <a:ea typeface="ＭＳ Ｐゴシック" pitchFamily="34" charset="-128"/>
              </a:rPr>
              <a:t>Ver demos en los vídeos ubicados en la opción de menú “Recursos adicionales externos”.</a:t>
            </a:r>
            <a:endParaRPr lang="es-ES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Symbol" pitchFamily="18" charset="2"/>
              <a:buChar char="Þ"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sz="20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5364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09320"/>
            <a:ext cx="8424167" cy="34014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08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7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7067550" cy="857250"/>
          </a:xfrm>
        </p:spPr>
        <p:txBody>
          <a:bodyPr/>
          <a:lstStyle/>
          <a:p>
            <a:r>
              <a:rPr lang="es-ES" sz="3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Elaboración de un documento Microsoft Word </a:t>
            </a:r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accesible (IV)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6387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6E84B4"/>
              </a:buClr>
            </a:pPr>
            <a:r>
              <a:rPr lang="es-ES" dirty="0" smtClean="0">
                <a:ea typeface="ＭＳ Ｐゴシック" pitchFamily="34" charset="-128"/>
              </a:rPr>
              <a:t> 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Evaluación de la accesibilidad </a:t>
            </a:r>
          </a:p>
          <a:p>
            <a:pPr lvl="1"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Tabla de contenidos de prueba</a:t>
            </a:r>
          </a:p>
          <a:p>
            <a:pPr lvl="1"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Idioma</a:t>
            </a:r>
          </a:p>
          <a:p>
            <a:pPr lvl="1"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Texto alternativo a las imágenes</a:t>
            </a:r>
          </a:p>
          <a:p>
            <a:pPr lvl="1"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Etc.</a:t>
            </a:r>
          </a:p>
          <a:p>
            <a:pPr>
              <a:spcBef>
                <a:spcPts val="1000"/>
              </a:spcBef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Ya tenemos un Word accesible</a:t>
            </a:r>
          </a:p>
          <a:p>
            <a:pPr>
              <a:spcBef>
                <a:spcPts val="1000"/>
              </a:spcBef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Como es un formato propietario ¿qué podemos hacer?: convertirlo en un documento PDF</a:t>
            </a:r>
          </a:p>
          <a:p>
            <a:pPr>
              <a:spcBef>
                <a:spcPts val="1000"/>
              </a:spcBef>
              <a:buClr>
                <a:srgbClr val="42557F"/>
              </a:buClr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sz="20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6388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7 Título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Documento PDF accesible (I)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3555" name="8 Marcador de texto"/>
          <p:cNvSpPr>
            <a:spLocks noGrp="1"/>
          </p:cNvSpPr>
          <p:nvPr>
            <p:ph idx="1"/>
          </p:nvPr>
        </p:nvSpPr>
        <p:spPr>
          <a:xfrm>
            <a:off x="457200" y="1452141"/>
            <a:ext cx="8229600" cy="4713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  <a:defRPr/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A partir del Word accesible (I):</a:t>
            </a:r>
          </a:p>
          <a:p>
            <a:pPr lvl="1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En Word (a partir Word 2007): Consejos a la hora de crear un documento accesible con Microsoft Word 2007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  <a:hlinkClick r:id="rId3" tooltip="Ventana emergente al documento"/>
              </a:rPr>
              <a:t> 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  </a:t>
            </a:r>
            <a:r>
              <a:rPr lang="es-ES" dirty="0" smtClean="0">
                <a:ea typeface="ＭＳ Ｐゴシック" pitchFamily="34" charset="-128"/>
              </a:rPr>
              <a:t>(Moreno, L., 2011 c) </a:t>
            </a:r>
            <a:r>
              <a:rPr lang="es-ES" dirty="0" smtClean="0">
                <a:ea typeface="ＭＳ Ｐゴシック" pitchFamily="34" charset="-128"/>
                <a:hlinkClick r:id="rId3"/>
              </a:rPr>
              <a:t>http</a:t>
            </a:r>
            <a:r>
              <a:rPr lang="es-ES" dirty="0">
                <a:ea typeface="ＭＳ Ｐゴシック" pitchFamily="34" charset="-128"/>
                <a:hlinkClick r:id="rId3"/>
              </a:rPr>
              <a:t>://sphynx.uc3m.es/~</a:t>
            </a:r>
            <a:r>
              <a:rPr lang="es-ES" dirty="0" smtClean="0">
                <a:ea typeface="ＭＳ Ｐゴシック" pitchFamily="34" charset="-128"/>
                <a:hlinkClick r:id="rId3"/>
              </a:rPr>
              <a:t>lmoreno/CrearDocumentoMicrosoftWord2007Accesible.pdf</a:t>
            </a:r>
            <a:r>
              <a:rPr lang="es-ES" dirty="0" smtClean="0">
                <a:ea typeface="ＭＳ Ｐゴシック" pitchFamily="34" charset="-128"/>
              </a:rPr>
              <a:t>  </a:t>
            </a:r>
            <a:endParaRPr lang="es-ES" dirty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 smtClean="0">
                <a:solidFill>
                  <a:srgbClr val="262626"/>
                </a:solidFill>
                <a:ea typeface="ＭＳ Ｐゴシック" pitchFamily="34" charset="-128"/>
              </a:rPr>
              <a:t>Guardar PDF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 smtClean="0">
                <a:solidFill>
                  <a:srgbClr val="262626"/>
                </a:solidFill>
                <a:ea typeface="ＭＳ Ｐゴシック" pitchFamily="34" charset="-128"/>
              </a:rPr>
              <a:t>Opciones/incluir información no imprimible: crear marcadores usando: Títulos</a:t>
            </a: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sz="22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" sz="17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7412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7 Título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Documento PDF accesible (II)</a:t>
            </a:r>
            <a:b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sz="3400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3555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  <a:defRPr/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A partir del Word accesible (II):</a:t>
            </a:r>
          </a:p>
          <a:p>
            <a:pPr lvl="1">
              <a:spcAft>
                <a:spcPts val="500"/>
              </a:spcAft>
              <a:buClr>
                <a:schemeClr val="accent2"/>
              </a:buClr>
              <a:defRPr/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Con el ADOBE Professional (a partir de versión 7): Consejos de cómo crear un documento Adobe PDF accesible a partir de un documento Microsoft Word accesible (Moreno, L., 2011 b) </a:t>
            </a:r>
            <a:r>
              <a:rPr lang="es-ES" dirty="0">
                <a:ea typeface="ＭＳ Ｐゴシック" pitchFamily="34" charset="-128"/>
                <a:hlinkClick r:id="rId3"/>
              </a:rPr>
              <a:t>http://sphynx.uc3m.es/~</a:t>
            </a:r>
            <a:r>
              <a:rPr lang="es-ES" dirty="0" smtClean="0">
                <a:ea typeface="ＭＳ Ｐゴシック" pitchFamily="34" charset="-128"/>
                <a:hlinkClick r:id="rId3"/>
              </a:rPr>
              <a:t>lmoreno/ConsejosComoCrearPdfAccesibleApartirWordAccesible.pdf</a:t>
            </a:r>
            <a:r>
              <a:rPr lang="es-ES" dirty="0" smtClean="0">
                <a:ea typeface="ＭＳ Ｐゴシック" pitchFamily="34" charset="-128"/>
              </a:rPr>
              <a:t>  </a:t>
            </a:r>
            <a:endParaRPr lang="es-ES" dirty="0">
              <a:ea typeface="ＭＳ Ｐゴシック" pitchFamily="34" charset="-128"/>
            </a:endParaRP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>
                <a:solidFill>
                  <a:srgbClr val="262626"/>
                </a:solidFill>
                <a:ea typeface="ＭＳ Ｐゴシック" pitchFamily="34" charset="-128"/>
              </a:rPr>
              <a:t>Marcadores de estilos desde Word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>
                <a:solidFill>
                  <a:srgbClr val="262626"/>
                </a:solidFill>
                <a:ea typeface="ＭＳ Ｐゴシック" pitchFamily="34" charset="-128"/>
              </a:rPr>
              <a:t>Crear PDF 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>
                <a:solidFill>
                  <a:srgbClr val="262626"/>
                </a:solidFill>
                <a:ea typeface="ＭＳ Ｐゴシック" pitchFamily="34" charset="-128"/>
              </a:rPr>
              <a:t>Idioma</a:t>
            </a:r>
          </a:p>
          <a:p>
            <a:pPr marL="342900" lvl="1" indent="-342900">
              <a:lnSpc>
                <a:spcPct val="90000"/>
              </a:lnSpc>
              <a:spcBef>
                <a:spcPct val="20000"/>
              </a:spcBef>
              <a:spcAft>
                <a:spcPts val="1000"/>
              </a:spcAft>
              <a:buClr>
                <a:srgbClr val="42557F"/>
              </a:buClr>
              <a:buSzPct val="110000"/>
              <a:defRPr/>
            </a:pPr>
            <a:r>
              <a:rPr lang="es-ES" sz="2800" dirty="0">
                <a:solidFill>
                  <a:srgbClr val="262626"/>
                </a:solidFill>
                <a:ea typeface="ＭＳ Ｐゴシック" pitchFamily="34" charset="-128"/>
              </a:rPr>
              <a:t>Ya tenemos un PDF accesible</a:t>
            </a: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sz="17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" sz="17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7412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15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7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7067550" cy="857250"/>
          </a:xfrm>
        </p:spPr>
        <p:txBody>
          <a:bodyPr/>
          <a:lstStyle/>
          <a:p>
            <a:r>
              <a:rPr lang="es-ES" sz="34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Documento PDF accesible (III)</a:t>
            </a:r>
          </a:p>
        </p:txBody>
      </p:sp>
      <p:sp>
        <p:nvSpPr>
          <p:cNvPr id="18435" name="8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Evaluación de la accesibilidad</a:t>
            </a:r>
          </a:p>
          <a:p>
            <a:pPr lvl="1">
              <a:buClr>
                <a:schemeClr val="accent2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Revisión Manual con lector libre de PDF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>
                <a:solidFill>
                  <a:srgbClr val="262626"/>
                </a:solidFill>
                <a:ea typeface="ＭＳ Ｐゴシック" pitchFamily="34" charset="-128"/>
              </a:rPr>
              <a:t>Marcadores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>
                <a:solidFill>
                  <a:srgbClr val="262626"/>
                </a:solidFill>
                <a:ea typeface="ＭＳ Ｐゴシック" pitchFamily="34" charset="-128"/>
              </a:rPr>
              <a:t>Imágenes con texto alternativo</a:t>
            </a:r>
          </a:p>
          <a:p>
            <a:pPr lvl="2">
              <a:lnSpc>
                <a:spcPct val="90000"/>
              </a:lnSpc>
              <a:spcAft>
                <a:spcPts val="500"/>
              </a:spcAft>
              <a:defRPr/>
            </a:pPr>
            <a:r>
              <a:rPr lang="es-ES" sz="2200" dirty="0" err="1" smtClean="0">
                <a:solidFill>
                  <a:srgbClr val="262626"/>
                </a:solidFill>
                <a:ea typeface="ＭＳ Ｐゴシック" pitchFamily="34" charset="-128"/>
              </a:rPr>
              <a:t>Etc</a:t>
            </a:r>
            <a:r>
              <a:rPr lang="es-ES" sz="2200" dirty="0" smtClean="0">
                <a:solidFill>
                  <a:srgbClr val="262626"/>
                </a:solidFill>
                <a:ea typeface="ＭＳ Ｐゴシック" pitchFamily="34" charset="-128"/>
              </a:rPr>
              <a:t> …..</a:t>
            </a:r>
            <a:endParaRPr lang="es-ES" sz="2200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lvl="1">
              <a:buClr>
                <a:schemeClr val="accent2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Revisión automática con Adobe Pro</a:t>
            </a:r>
          </a:p>
          <a:p>
            <a:pPr lvl="1">
              <a:buClr>
                <a:schemeClr val="accent2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Ver: Consejos de cómo crear un documento Adobe PDF accesible a partir de un documento Microsoft Word accesible (Moreno, L., 2011 b): 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  <a:hlinkClick r:id="rId3"/>
              </a:rPr>
              <a:t>http://sphynx.uc3m.es/~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  <a:hlinkClick r:id="rId3"/>
              </a:rPr>
              <a:t>lmoreno/ConsejosComoCrearPdfAccesibleApartirWordAccesible.pdf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 </a:t>
            </a:r>
            <a:endParaRPr lang="es-ES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lvl="1">
              <a:buClr>
                <a:schemeClr val="accent2"/>
              </a:buClr>
            </a:pPr>
            <a:endParaRPr lang="es-ES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lvl="1">
              <a:buClr>
                <a:schemeClr val="accent2"/>
              </a:buClr>
            </a:pPr>
            <a:endParaRPr lang="es-ES" dirty="0">
              <a:solidFill>
                <a:srgbClr val="262626"/>
              </a:solidFill>
              <a:ea typeface="ＭＳ Ｐゴシック" pitchFamily="34" charset="-128"/>
            </a:endParaRPr>
          </a:p>
          <a:p>
            <a:pPr lvl="1">
              <a:buClr>
                <a:schemeClr val="accent2"/>
              </a:buClr>
            </a:pPr>
            <a:endParaRPr lang="es-ES" dirty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sz="20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8436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 algn="ctr"/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7067550" cy="857250"/>
          </a:xfrm>
        </p:spPr>
        <p:txBody>
          <a:bodyPr/>
          <a:lstStyle/>
          <a:p>
            <a:r>
              <a:rPr lang="es-ES_tradnl" dirty="0" smtClean="0">
                <a:ea typeface="ＭＳ Ｐゴシック" pitchFamily="34" charset="-128"/>
              </a:rPr>
              <a:t>Consejos sobre presentaciones accesibles (I)</a:t>
            </a:r>
          </a:p>
        </p:txBody>
      </p:sp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Consejos de cómo elaborar una presentación accesible (Digital y Oral) </a:t>
            </a:r>
            <a:r>
              <a:rPr lang="es-ES" sz="2400" dirty="0" smtClean="0">
                <a:ea typeface="ＭＳ Ｐゴシック" pitchFamily="34" charset="-128"/>
              </a:rPr>
              <a:t>(Moreno, L., 2011 a) </a:t>
            </a:r>
            <a:r>
              <a:rPr lang="es-ES_tradnl" sz="2400" dirty="0">
                <a:ea typeface="ＭＳ Ｐゴシック" pitchFamily="34" charset="-128"/>
                <a:hlinkClick r:id="rId3"/>
              </a:rPr>
              <a:t>http://sphynx.uc3m.es/~</a:t>
            </a:r>
            <a:r>
              <a:rPr lang="es-ES_tradnl" sz="2400" dirty="0" smtClean="0">
                <a:ea typeface="ＭＳ Ｐゴシック" pitchFamily="34" charset="-128"/>
                <a:hlinkClick r:id="rId3"/>
              </a:rPr>
              <a:t>lmoreno/ConsejosComoElaborarPresentacionAccesibleDigitalyOral.pdf</a:t>
            </a:r>
            <a:r>
              <a:rPr lang="es-ES_tradnl" sz="2400" dirty="0" smtClean="0">
                <a:ea typeface="ＭＳ Ｐゴシック" pitchFamily="34" charset="-128"/>
              </a:rPr>
              <a:t> </a:t>
            </a:r>
            <a:endParaRPr lang="es-ES_tradnl" sz="2400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Elaboración:</a:t>
            </a:r>
          </a:p>
          <a:p>
            <a:pPr lvl="1">
              <a:spcBef>
                <a:spcPts val="600"/>
              </a:spcBef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Estilos: uso de plantillas, contrastes, alineación,  tipografía, 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Contenido:  sencillo, no sobrecargar, …</a:t>
            </a:r>
          </a:p>
          <a:p>
            <a:pPr lvl="2"/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Información visual alternativa (imagen, grafico, media, ..)</a:t>
            </a:r>
          </a:p>
          <a:p>
            <a:pPr lvl="1"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Oral: Introducir, facilitar la compresión, no información sensorial, etc.</a:t>
            </a:r>
          </a:p>
        </p:txBody>
      </p:sp>
      <p:sp>
        <p:nvSpPr>
          <p:cNvPr id="19460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 algn="ctr"/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7067550" cy="857250"/>
          </a:xfrm>
        </p:spPr>
        <p:txBody>
          <a:bodyPr/>
          <a:lstStyle/>
          <a:p>
            <a:r>
              <a:rPr lang="es-ES_tradnl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Consejos sobre presentaciones accesibles (II)</a:t>
            </a:r>
          </a:p>
        </p:txBody>
      </p:sp>
      <p:sp>
        <p:nvSpPr>
          <p:cNvPr id="20483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Versión en digital accesible</a:t>
            </a:r>
          </a:p>
          <a:p>
            <a:pPr lvl="1">
              <a:spcBef>
                <a:spcPts val="600"/>
              </a:spcBef>
              <a:buClr>
                <a:srgbClr val="6E84B4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Aspecto 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de presentación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:</a:t>
            </a:r>
          </a:p>
          <a:p>
            <a:pPr lvl="2"/>
            <a:r>
              <a:rPr lang="es-ES" sz="2400" dirty="0">
                <a:solidFill>
                  <a:srgbClr val="262626"/>
                </a:solidFill>
                <a:ea typeface="ＭＳ Ｐゴシック" pitchFamily="34" charset="-128"/>
              </a:rPr>
              <a:t>Implementaciones  (X)HTML: (Moreno, L. &amp; Martínez, JR., 2006) </a:t>
            </a:r>
          </a:p>
          <a:p>
            <a:pPr lvl="2"/>
            <a:r>
              <a:rPr lang="es-ES" sz="2400" dirty="0" err="1" smtClean="0">
                <a:solidFill>
                  <a:srgbClr val="262626"/>
                </a:solidFill>
                <a:ea typeface="ＭＳ Ｐゴシック" pitchFamily="34" charset="-128"/>
              </a:rPr>
              <a:t>Power</a:t>
            </a: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 Point accesible: PDF accesible (1 diapositiva por página), opciones de guardado como PDF igual que en Word (Moreno, L., 2011 c) </a:t>
            </a:r>
          </a:p>
          <a:p>
            <a:pPr lvl="1">
              <a:spcBef>
                <a:spcPts val="600"/>
              </a:spcBef>
              <a:buClr>
                <a:srgbClr val="6E84B4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No aspecto de presentación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: </a:t>
            </a: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PowerPoint  </a:t>
            </a:r>
            <a:r>
              <a:rPr lang="es-ES" altLang="es-ES" dirty="0">
                <a:solidFill>
                  <a:srgbClr val="262626"/>
                </a:solidFill>
                <a:ea typeface="ＭＳ Ｐゴシック" pitchFamily="34" charset="-128"/>
              </a:rPr>
              <a:t>“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guardado como</a:t>
            </a:r>
            <a:r>
              <a:rPr lang="es-ES" altLang="es-ES" dirty="0">
                <a:solidFill>
                  <a:srgbClr val="262626"/>
                </a:solidFill>
                <a:ea typeface="ＭＳ Ｐゴシック" pitchFamily="34" charset="-128"/>
              </a:rPr>
              <a:t>”</a:t>
            </a: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 .RTF</a:t>
            </a:r>
          </a:p>
          <a:p>
            <a:pPr>
              <a:buClr>
                <a:srgbClr val="42557F"/>
              </a:buClr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20484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 </a:t>
            </a:r>
          </a:p>
          <a:p>
            <a:pPr algn="ctr"/>
            <a:r>
              <a:rPr lang="es-ES" dirty="0" smtClean="0"/>
              <a:t>Lourdes Moreno y Paloma Martínez, Grupo </a:t>
            </a:r>
            <a:r>
              <a:rPr lang="es-ES" dirty="0" err="1" smtClean="0"/>
              <a:t>Labda</a:t>
            </a:r>
            <a:endParaRPr lang="es-E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5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Bibliografía (I)</a:t>
            </a:r>
            <a:b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Marcador de contenido 1"/>
          <p:cNvSpPr>
            <a:spLocks noGrp="1"/>
          </p:cNvSpPr>
          <p:nvPr>
            <p:ph idx="1"/>
          </p:nvPr>
        </p:nvSpPr>
        <p:spPr>
          <a:xfrm>
            <a:off x="251520" y="1340991"/>
            <a:ext cx="8507413" cy="5112345"/>
          </a:xfrm>
        </p:spPr>
        <p:txBody>
          <a:bodyPr/>
          <a:lstStyle/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altLang="es-ES" sz="2000" dirty="0"/>
              <a:t>Lourdes Moreno, Paloma Martínez y Yolanda González. “Guía para elaborar documentación digital accesible. Recomendaciones para Word, Excel y </a:t>
            </a:r>
            <a:r>
              <a:rPr lang="es-ES" altLang="es-ES" sz="2000" dirty="0" err="1"/>
              <a:t>Power</a:t>
            </a:r>
            <a:r>
              <a:rPr lang="es-ES" altLang="es-ES" sz="2000" dirty="0"/>
              <a:t> Point de Microsoft Office2010. CENTAC 2014. ISBN: </a:t>
            </a:r>
            <a:r>
              <a:rPr lang="es-ES" altLang="es-ES" sz="2000" dirty="0" smtClean="0"/>
              <a:t>978-84-616-8575-2. Se </a:t>
            </a:r>
            <a:r>
              <a:rPr lang="es-ES" altLang="es-ES" sz="2000" dirty="0"/>
              <a:t>puede descargar en: </a:t>
            </a:r>
            <a:r>
              <a:rPr lang="es-ES" altLang="es-ES" sz="2000" dirty="0">
                <a:hlinkClick r:id="rId3"/>
              </a:rPr>
              <a:t>http://</a:t>
            </a:r>
            <a:r>
              <a:rPr lang="es-ES" altLang="es-ES" sz="2000" dirty="0" smtClean="0">
                <a:hlinkClick r:id="rId3"/>
              </a:rPr>
              <a:t>www.centac.es/es/tecnologia/guia-acces-office</a:t>
            </a:r>
            <a:endParaRPr lang="es-ES" altLang="es-ES" sz="2000" dirty="0" smtClean="0"/>
          </a:p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000" dirty="0" smtClean="0">
                <a:ea typeface="ＭＳ Ｐゴシック" pitchFamily="34" charset="-128"/>
              </a:rPr>
              <a:t>(Moreno, L., 2006) Lourdes Moreno López. 2006. Consejos a la hora de crear un documento accesible con Microsoft Word </a:t>
            </a:r>
            <a:r>
              <a:rPr lang="es-ES" sz="2000" dirty="0">
                <a:ea typeface="ＭＳ Ｐゴシック" pitchFamily="34" charset="-128"/>
              </a:rPr>
              <a:t>2003: </a:t>
            </a:r>
            <a:r>
              <a:rPr lang="es-ES" sz="2000" dirty="0">
                <a:ea typeface="ＭＳ Ｐゴシック" pitchFamily="34" charset="-128"/>
                <a:hlinkClick r:id="rId4"/>
              </a:rPr>
              <a:t>http://sphynx.uc3m.es/~</a:t>
            </a:r>
            <a:r>
              <a:rPr lang="es-ES" sz="2000" dirty="0" smtClean="0">
                <a:ea typeface="ＭＳ Ｐゴシック" pitchFamily="34" charset="-128"/>
                <a:hlinkClick r:id="rId4"/>
              </a:rPr>
              <a:t>lmoreno/CrearDocumentoMicrosoftWord2003Accesible.pdf</a:t>
            </a:r>
            <a:r>
              <a:rPr lang="es-ES" sz="2000" dirty="0" smtClean="0">
                <a:ea typeface="ＭＳ Ｐゴシック" pitchFamily="34" charset="-128"/>
              </a:rPr>
              <a:t> </a:t>
            </a:r>
          </a:p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000" dirty="0" smtClean="0">
                <a:ea typeface="ＭＳ Ｐゴシック" pitchFamily="34" charset="-128"/>
              </a:rPr>
              <a:t>(Moreno, L. &amp; Martínez, JR., 2006) Lourdes Moreno, Juan Ramón Martínez. 2006. Alternativas de soluciones software para elaborar presentaciones en formato </a:t>
            </a:r>
            <a:r>
              <a:rPr lang="es-ES" sz="2000" dirty="0">
                <a:ea typeface="ＭＳ Ｐゴシック" pitchFamily="34" charset="-128"/>
              </a:rPr>
              <a:t>HTML: </a:t>
            </a:r>
            <a:r>
              <a:rPr lang="es-ES" sz="2000" dirty="0">
                <a:ea typeface="ＭＳ Ｐゴシック" pitchFamily="34" charset="-128"/>
                <a:hlinkClick r:id="rId5"/>
              </a:rPr>
              <a:t>http://sphynx.uc3m.es/~</a:t>
            </a:r>
            <a:r>
              <a:rPr lang="es-ES" sz="2000" dirty="0" smtClean="0">
                <a:ea typeface="ＭＳ Ｐゴシック" pitchFamily="34" charset="-128"/>
                <a:hlinkClick r:id="rId5"/>
              </a:rPr>
              <a:t>lmoreno/AlternativasSolucionesSoftwareParaElaborarPresentacionesEnHTML.pdf</a:t>
            </a:r>
            <a:r>
              <a:rPr lang="es-ES" sz="2000" dirty="0" smtClean="0">
                <a:ea typeface="ＭＳ Ｐゴシック" pitchFamily="34" charset="-128"/>
              </a:rPr>
              <a:t> </a:t>
            </a:r>
            <a:endParaRPr lang="es-ES" sz="2000" dirty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endParaRPr lang="es-ES" sz="2200" dirty="0" smtClean="0">
              <a:ea typeface="ＭＳ Ｐゴシック" pitchFamily="34" charset="-128"/>
            </a:endParaRPr>
          </a:p>
        </p:txBody>
      </p:sp>
      <p:sp>
        <p:nvSpPr>
          <p:cNvPr id="21508" name="Marcador de pie de página 2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 hidden="1"/>
          <p:cNvSpPr>
            <a:spLocks noGrp="1"/>
          </p:cNvSpPr>
          <p:nvPr>
            <p:ph type="title"/>
          </p:nvPr>
        </p:nvSpPr>
        <p:spPr>
          <a:xfrm>
            <a:off x="457200" y="142875"/>
            <a:ext cx="7067550" cy="857250"/>
          </a:xfrm>
        </p:spPr>
        <p:txBody>
          <a:bodyPr/>
          <a:lstStyle/>
          <a:p>
            <a:r>
              <a:rPr lang="es-ES_tradnl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Diapositiva con imagen</a:t>
            </a:r>
          </a:p>
        </p:txBody>
      </p:sp>
      <p:pic>
        <p:nvPicPr>
          <p:cNvPr id="2" name="1 Marcador de contenido" descr="Imgaen de teclado con las letras más grandes y línea braille.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58" y="1501329"/>
            <a:ext cx="6455902" cy="4303935"/>
          </a:xfrm>
        </p:spPr>
      </p:pic>
      <p:sp>
        <p:nvSpPr>
          <p:cNvPr id="3" name="2 CuadroTexto"/>
          <p:cNvSpPr txBox="1"/>
          <p:nvPr/>
        </p:nvSpPr>
        <p:spPr>
          <a:xfrm>
            <a:off x="4716016" y="5805264"/>
            <a:ext cx="30963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de </a:t>
            </a:r>
            <a:r>
              <a:rPr lang="es-ES" sz="1000" dirty="0" smtClean="0">
                <a:hlinkClick r:id="rId4" tooltip="Enlace a la página de Flickr en la que está ubicada la imagen"/>
              </a:rPr>
              <a:t>Peas</a:t>
            </a:r>
            <a:r>
              <a:rPr lang="es-ES" sz="1000" dirty="0" smtClean="0"/>
              <a:t> bajo licencia </a:t>
            </a:r>
            <a:r>
              <a:rPr lang="es-ES" sz="1000" dirty="0" err="1" smtClean="0"/>
              <a:t>Creative</a:t>
            </a:r>
            <a:r>
              <a:rPr lang="es-ES" sz="1000" dirty="0" smtClean="0"/>
              <a:t> </a:t>
            </a:r>
            <a:r>
              <a:rPr lang="es-ES" sz="1000" dirty="0" err="1" smtClean="0"/>
              <a:t>Commons</a:t>
            </a:r>
            <a:endParaRPr lang="es-ES" sz="1000" dirty="0"/>
          </a:p>
        </p:txBody>
      </p:sp>
      <p:sp>
        <p:nvSpPr>
          <p:cNvPr id="8196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Grupo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70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5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Bibliografía (II)</a:t>
            </a:r>
            <a:b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Marcador de contenido 1"/>
          <p:cNvSpPr>
            <a:spLocks noGrp="1"/>
          </p:cNvSpPr>
          <p:nvPr>
            <p:ph idx="1"/>
          </p:nvPr>
        </p:nvSpPr>
        <p:spPr>
          <a:xfrm>
            <a:off x="251520" y="1340991"/>
            <a:ext cx="8507413" cy="5112345"/>
          </a:xfrm>
        </p:spPr>
        <p:txBody>
          <a:bodyPr/>
          <a:lstStyle/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000" dirty="0" smtClean="0">
                <a:ea typeface="ＭＳ Ｐゴシック" pitchFamily="34" charset="-128"/>
              </a:rPr>
              <a:t>(Moreno, L., 2009) Lourdes Moreno López. 2009. Consejos de cómo crear un documento universal (formato .</a:t>
            </a:r>
            <a:r>
              <a:rPr lang="es-ES" sz="2000" dirty="0" err="1" smtClean="0">
                <a:ea typeface="ＭＳ Ｐゴシック" pitchFamily="34" charset="-128"/>
              </a:rPr>
              <a:t>txt</a:t>
            </a:r>
            <a:r>
              <a:rPr lang="es-ES" sz="2000" dirty="0" smtClean="0">
                <a:ea typeface="ＭＳ Ｐゴシック" pitchFamily="34" charset="-128"/>
              </a:rPr>
              <a:t>) como alternativa a documentos digitales no </a:t>
            </a:r>
            <a:r>
              <a:rPr lang="es-ES" sz="2000" dirty="0">
                <a:ea typeface="ＭＳ Ｐゴシック" pitchFamily="34" charset="-128"/>
              </a:rPr>
              <a:t>accesibles: </a:t>
            </a:r>
            <a:r>
              <a:rPr lang="es-ES" sz="2000" dirty="0">
                <a:ea typeface="ＭＳ Ｐゴシック" pitchFamily="34" charset="-128"/>
                <a:hlinkClick r:id="rId3"/>
              </a:rPr>
              <a:t>http://sphynx.uc3m.es/~</a:t>
            </a:r>
            <a:r>
              <a:rPr lang="es-ES" sz="2000" dirty="0" smtClean="0">
                <a:ea typeface="ＭＳ Ｐゴシック" pitchFamily="34" charset="-128"/>
                <a:hlinkClick r:id="rId3"/>
              </a:rPr>
              <a:t>lmoreno/ConsejosComoCrearDocumentoUniversal.pdf</a:t>
            </a:r>
            <a:endParaRPr lang="es-ES" sz="2000" dirty="0" smtClean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(Moreno, L., 2011 a) Lourdes Moreno López. 2011. Consejos de cómo elaborar una presentación accesible (Digital y Oral); </a:t>
            </a:r>
            <a:r>
              <a:rPr lang="es-ES" sz="2000" dirty="0">
                <a:ea typeface="ＭＳ Ｐゴシック" pitchFamily="34" charset="-128"/>
                <a:hlinkClick r:id="rId4"/>
              </a:rPr>
              <a:t>http://sphynx.uc3m.es/~</a:t>
            </a:r>
            <a:r>
              <a:rPr lang="es-ES" sz="2000" dirty="0" smtClean="0">
                <a:ea typeface="ＭＳ Ｐゴシック" pitchFamily="34" charset="-128"/>
                <a:hlinkClick r:id="rId4"/>
              </a:rPr>
              <a:t>lmoreno/ConsejosComoElaborarPresentacionAccesibleDigitalyOral.pdf</a:t>
            </a:r>
            <a:endParaRPr lang="es-ES" sz="2000" dirty="0" smtClean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(Moreno, L., 2011 b) Lourdes Moreno López. 2011. Consejos de cómo crear un documento Adobe PDF accesible a partir de un documento Microsoft Word accesible: </a:t>
            </a:r>
            <a:r>
              <a:rPr lang="es-ES" sz="2000" dirty="0">
                <a:ea typeface="ＭＳ Ｐゴシック" pitchFamily="34" charset="-128"/>
                <a:hlinkClick r:id="rId5"/>
              </a:rPr>
              <a:t>http://sphynx.uc3m.es/~</a:t>
            </a:r>
            <a:r>
              <a:rPr lang="es-ES" sz="2000" dirty="0" smtClean="0">
                <a:ea typeface="ＭＳ Ｐゴシック" pitchFamily="34" charset="-128"/>
                <a:hlinkClick r:id="rId5"/>
              </a:rPr>
              <a:t>lmoreno/ConsejosComoCrearPdfAccesibleApartirWordAccesible.pdf</a:t>
            </a:r>
            <a:r>
              <a:rPr lang="es-ES" sz="2000" dirty="0" smtClean="0">
                <a:ea typeface="ＭＳ Ｐゴシック" pitchFamily="34" charset="-128"/>
              </a:rPr>
              <a:t> </a:t>
            </a:r>
            <a:endParaRPr lang="es-ES" sz="2000" dirty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endParaRPr lang="es-ES" sz="2200" dirty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endParaRPr lang="es-ES" sz="2200" dirty="0" smtClean="0">
              <a:ea typeface="ＭＳ Ｐゴシック" pitchFamily="34" charset="-128"/>
            </a:endParaRPr>
          </a:p>
          <a:p>
            <a:pPr>
              <a:spcAft>
                <a:spcPts val="500"/>
              </a:spcAft>
              <a:buClr>
                <a:srgbClr val="42557F"/>
              </a:buClr>
            </a:pPr>
            <a:endParaRPr lang="es-ES" sz="2200" dirty="0" smtClean="0">
              <a:ea typeface="ＭＳ Ｐゴシック" pitchFamily="34" charset="-128"/>
            </a:endParaRPr>
          </a:p>
        </p:txBody>
      </p:sp>
      <p:sp>
        <p:nvSpPr>
          <p:cNvPr id="21508" name="Marcador de pie de página 2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448251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7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5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Bibliografía (III)</a:t>
            </a:r>
            <a:b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1507" name="Marcador de contenido 1"/>
          <p:cNvSpPr>
            <a:spLocks noGrp="1"/>
          </p:cNvSpPr>
          <p:nvPr>
            <p:ph idx="1"/>
          </p:nvPr>
        </p:nvSpPr>
        <p:spPr>
          <a:xfrm>
            <a:off x="457200" y="1340693"/>
            <a:ext cx="8507413" cy="5400675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sz="2200" dirty="0" smtClean="0">
                <a:ea typeface="ＭＳ Ｐゴシック" pitchFamily="34" charset="-128"/>
              </a:rPr>
              <a:t>(Moreno, L., 2011 c) Lourdes Moreno López. Consejos a la hora de crear un documento accesible con Microsoft Word </a:t>
            </a:r>
            <a:r>
              <a:rPr lang="es-ES" sz="2200" dirty="0">
                <a:ea typeface="ＭＳ Ｐゴシック" pitchFamily="34" charset="-128"/>
              </a:rPr>
              <a:t>2007: </a:t>
            </a:r>
            <a:r>
              <a:rPr lang="es-ES" sz="2200" dirty="0">
                <a:ea typeface="ＭＳ Ｐゴシック" pitchFamily="34" charset="-128"/>
                <a:hlinkClick r:id="rId3"/>
              </a:rPr>
              <a:t>http://sphynx.uc3m.es/~</a:t>
            </a:r>
            <a:r>
              <a:rPr lang="es-ES" sz="2200" dirty="0" smtClean="0">
                <a:ea typeface="ＭＳ Ｐゴシック" pitchFamily="34" charset="-128"/>
                <a:hlinkClick r:id="rId3"/>
              </a:rPr>
              <a:t>lmoreno/CrearDocumentoMicrosoftWord2007Accesible.pdf</a:t>
            </a:r>
            <a:r>
              <a:rPr lang="es-ES" sz="2200" dirty="0" smtClean="0">
                <a:ea typeface="ＭＳ Ｐゴシック" pitchFamily="34" charset="-128"/>
              </a:rPr>
              <a:t> </a:t>
            </a:r>
          </a:p>
          <a:p>
            <a:pPr>
              <a:buClr>
                <a:srgbClr val="42557F"/>
              </a:buClr>
            </a:pPr>
            <a:r>
              <a:rPr lang="es-ES" sz="2200" dirty="0">
                <a:ea typeface="ＭＳ Ｐゴシック" pitchFamily="34" charset="-128"/>
              </a:rPr>
              <a:t>Documentación que se encuentra en: </a:t>
            </a:r>
            <a:r>
              <a:rPr lang="es-ES" sz="2200" dirty="0" smtClean="0">
                <a:ea typeface="ＭＳ Ｐゴシック" pitchFamily="34" charset="-128"/>
                <a:hlinkClick r:id="rId4"/>
              </a:rPr>
              <a:t>http</a:t>
            </a:r>
            <a:r>
              <a:rPr lang="es-ES" sz="2200" dirty="0">
                <a:ea typeface="ＭＳ Ｐゴシック" pitchFamily="34" charset="-128"/>
                <a:hlinkClick r:id="rId4"/>
              </a:rPr>
              <a:t>://labda.inf.uc3m.es/lmoreno#ReDocuAcc</a:t>
            </a:r>
            <a:r>
              <a:rPr lang="es-ES" sz="2200" dirty="0">
                <a:ea typeface="ＭＳ Ｐゴシック" pitchFamily="34" charset="-128"/>
              </a:rPr>
              <a:t> </a:t>
            </a:r>
            <a:r>
              <a:rPr lang="es-ES" sz="2200" dirty="0" smtClean="0">
                <a:ea typeface="ＭＳ Ｐゴシック" pitchFamily="34" charset="-128"/>
              </a:rPr>
              <a:t>, y </a:t>
            </a:r>
            <a:r>
              <a:rPr lang="es-ES" sz="2200" dirty="0">
                <a:ea typeface="ＭＳ Ｐゴシック" pitchFamily="34" charset="-128"/>
              </a:rPr>
              <a:t>en sitio Web del </a:t>
            </a:r>
            <a:r>
              <a:rPr lang="es-ES" sz="2200" dirty="0" err="1">
                <a:ea typeface="ＭＳ Ｐゴシック" pitchFamily="34" charset="-128"/>
              </a:rPr>
              <a:t>CESyA</a:t>
            </a:r>
            <a:r>
              <a:rPr lang="es-ES" sz="2200" dirty="0">
                <a:ea typeface="ＭＳ Ｐゴシック" pitchFamily="34" charset="-128"/>
              </a:rPr>
              <a:t> (</a:t>
            </a:r>
            <a:r>
              <a:rPr lang="es-ES" sz="2200" dirty="0">
                <a:ea typeface="ＭＳ Ｐゴシック" pitchFamily="34" charset="-128"/>
                <a:hlinkClick r:id="rId5"/>
              </a:rPr>
              <a:t>www.cesya.es</a:t>
            </a:r>
            <a:r>
              <a:rPr lang="es-ES" sz="2200" dirty="0">
                <a:ea typeface="ＭＳ Ｐゴシック" pitchFamily="34" charset="-128"/>
              </a:rPr>
              <a:t>, apartado de Documentación)</a:t>
            </a:r>
          </a:p>
          <a:p>
            <a:pPr marL="0" indent="0">
              <a:buClr>
                <a:srgbClr val="42557F"/>
              </a:buClr>
              <a:buNone/>
            </a:pPr>
            <a:endParaRPr lang="es-ES" sz="2200" dirty="0" smtClean="0">
              <a:ea typeface="ＭＳ Ｐゴシック" pitchFamily="34" charset="-128"/>
            </a:endParaRPr>
          </a:p>
        </p:txBody>
      </p:sp>
      <p:sp>
        <p:nvSpPr>
          <p:cNvPr id="21508" name="Marcador de pie de página 2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76243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barreras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de accesibilidad en la Sociedad de la Información", </a:t>
            </a:r>
          </a:p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81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5"/>
          <p:cNvSpPr>
            <a:spLocks noGrp="1"/>
          </p:cNvSpPr>
          <p:nvPr>
            <p:ph type="title"/>
          </p:nvPr>
        </p:nvSpPr>
        <p:spPr>
          <a:xfrm>
            <a:off x="457200" y="339502"/>
            <a:ext cx="7067550" cy="857250"/>
          </a:xfrm>
        </p:spPr>
        <p:txBody>
          <a:bodyPr/>
          <a:lstStyle/>
          <a:p>
            <a:r>
              <a:rPr lang="es-ES" dirty="0" smtClean="0">
                <a:ea typeface="ＭＳ Ｐゴシック" pitchFamily="34" charset="-128"/>
              </a:rPr>
              <a:t>Bibliografía (IV)</a:t>
            </a:r>
            <a:br>
              <a:rPr lang="es-ES" dirty="0" smtClean="0">
                <a:ea typeface="ＭＳ Ｐゴシック" pitchFamily="34" charset="-128"/>
              </a:rPr>
            </a:br>
            <a:endParaRPr lang="es-ES" dirty="0" smtClean="0">
              <a:ea typeface="ＭＳ Ｐゴシック" pitchFamily="34" charset="-128"/>
            </a:endParaRPr>
          </a:p>
        </p:txBody>
      </p:sp>
      <p:sp>
        <p:nvSpPr>
          <p:cNvPr id="21507" name="Marcador de contenido 1"/>
          <p:cNvSpPr>
            <a:spLocks noGrp="1"/>
          </p:cNvSpPr>
          <p:nvPr>
            <p:ph idx="1"/>
          </p:nvPr>
        </p:nvSpPr>
        <p:spPr>
          <a:xfrm>
            <a:off x="457200" y="1340693"/>
            <a:ext cx="8507413" cy="5040635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Accessible Digital Office </a:t>
            </a:r>
            <a:r>
              <a:rPr lang="es-ES" sz="2000" dirty="0" err="1">
                <a:ea typeface="ＭＳ Ｐゴシック" pitchFamily="34" charset="-128"/>
              </a:rPr>
              <a:t>Document</a:t>
            </a:r>
            <a:r>
              <a:rPr lang="es-ES" sz="2000" dirty="0">
                <a:ea typeface="ＭＳ Ｐゴシック" pitchFamily="34" charset="-128"/>
              </a:rPr>
              <a:t> (ADOD) Project: : </a:t>
            </a:r>
            <a:r>
              <a:rPr lang="es-ES" sz="2000" dirty="0">
                <a:ea typeface="ＭＳ Ｐゴシック" pitchFamily="34" charset="-128"/>
                <a:hlinkClick r:id="rId3"/>
              </a:rPr>
              <a:t>http://adod.idrc.ocad.ca/</a:t>
            </a:r>
            <a:endParaRPr lang="es-ES" sz="2000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Accesible Digital media (NCAM) :Guía para educación de recomendaciones, herramientas y técnicas de desarrollo para crear todo tipo de recurso: </a:t>
            </a:r>
            <a:r>
              <a:rPr lang="es-ES" sz="2000" dirty="0">
                <a:ea typeface="ＭＳ Ｐゴシック" pitchFamily="34" charset="-128"/>
                <a:hlinkClick r:id="rId4"/>
              </a:rPr>
              <a:t>http://</a:t>
            </a:r>
            <a:r>
              <a:rPr lang="es-ES" sz="2000" dirty="0" smtClean="0">
                <a:ea typeface="ＭＳ Ｐゴシック" pitchFamily="34" charset="-128"/>
                <a:hlinkClick r:id="rId4"/>
              </a:rPr>
              <a:t>ncam.wgbh.org/invent_build/web_multimedia/accessible-digital-media-guide</a:t>
            </a:r>
            <a:r>
              <a:rPr lang="es-ES" sz="2000" dirty="0" smtClean="0">
                <a:ea typeface="ＭＳ Ｐゴシック" pitchFamily="34" charset="-128"/>
              </a:rPr>
              <a:t>  </a:t>
            </a:r>
            <a:endParaRPr lang="es-ES" sz="2000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PDF </a:t>
            </a:r>
            <a:r>
              <a:rPr lang="es-ES" sz="2000" dirty="0" err="1">
                <a:ea typeface="ＭＳ Ｐゴシック" pitchFamily="34" charset="-128"/>
              </a:rPr>
              <a:t>Techniques</a:t>
            </a:r>
            <a:r>
              <a:rPr lang="es-ES" sz="2000" dirty="0">
                <a:ea typeface="ＭＳ Ｐゴシック" pitchFamily="34" charset="-128"/>
              </a:rPr>
              <a:t> </a:t>
            </a:r>
            <a:r>
              <a:rPr lang="es-ES" sz="2000" dirty="0" err="1">
                <a:ea typeface="ＭＳ Ｐゴシック" pitchFamily="34" charset="-128"/>
              </a:rPr>
              <a:t>for</a:t>
            </a:r>
            <a:r>
              <a:rPr lang="es-ES" sz="2000" dirty="0">
                <a:ea typeface="ＭＳ Ｐゴシック" pitchFamily="34" charset="-128"/>
              </a:rPr>
              <a:t> WCAG 2.0: </a:t>
            </a:r>
            <a:r>
              <a:rPr lang="es-ES" sz="2000" dirty="0">
                <a:ea typeface="ＭＳ Ｐゴシック" pitchFamily="34" charset="-128"/>
                <a:hlinkClick r:id="rId5"/>
              </a:rPr>
              <a:t>http://</a:t>
            </a:r>
            <a:r>
              <a:rPr lang="es-ES" sz="2000" dirty="0" smtClean="0">
                <a:ea typeface="ＭＳ Ｐゴシック" pitchFamily="34" charset="-128"/>
                <a:hlinkClick r:id="rId5"/>
              </a:rPr>
              <a:t>www.w3.org/WAI/GL/WCAG20-TECHS/pdf.html</a:t>
            </a:r>
            <a:r>
              <a:rPr lang="es-ES" sz="2000" dirty="0" smtClean="0">
                <a:ea typeface="ＭＳ Ｐゴシック" pitchFamily="34" charset="-128"/>
              </a:rPr>
              <a:t>   </a:t>
            </a:r>
            <a:endParaRPr lang="es-ES" sz="2000" dirty="0">
              <a:ea typeface="ＭＳ Ｐゴシック" pitchFamily="34" charset="-128"/>
              <a:hlinkClick r:id="rId4"/>
            </a:endParaRPr>
          </a:p>
          <a:p>
            <a:pPr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 Guías de contenido digital accesible de Grupo </a:t>
            </a:r>
            <a:r>
              <a:rPr lang="es-ES" sz="2000" dirty="0" err="1">
                <a:ea typeface="ＭＳ Ｐゴシック" pitchFamily="34" charset="-128"/>
              </a:rPr>
              <a:t>Griho</a:t>
            </a:r>
            <a:r>
              <a:rPr lang="es-ES" sz="2000" dirty="0">
                <a:ea typeface="ＭＳ Ｐゴシック" pitchFamily="34" charset="-128"/>
              </a:rPr>
              <a:t>: </a:t>
            </a:r>
            <a:r>
              <a:rPr lang="es-ES" sz="2000" dirty="0">
                <a:ea typeface="ＭＳ Ｐゴシック" pitchFamily="34" charset="-128"/>
                <a:hlinkClick r:id="rId6"/>
              </a:rPr>
              <a:t>http://griho.udl.cat/es/guies.html?__locale=es</a:t>
            </a:r>
            <a:endParaRPr lang="es-ES" sz="2000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r>
              <a:rPr lang="es-ES" sz="2000" dirty="0">
                <a:ea typeface="ＭＳ Ｐゴシック" pitchFamily="34" charset="-128"/>
              </a:rPr>
              <a:t>Guía de accesibilidad en documentos electrónicos, UNED, </a:t>
            </a:r>
            <a:r>
              <a:rPr lang="es-ES" sz="2000" dirty="0">
                <a:ea typeface="ＭＳ Ｐゴシック" pitchFamily="34" charset="-128"/>
                <a:hlinkClick r:id="rId7"/>
              </a:rPr>
              <a:t>http://portal.uned.es/portal/page?_pageid=93,26066088&amp;_dad=portal&amp;_</a:t>
            </a:r>
            <a:r>
              <a:rPr lang="es-ES" sz="2000" dirty="0" smtClean="0">
                <a:ea typeface="ＭＳ Ｐゴシック" pitchFamily="34" charset="-128"/>
                <a:hlinkClick r:id="rId7"/>
              </a:rPr>
              <a:t>schema=PORTAL</a:t>
            </a:r>
            <a:r>
              <a:rPr lang="es-ES" sz="2000" dirty="0" smtClean="0">
                <a:ea typeface="ＭＳ Ｐゴシック" pitchFamily="34" charset="-128"/>
              </a:rPr>
              <a:t>   </a:t>
            </a:r>
            <a:endParaRPr lang="es-ES" sz="2000" dirty="0">
              <a:ea typeface="ＭＳ Ｐゴシック" pitchFamily="34" charset="-128"/>
            </a:endParaRPr>
          </a:p>
          <a:p>
            <a:pPr lvl="1">
              <a:spcBef>
                <a:spcPct val="20000"/>
              </a:spcBef>
              <a:buClr>
                <a:srgbClr val="42557F"/>
              </a:buClr>
              <a:buSzPct val="110000"/>
              <a:buFont typeface="Wingdings" pitchFamily="2" charset="2"/>
              <a:buChar char="o"/>
            </a:pPr>
            <a:endParaRPr lang="es-ES" sz="2200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endParaRPr lang="es-ES" sz="2200" dirty="0">
              <a:ea typeface="ＭＳ Ｐゴシック" pitchFamily="34" charset="-128"/>
            </a:endParaRPr>
          </a:p>
        </p:txBody>
      </p:sp>
      <p:sp>
        <p:nvSpPr>
          <p:cNvPr id="21508" name="Marcador de pie de página 2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76243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21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_tradnl" dirty="0" smtClean="0">
                <a:ea typeface="ＭＳ Ｐゴシック" pitchFamily="34" charset="-128"/>
              </a:rPr>
              <a:t>Actividades Tema 5</a:t>
            </a:r>
          </a:p>
        </p:txBody>
      </p:sp>
      <p:sp>
        <p:nvSpPr>
          <p:cNvPr id="23555" name="Marcador de contenido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_tradnl" sz="2500" dirty="0" smtClean="0">
                <a:ea typeface="ＭＳ Ｐゴシック" pitchFamily="34" charset="-128"/>
              </a:rPr>
              <a:t>Ejercicio 1: Coger cualquier tarjeta de visita propia o ajena, y realizar un contenido alternativo en formato *.</a:t>
            </a:r>
            <a:r>
              <a:rPr lang="es-ES_tradnl" sz="2500" dirty="0" err="1" smtClean="0">
                <a:ea typeface="ＭＳ Ｐゴシック" pitchFamily="34" charset="-128"/>
              </a:rPr>
              <a:t>txt</a:t>
            </a:r>
            <a:r>
              <a:rPr lang="es-ES_tradnl" sz="2500" dirty="0" smtClean="0">
                <a:ea typeface="ＭＳ Ｐゴシック" pitchFamily="34" charset="-128"/>
              </a:rPr>
              <a:t> o *.</a:t>
            </a:r>
            <a:r>
              <a:rPr lang="es-ES_tradnl" sz="2500" dirty="0" err="1" smtClean="0">
                <a:ea typeface="ＭＳ Ｐゴシック" pitchFamily="34" charset="-128"/>
              </a:rPr>
              <a:t>rtf</a:t>
            </a:r>
            <a:r>
              <a:rPr lang="es-ES_tradnl" sz="2500" dirty="0" smtClean="0">
                <a:ea typeface="ＭＳ Ｐゴシック" pitchFamily="34" charset="-128"/>
              </a:rPr>
              <a:t> como solución universal y accesible.</a:t>
            </a:r>
          </a:p>
          <a:p>
            <a:pPr>
              <a:buClr>
                <a:srgbClr val="42557F"/>
              </a:buClr>
            </a:pPr>
            <a:r>
              <a:rPr lang="es-ES_tradnl" sz="2500" dirty="0">
                <a:ea typeface="ＭＳ Ｐゴシック" pitchFamily="34" charset="-128"/>
              </a:rPr>
              <a:t>Ejercicio 2: Elaborar un documento en formato MICROSOFT WORD accesible, a partir del documento </a:t>
            </a:r>
            <a:r>
              <a:rPr lang="es-ES_tradnl" altLang="es-ES" sz="2500" dirty="0">
                <a:ea typeface="ＭＳ Ｐゴシック" pitchFamily="34" charset="-128"/>
              </a:rPr>
              <a:t>“</a:t>
            </a:r>
            <a:r>
              <a:rPr lang="es-ES_tradnl" sz="2500" dirty="0">
                <a:ea typeface="ＭＳ Ｐゴシック" pitchFamily="34" charset="-128"/>
              </a:rPr>
              <a:t>DocumentoActividadtema4.doc</a:t>
            </a:r>
            <a:r>
              <a:rPr lang="es-ES_tradnl" altLang="es-ES" sz="2500" dirty="0">
                <a:ea typeface="ＭＳ Ｐゴシック" pitchFamily="34" charset="-128"/>
              </a:rPr>
              <a:t>”</a:t>
            </a:r>
            <a:r>
              <a:rPr lang="es-ES_tradnl" sz="2500" dirty="0">
                <a:ea typeface="ＭＳ Ｐゴシック" pitchFamily="34" charset="-128"/>
              </a:rPr>
              <a:t> dado.</a:t>
            </a:r>
          </a:p>
        </p:txBody>
      </p:sp>
      <p:sp>
        <p:nvSpPr>
          <p:cNvPr id="23556" name="Marcador de pie de página 3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dirty="0" smtClean="0"/>
              <a:t>Asignatura OCW-UC3M:  </a:t>
            </a:r>
            <a:r>
              <a:rPr lang="es-ES" altLang="es-ES" dirty="0" smtClean="0"/>
              <a:t>“</a:t>
            </a:r>
            <a:r>
              <a:rPr lang="es-ES" dirty="0" smtClean="0"/>
              <a:t>Evitando la barreras de accesibilidad en la Sociedad de la Información",</a:t>
            </a:r>
          </a:p>
          <a:p>
            <a:pPr algn="ctr"/>
            <a:r>
              <a:rPr lang="es-ES" dirty="0" smtClean="0"/>
              <a:t> Lourdes Moreno y Paloma Martínez, Grupo </a:t>
            </a:r>
            <a:r>
              <a:rPr lang="es-ES" dirty="0" err="1" smtClean="0"/>
              <a:t>Labda</a:t>
            </a:r>
            <a:endParaRPr lang="es-E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463624" y="1544638"/>
            <a:ext cx="7924800" cy="2112962"/>
          </a:xfrm>
        </p:spPr>
        <p:txBody>
          <a:bodyPr/>
          <a:lstStyle/>
          <a:p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r>
              <a:rPr lang="es-ES_tradnl" sz="2300" dirty="0" smtClean="0">
                <a:ea typeface="ＭＳ Ｐゴシック" pitchFamily="34" charset="-128"/>
              </a:rPr>
              <a:t/>
            </a:r>
            <a:br>
              <a:rPr lang="es-ES_tradnl" sz="2300" dirty="0" smtClean="0">
                <a:ea typeface="ＭＳ Ｐゴシック" pitchFamily="34" charset="-128"/>
              </a:rPr>
            </a:br>
            <a:r>
              <a:rPr lang="es-ES_tradnl" sz="2300" dirty="0" smtClean="0">
                <a:ea typeface="ＭＳ Ｐゴシック" pitchFamily="34" charset="-128"/>
              </a:rPr>
              <a:t> </a:t>
            </a:r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Tema 5: Accesibilidad a los contenidos digitales</a:t>
            </a:r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r>
              <a:rPr lang="es-ES" sz="2100" dirty="0" smtClean="0">
                <a:ea typeface="ＭＳ Ｐゴシック" pitchFamily="34" charset="-128"/>
              </a:rPr>
              <a:t/>
            </a:r>
            <a:br>
              <a:rPr lang="es-ES" sz="2100" dirty="0" smtClean="0">
                <a:ea typeface="ＭＳ Ｐゴシック" pitchFamily="34" charset="-128"/>
              </a:rPr>
            </a:br>
            <a:endParaRPr lang="es-ES" sz="2100" dirty="0" smtClean="0">
              <a:ea typeface="ＭＳ Ｐゴシック" pitchFamily="34" charset="-128"/>
            </a:endParaRPr>
          </a:p>
        </p:txBody>
      </p:sp>
      <p:sp>
        <p:nvSpPr>
          <p:cNvPr id="7175" name="2 Subtítulo"/>
          <p:cNvSpPr>
            <a:spLocks noGrp="1"/>
          </p:cNvSpPr>
          <p:nvPr>
            <p:ph type="subTitle" idx="1"/>
          </p:nvPr>
        </p:nvSpPr>
        <p:spPr>
          <a:xfrm>
            <a:off x="1187624" y="3068811"/>
            <a:ext cx="676843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13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Lourdes Moreno, Paloma Martínez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{</a:t>
            </a:r>
            <a:r>
              <a:rPr lang="es-ES" sz="2600" dirty="0" err="1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lmoreno,pmf</a:t>
            </a:r>
            <a:r>
              <a:rPr lang="es-ES" sz="26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}@inf.uc3m.es </a:t>
            </a:r>
          </a:p>
        </p:txBody>
      </p:sp>
      <p:sp>
        <p:nvSpPr>
          <p:cNvPr id="7176" name="3 Subtítulo"/>
          <p:cNvSpPr txBox="1">
            <a:spLocks/>
          </p:cNvSpPr>
          <p:nvPr/>
        </p:nvSpPr>
        <p:spPr bwMode="auto">
          <a:xfrm>
            <a:off x="395734" y="5256733"/>
            <a:ext cx="864076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dirty="0">
                <a:cs typeface="Arial" panose="020B0604020202020204" pitchFamily="34" charset="0"/>
              </a:rPr>
              <a:t>Asignatura Humanidades:</a:t>
            </a:r>
            <a:endParaRPr lang="es-ES_tradnl" altLang="ja-JP" dirty="0">
              <a:cs typeface="Arial" panose="020B0604020202020204" pitchFamily="34" charset="0"/>
            </a:endParaRPr>
          </a:p>
          <a:p>
            <a:r>
              <a:rPr lang="ja-JP" altLang="es-ES" dirty="0">
                <a:cs typeface="Arial" panose="020B0604020202020204" pitchFamily="34" charset="0"/>
              </a:rPr>
              <a:t>“</a:t>
            </a:r>
            <a:r>
              <a:rPr lang="es-ES" altLang="ja-JP" dirty="0">
                <a:cs typeface="Arial" panose="020B0604020202020204" pitchFamily="34" charset="0"/>
              </a:rPr>
              <a:t>Evitando la barreras de accesibilidad en la Sociedad de la Información</a:t>
            </a:r>
            <a:r>
              <a:rPr lang="ja-JP" altLang="es-ES" dirty="0">
                <a:cs typeface="Arial" panose="020B0604020202020204" pitchFamily="34" charset="0"/>
              </a:rPr>
              <a:t>”</a:t>
            </a:r>
            <a:endParaRPr lang="es-ES_tradnl" altLang="ja-JP" dirty="0">
              <a:cs typeface="Arial" panose="020B0604020202020204" pitchFamily="34" charset="0"/>
            </a:endParaRPr>
          </a:p>
          <a:p>
            <a:endParaRPr lang="es-ES_tradnl" altLang="ja-JP" dirty="0">
              <a:cs typeface="Arial" panose="020B0604020202020204" pitchFamily="34" charset="0"/>
            </a:endParaRPr>
          </a:p>
          <a:p>
            <a:pPr algn="ctr"/>
            <a:r>
              <a:rPr lang="es-ES_tradnl" dirty="0" err="1">
                <a:cs typeface="Arial" panose="020B0604020202020204" pitchFamily="34" charset="0"/>
              </a:rPr>
              <a:t>OpenCourseWare</a:t>
            </a:r>
            <a:r>
              <a:rPr lang="es-ES_tradnl" dirty="0">
                <a:cs typeface="Arial" panose="020B0604020202020204" pitchFamily="34" charset="0"/>
              </a:rPr>
              <a:t> de la Universidad Carlos III de Madrid </a:t>
            </a:r>
          </a:p>
          <a:p>
            <a:endParaRPr lang="es-E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7067550" cy="857250"/>
          </a:xfrm>
        </p:spPr>
        <p:txBody>
          <a:bodyPr/>
          <a:lstStyle/>
          <a:p>
            <a:r>
              <a:rPr lang="es-ES_tradnl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Índice</a:t>
            </a: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57200" y="1524149"/>
            <a:ext cx="8229600" cy="4929187"/>
          </a:xfrm>
        </p:spPr>
        <p:txBody>
          <a:bodyPr/>
          <a:lstStyle/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Contexto: Accesibilidad web</a:t>
            </a:r>
          </a:p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Introducción al contenido digital accesible</a:t>
            </a:r>
          </a:p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Documento Universal accesible</a:t>
            </a:r>
          </a:p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Documento Microsoft Word accesible</a:t>
            </a:r>
          </a:p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Documento PDF accesible</a:t>
            </a:r>
          </a:p>
          <a:p>
            <a:pPr marL="463550" indent="-514350">
              <a:buClr>
                <a:schemeClr val="accent2">
                  <a:lumMod val="50000"/>
                </a:schemeClr>
              </a:buClr>
            </a:pPr>
            <a:r>
              <a:rPr lang="es-ES" sz="3200" dirty="0" smtClean="0">
                <a:solidFill>
                  <a:srgbClr val="262626"/>
                </a:solidFill>
                <a:ea typeface="ＭＳ Ｐゴシック" pitchFamily="34" charset="-128"/>
              </a:rPr>
              <a:t>Consejos sobre presentaciones accesibles</a:t>
            </a:r>
          </a:p>
          <a:p>
            <a:pPr marL="463550" indent="-514350">
              <a:buClr>
                <a:srgbClr val="6E84B4"/>
              </a:buClr>
              <a:buFont typeface="Courier New" pitchFamily="49" charset="0"/>
              <a:buChar char="o"/>
            </a:pPr>
            <a:endParaRPr lang="es-ES" sz="32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8196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352159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Martínez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Grupo </a:t>
            </a:r>
            <a:r>
              <a:rPr lang="es-E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77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067550" cy="857250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Contexto: Accesibilidad </a:t>
            </a:r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web (I)</a:t>
            </a:r>
            <a:b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_tradnl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sz="2100" dirty="0">
                <a:solidFill>
                  <a:srgbClr val="262626"/>
                </a:solidFill>
                <a:ea typeface="ＭＳ Ｐゴシック" pitchFamily="34" charset="-128"/>
              </a:rPr>
              <a:t>Una Web es accesible cuando cualquier usuario pueda acceder a </a:t>
            </a:r>
            <a:r>
              <a:rPr lang="es-ES" sz="2100" dirty="0" smtClean="0">
                <a:solidFill>
                  <a:srgbClr val="262626"/>
                </a:solidFill>
                <a:ea typeface="ＭＳ Ｐゴシック" pitchFamily="34" charset="-128"/>
              </a:rPr>
              <a:t>ella independientemente </a:t>
            </a:r>
            <a:r>
              <a:rPr lang="es-ES" sz="2100" dirty="0">
                <a:solidFill>
                  <a:srgbClr val="262626"/>
                </a:solidFill>
                <a:ea typeface="ＭＳ Ｐゴシック" pitchFamily="34" charset="-128"/>
              </a:rPr>
              <a:t>de sus características de </a:t>
            </a:r>
            <a:r>
              <a:rPr lang="es-ES" sz="2100" dirty="0" smtClean="0">
                <a:solidFill>
                  <a:srgbClr val="262626"/>
                </a:solidFill>
                <a:ea typeface="ＭＳ Ｐゴシック" pitchFamily="34" charset="-128"/>
              </a:rPr>
              <a:t>acceso </a:t>
            </a:r>
            <a:r>
              <a:rPr lang="es-ES" sz="2100" dirty="0">
                <a:solidFill>
                  <a:srgbClr val="262626"/>
                </a:solidFill>
                <a:ea typeface="ＭＳ Ｐゴシック" pitchFamily="34" charset="-128"/>
              </a:rPr>
              <a:t>y contextos de uso.</a:t>
            </a:r>
          </a:p>
          <a:p>
            <a:pPr>
              <a:buClr>
                <a:srgbClr val="42557F"/>
              </a:buClr>
            </a:pPr>
            <a:r>
              <a:rPr lang="es-ES" sz="2100" dirty="0" smtClean="0">
                <a:solidFill>
                  <a:srgbClr val="262626"/>
                </a:solidFill>
                <a:ea typeface="ＭＳ Ｐゴシック" pitchFamily="34" charset="-128"/>
              </a:rPr>
              <a:t>Nos encontramos que hay grupos de usuarios que encuentran barreras de accesibilidad y no pueden acceder. A estas personas se les priva del derecho de poder ejercer su ciudadanía.</a:t>
            </a:r>
          </a:p>
          <a:p>
            <a:pPr>
              <a:buClr>
                <a:srgbClr val="42557F"/>
              </a:buClr>
            </a:pPr>
            <a:r>
              <a:rPr lang="es-ES" sz="2100" dirty="0" smtClean="0">
                <a:solidFill>
                  <a:srgbClr val="262626"/>
                </a:solidFill>
                <a:ea typeface="ＭＳ Ｐゴシック" pitchFamily="34" charset="-128"/>
              </a:rPr>
              <a:t>La otra cara del progreso: la tecnología debería ser una herramienta integradora de muchas personas en la sociedad, y no lo contrario.</a:t>
            </a:r>
          </a:p>
          <a:p>
            <a:pPr>
              <a:buClr>
                <a:srgbClr val="42557F"/>
              </a:buClr>
            </a:pPr>
            <a:r>
              <a:rPr lang="es-ES" sz="2100" dirty="0" smtClean="0">
                <a:solidFill>
                  <a:srgbClr val="262626"/>
                </a:solidFill>
                <a:ea typeface="ＭＳ Ｐゴシック" pitchFamily="34" charset="-128"/>
              </a:rPr>
              <a:t>Grupos de usuarios afectados:</a:t>
            </a:r>
          </a:p>
          <a:p>
            <a:pPr lvl="1">
              <a:lnSpc>
                <a:spcPct val="90000"/>
              </a:lnSpc>
              <a:buClr>
                <a:srgbClr val="6E84B4"/>
              </a:buClr>
            </a:pPr>
            <a:r>
              <a:rPr lang="es-ES" sz="1800" dirty="0" smtClean="0">
                <a:solidFill>
                  <a:srgbClr val="262626"/>
                </a:solidFill>
                <a:ea typeface="ＭＳ Ｐゴシック" pitchFamily="34" charset="-128"/>
              </a:rPr>
              <a:t>Directamente: Personas con discapacidad</a:t>
            </a:r>
          </a:p>
          <a:p>
            <a:pPr lvl="1">
              <a:lnSpc>
                <a:spcPct val="90000"/>
              </a:lnSpc>
              <a:buClr>
                <a:srgbClr val="6E84B4"/>
              </a:buClr>
            </a:pPr>
            <a:r>
              <a:rPr lang="es-ES" sz="1800" dirty="0">
                <a:solidFill>
                  <a:srgbClr val="262626"/>
                </a:solidFill>
                <a:ea typeface="ＭＳ Ｐゴシック" pitchFamily="34" charset="-128"/>
              </a:rPr>
              <a:t>Todos, Diversidad Funcional</a:t>
            </a:r>
          </a:p>
          <a:p>
            <a:pPr lvl="1">
              <a:lnSpc>
                <a:spcPct val="90000"/>
              </a:lnSpc>
              <a:buClr>
                <a:srgbClr val="6E84B4"/>
              </a:buClr>
            </a:pPr>
            <a:r>
              <a:rPr lang="es-ES" sz="1800" dirty="0">
                <a:solidFill>
                  <a:srgbClr val="262626"/>
                </a:solidFill>
                <a:ea typeface="ＭＳ Ｐゴシック" pitchFamily="34" charset="-128"/>
              </a:rPr>
              <a:t>Crece!! Discapacidad por envejecimiento</a:t>
            </a:r>
            <a:endParaRPr lang="es-ES_tradnl" sz="1800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9221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457200" y="411510"/>
            <a:ext cx="7067550" cy="857250"/>
          </a:xfrm>
        </p:spPr>
        <p:txBody>
          <a:bodyPr/>
          <a:lstStyle/>
          <a:p>
            <a:r>
              <a:rPr lang="es-E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Contexto: Accesibilidad </a:t>
            </a:r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web (II)</a:t>
            </a:r>
            <a:r>
              <a:rPr lang="es-ES" dirty="0" smtClean="0">
                <a:ea typeface="ＭＳ Ｐゴシック" pitchFamily="34" charset="-128"/>
              </a:rPr>
              <a:t/>
            </a:r>
            <a:br>
              <a:rPr lang="es-ES" dirty="0" smtClean="0">
                <a:ea typeface="ＭＳ Ｐゴシック" pitchFamily="34" charset="-128"/>
              </a:rPr>
            </a:br>
            <a:endParaRPr lang="es-ES" dirty="0" smtClean="0">
              <a:ea typeface="ＭＳ Ｐゴシック" pitchFamily="34" charset="-128"/>
            </a:endParaRP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WAI: Iniciativa de accesibilidad web </a:t>
            </a:r>
          </a:p>
          <a:p>
            <a:pPr>
              <a:buClr>
                <a:srgbClr val="42557F"/>
              </a:buClr>
            </a:pP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WCAG : Pautas de accesibilidad para los contenidos web  (WCAG 1.0|WCAG 2.0)</a:t>
            </a:r>
          </a:p>
          <a:p>
            <a:pPr>
              <a:buClr>
                <a:srgbClr val="42557F"/>
              </a:buClr>
            </a:pP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Pero además de aplicar las WCAG a:</a:t>
            </a:r>
          </a:p>
          <a:p>
            <a:pPr lvl="1">
              <a:buClr>
                <a:srgbClr val="6E84B4"/>
              </a:buClr>
            </a:pPr>
            <a:r>
              <a:rPr lang="es-ES_tradnl" dirty="0" smtClean="0">
                <a:solidFill>
                  <a:srgbClr val="262626"/>
                </a:solidFill>
                <a:ea typeface="ＭＳ Ｐゴシック" pitchFamily="34" charset="-128"/>
              </a:rPr>
              <a:t>Tecnologías web como XHTML, HTML, CSS, tecnologías RIA, Flash</a:t>
            </a:r>
          </a:p>
          <a:p>
            <a:pPr lvl="1">
              <a:buClr>
                <a:srgbClr val="6E84B4"/>
              </a:buClr>
            </a:pPr>
            <a:r>
              <a:rPr lang="es-ES_tradnl" dirty="0" smtClean="0">
                <a:solidFill>
                  <a:srgbClr val="262626"/>
                </a:solidFill>
                <a:ea typeface="ＭＳ Ｐゴシック" pitchFamily="34" charset="-128"/>
              </a:rPr>
              <a:t>Contenido tipo video, tablas, formularios, etc.</a:t>
            </a:r>
          </a:p>
          <a:p>
            <a:pPr>
              <a:buClr>
                <a:srgbClr val="42557F"/>
              </a:buClr>
            </a:pPr>
            <a:r>
              <a:rPr lang="es-ES_tradnl" sz="2400" dirty="0">
                <a:solidFill>
                  <a:srgbClr val="262626"/>
                </a:solidFill>
                <a:ea typeface="ＭＳ Ｐゴシック" pitchFamily="34" charset="-128"/>
              </a:rPr>
              <a:t>El contenido digital incluido en la Web como documentos Microsoft, PDF, </a:t>
            </a:r>
            <a:r>
              <a:rPr lang="es-ES_tradnl" sz="2400" dirty="0" err="1">
                <a:solidFill>
                  <a:srgbClr val="262626"/>
                </a:solidFill>
                <a:ea typeface="ＭＳ Ｐゴシック" pitchFamily="34" charset="-128"/>
              </a:rPr>
              <a:t>Power</a:t>
            </a:r>
            <a:r>
              <a:rPr lang="es-ES_tradnl" sz="2400" dirty="0">
                <a:solidFill>
                  <a:srgbClr val="262626"/>
                </a:solidFill>
                <a:ea typeface="ＭＳ Ｐゴシック" pitchFamily="34" charset="-128"/>
              </a:rPr>
              <a:t> Point, etc. </a:t>
            </a: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también debe </a:t>
            </a:r>
            <a:r>
              <a:rPr lang="es-ES_tradnl" sz="2400" dirty="0">
                <a:solidFill>
                  <a:srgbClr val="262626"/>
                </a:solidFill>
                <a:ea typeface="ＭＳ Ｐゴシック" pitchFamily="34" charset="-128"/>
              </a:rPr>
              <a:t>ser </a:t>
            </a:r>
            <a:r>
              <a:rPr lang="es-ES_tradnl" sz="2400" dirty="0" smtClean="0">
                <a:solidFill>
                  <a:srgbClr val="262626"/>
                </a:solidFill>
                <a:ea typeface="ＭＳ Ｐゴシック" pitchFamily="34" charset="-128"/>
              </a:rPr>
              <a:t>accesible, ¿cómo?</a:t>
            </a:r>
          </a:p>
          <a:p>
            <a:pPr>
              <a:buClr>
                <a:srgbClr val="42557F"/>
              </a:buClr>
              <a:buFont typeface="Symbol" pitchFamily="18" charset="2"/>
              <a:buChar char=""/>
            </a:pPr>
            <a:endParaRPr lang="es-ES_tradnl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 lvl="1">
              <a:buClr>
                <a:srgbClr val="6E84B4"/>
              </a:buClr>
              <a:buFont typeface="Courier New" pitchFamily="49" charset="0"/>
              <a:buNone/>
            </a:pPr>
            <a:endParaRPr lang="es-ES_tradnl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_tradnl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endParaRPr lang="es-ES_tradnl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pic>
        <p:nvPicPr>
          <p:cNvPr id="10244" name="Picture 3" descr="Logotipo de la Iniciativa de Accesibilidad Web (WAI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205038"/>
            <a:ext cx="21526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7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7499350" cy="857250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Introducción al contenido digital accesible</a:t>
            </a:r>
          </a:p>
        </p:txBody>
      </p:sp>
      <p:sp>
        <p:nvSpPr>
          <p:cNvPr id="13315" name="8 Marcador de texto"/>
          <p:cNvSpPr>
            <a:spLocks noGrp="1"/>
          </p:cNvSpPr>
          <p:nvPr>
            <p:ph idx="1"/>
          </p:nvPr>
        </p:nvSpPr>
        <p:spPr>
          <a:xfrm>
            <a:off x="323528" y="1452141"/>
            <a:ext cx="8229600" cy="4929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Contenido digital debe ser accesible: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defRPr/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Al incluirlo en la Web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defRPr/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Cuando se intercambia con otras personas</a:t>
            </a: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Formatos propietarios</a:t>
            </a: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Recursos universales (*.txt, *.</a:t>
            </a:r>
            <a:r>
              <a:rPr lang="es-ES" sz="2400" dirty="0" err="1" smtClean="0">
                <a:solidFill>
                  <a:srgbClr val="262626"/>
                </a:solidFill>
                <a:ea typeface="ＭＳ Ｐゴシック" pitchFamily="34" charset="-128"/>
              </a:rPr>
              <a:t>rtf</a:t>
            </a: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)</a:t>
            </a: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r>
              <a:rPr lang="es-ES" altLang="es-ES" sz="2400" dirty="0"/>
              <a:t>Elaboración de documentación digital </a:t>
            </a:r>
            <a:r>
              <a:rPr lang="es-ES" altLang="es-ES" sz="2400" dirty="0" smtClean="0"/>
              <a:t>accesible</a:t>
            </a: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" sz="24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defRPr/>
            </a:pPr>
            <a:endParaRPr lang="es-ES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grpSp>
        <p:nvGrpSpPr>
          <p:cNvPr id="3" name="2 Grupo" descr="Proceso de elaboración de un documento de PDF accesible: el usuario elabora un documento Word accesible y este con paso semiautomático se transforma en un documento PDF accesible&#10;&#10;"/>
          <p:cNvGrpSpPr/>
          <p:nvPr/>
        </p:nvGrpSpPr>
        <p:grpSpPr>
          <a:xfrm>
            <a:off x="1115616" y="4334793"/>
            <a:ext cx="6624736" cy="1614487"/>
            <a:chOff x="611560" y="4262785"/>
            <a:chExt cx="6624736" cy="1614487"/>
          </a:xfrm>
        </p:grpSpPr>
        <p:pic>
          <p:nvPicPr>
            <p:cNvPr id="11272" name="13 Imagen" descr="Ilustración de señor con ordenado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560" y="4365104"/>
              <a:ext cx="1020762" cy="1020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12 Pentágono" descr="Flecha: &quot;entonces&quot;"/>
            <p:cNvSpPr/>
            <p:nvPr/>
          </p:nvSpPr>
          <p:spPr>
            <a:xfrm>
              <a:off x="1808857" y="4691410"/>
              <a:ext cx="857250" cy="500062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_tradnl">
                <a:solidFill>
                  <a:srgbClr val="000000"/>
                </a:solidFill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11268" name="Picture 2" descr="Logo de Microsoft Wor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8345" y="4262785"/>
              <a:ext cx="1285875" cy="1285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3" name="15 CuadroTexto"/>
            <p:cNvSpPr txBox="1">
              <a:spLocks noChangeArrowheads="1"/>
            </p:cNvSpPr>
            <p:nvPr/>
          </p:nvSpPr>
          <p:spPr bwMode="auto">
            <a:xfrm>
              <a:off x="2731195" y="5477222"/>
              <a:ext cx="1776412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2000" b="1" dirty="0">
                  <a:solidFill>
                    <a:schemeClr val="accent2">
                      <a:lumMod val="50000"/>
                    </a:schemeClr>
                  </a:solidFill>
                </a:rPr>
                <a:t>Accesible</a:t>
              </a:r>
            </a:p>
          </p:txBody>
        </p:sp>
        <p:pic>
          <p:nvPicPr>
            <p:cNvPr id="11274" name="Picture 2" descr="Dibujo de una pieza de un mecanisco que simboliza que se está ejecutando un proceso.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93295" y="4691410"/>
              <a:ext cx="566737" cy="644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Pentágono" descr="Flecha: &quot;entonces&quot;"/>
            <p:cNvSpPr/>
            <p:nvPr/>
          </p:nvSpPr>
          <p:spPr>
            <a:xfrm>
              <a:off x="5154910" y="4653136"/>
              <a:ext cx="857250" cy="500062"/>
            </a:xfrm>
            <a:prstGeom prst="homePlate">
              <a:avLst/>
            </a:prstGeom>
            <a:solidFill>
              <a:srgbClr val="00B0F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_tradnl">
                <a:solidFill>
                  <a:srgbClr val="000000"/>
                </a:solidFill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11269" name="Picture 3" descr="Logo de Adobe PD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55221" y="4334222"/>
              <a:ext cx="98107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5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Título"/>
          <p:cNvSpPr>
            <a:spLocks noGrp="1"/>
          </p:cNvSpPr>
          <p:nvPr>
            <p:ph type="title"/>
          </p:nvPr>
        </p:nvSpPr>
        <p:spPr>
          <a:xfrm>
            <a:off x="457200" y="411510"/>
            <a:ext cx="7067550" cy="857250"/>
          </a:xfrm>
        </p:spPr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Documento Universal accesible</a:t>
            </a:r>
            <a:br>
              <a:rPr lang="es-ES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es-ES" dirty="0" smtClean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291" name="5 Marcador de text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sz="2400" dirty="0" smtClean="0">
                <a:ea typeface="ＭＳ Ｐゴシック" pitchFamily="34" charset="-128"/>
              </a:rPr>
              <a:t>Consejos de cómo crear un documento universal (formato .TXT) como alternativa a documentos digitales no accesibles (Moreno, L., 2009) </a:t>
            </a:r>
            <a:r>
              <a:rPr lang="es-ES" sz="2000" u="sng" dirty="0" smtClean="0">
                <a:ea typeface="ＭＳ Ｐゴシック" pitchFamily="34" charset="-128"/>
                <a:hlinkClick r:id="rId3"/>
              </a:rPr>
              <a:t>http</a:t>
            </a:r>
            <a:r>
              <a:rPr lang="es-ES" sz="2000" u="sng" dirty="0">
                <a:ea typeface="ＭＳ Ｐゴシック" pitchFamily="34" charset="-128"/>
                <a:hlinkClick r:id="rId3"/>
              </a:rPr>
              <a:t>://sphynx.uc3m.es/~</a:t>
            </a:r>
            <a:r>
              <a:rPr lang="es-ES" sz="2000" u="sng" dirty="0" smtClean="0">
                <a:ea typeface="ＭＳ Ｐゴシック" pitchFamily="34" charset="-128"/>
                <a:hlinkClick r:id="rId3"/>
              </a:rPr>
              <a:t>lmoreno/ConsejosComoCrearDocumentoUniversal.pdf</a:t>
            </a:r>
            <a:r>
              <a:rPr lang="es-ES" sz="2000" u="sng" dirty="0" smtClean="0">
                <a:ea typeface="ＭＳ Ｐゴシック" pitchFamily="34" charset="-128"/>
              </a:rPr>
              <a:t> </a:t>
            </a:r>
            <a:endParaRPr lang="es-ES" sz="2000" u="sng" dirty="0">
              <a:ea typeface="ＭＳ Ｐゴシック" pitchFamily="34" charset="-128"/>
            </a:endParaRPr>
          </a:p>
          <a:p>
            <a:pPr>
              <a:buClr>
                <a:srgbClr val="42557F"/>
              </a:buClr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Elaboración: solo hay aplicar el sentido común y pensar que no es </a:t>
            </a:r>
            <a:r>
              <a:rPr lang="es-ES" alt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“</a:t>
            </a: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texto enriquecido</a:t>
            </a:r>
            <a:r>
              <a:rPr lang="es-ES" alt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”. H</a:t>
            </a: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ay que suplir las ausencias de: </a:t>
            </a:r>
          </a:p>
          <a:p>
            <a:pPr lvl="1">
              <a:buClr>
                <a:schemeClr val="accent2"/>
              </a:buClr>
            </a:pPr>
            <a:r>
              <a:rPr lang="es-ES" dirty="0" smtClean="0">
                <a:solidFill>
                  <a:srgbClr val="262626"/>
                </a:solidFill>
                <a:ea typeface="ＭＳ Ｐゴシック" pitchFamily="34" charset="-128"/>
              </a:rPr>
              <a:t>Estructura</a:t>
            </a:r>
          </a:p>
          <a:p>
            <a:pPr lvl="1">
              <a:spcAft>
                <a:spcPts val="1000"/>
              </a:spcAft>
              <a:buClr>
                <a:schemeClr val="accent2"/>
              </a:buClr>
            </a:pPr>
            <a:r>
              <a:rPr lang="es-ES" dirty="0">
                <a:solidFill>
                  <a:srgbClr val="262626"/>
                </a:solidFill>
                <a:ea typeface="ＭＳ Ｐゴシック" pitchFamily="34" charset="-128"/>
              </a:rPr>
              <a:t>Elementos  multimedia: imagen, gráfico, tabla, etc.</a:t>
            </a:r>
          </a:p>
          <a:p>
            <a:pPr>
              <a:buClr>
                <a:srgbClr val="42557F"/>
              </a:buClr>
            </a:pPr>
            <a:r>
              <a:rPr lang="es-ES" sz="2400" dirty="0" smtClean="0">
                <a:solidFill>
                  <a:srgbClr val="262626"/>
                </a:solidFill>
                <a:ea typeface="ＭＳ Ｐゴシック" pitchFamily="34" charset="-128"/>
              </a:rPr>
              <a:t>Usos: transcripciones, subtitulado, etc.</a:t>
            </a:r>
          </a:p>
        </p:txBody>
      </p:sp>
      <p:sp>
        <p:nvSpPr>
          <p:cNvPr id="12292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550" cy="857250"/>
          </a:xfrm>
        </p:spPr>
        <p:txBody>
          <a:bodyPr/>
          <a:lstStyle/>
          <a:p>
            <a:r>
              <a:rPr lang="es-ES_tradnl" sz="3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Ejemplo de elaboración de contenido alternativo universal (I)</a:t>
            </a:r>
          </a:p>
        </p:txBody>
      </p:sp>
      <p:sp>
        <p:nvSpPr>
          <p:cNvPr id="13316" name="CuadroTexto 6"/>
          <p:cNvSpPr txBox="1">
            <a:spLocks noChangeArrowheads="1"/>
          </p:cNvSpPr>
          <p:nvPr/>
        </p:nvSpPr>
        <p:spPr bwMode="auto">
          <a:xfrm>
            <a:off x="396875" y="1252538"/>
            <a:ext cx="8153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s-ES_tradnl" sz="2400" dirty="0">
                <a:cs typeface="Arial" pitchFamily="34" charset="0"/>
              </a:rPr>
              <a:t>Tenemos esta diapositiva en formato </a:t>
            </a:r>
            <a:r>
              <a:rPr lang="es-ES_tradnl" sz="2400" dirty="0" err="1">
                <a:cs typeface="Arial" pitchFamily="34" charset="0"/>
              </a:rPr>
              <a:t>Power</a:t>
            </a:r>
            <a:r>
              <a:rPr lang="es-ES_tradnl" sz="2400" dirty="0">
                <a:cs typeface="Arial" pitchFamily="34" charset="0"/>
              </a:rPr>
              <a:t> Point, ¿cómo se elaboraría un recurso universal y accesible</a:t>
            </a:r>
          </a:p>
        </p:txBody>
      </p:sp>
      <p:pic>
        <p:nvPicPr>
          <p:cNvPr id="13315" name="Marcador de contenido 4" descr="Imagen de una diapositiva de Bases de Datos, elaboradas por el Grupo de Bases de datos avanzadas de la Universidad Carlos III de Madrid.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90763" y="2448272"/>
            <a:ext cx="4562475" cy="3429000"/>
          </a:xfrm>
        </p:spPr>
      </p:pic>
      <p:sp>
        <p:nvSpPr>
          <p:cNvPr id="13317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24167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067550" cy="857250"/>
          </a:xfrm>
        </p:spPr>
        <p:txBody>
          <a:bodyPr/>
          <a:lstStyle/>
          <a:p>
            <a:r>
              <a:rPr lang="es-ES_tradnl" sz="360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Ejemplo de elaboración de contenido alternativo universal (II)</a:t>
            </a:r>
          </a:p>
        </p:txBody>
      </p:sp>
      <p:sp>
        <p:nvSpPr>
          <p:cNvPr id="19458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TRANSPARENCIA 2</a:t>
            </a:r>
            <a:endParaRPr lang="es-ES_tradnl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TÍTULO: Tema 2.1: Presentación del Modelo E/R </a:t>
            </a:r>
            <a:endParaRPr lang="es-ES_tradnl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SUBTÍTULO: El Modelo E/R es un modelo conceptual (mayor nivel de abstracción)</a:t>
            </a:r>
            <a:endParaRPr lang="es-ES_tradnl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CONTENIDO: Definición de modelo E/R:</a:t>
            </a:r>
            <a:endParaRPr lang="es-ES_tradnl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ja-JP" alt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“</a:t>
            </a:r>
            <a:r>
              <a:rPr lang="es-ES" altLang="ja-JP" sz="2300" dirty="0" smtClean="0">
                <a:solidFill>
                  <a:srgbClr val="262626"/>
                </a:solidFill>
                <a:ea typeface="ＭＳ Ｐゴシック" pitchFamily="34" charset="-128"/>
              </a:rPr>
              <a:t>Conjunto de conceptos y de reglas destinados a representar de forma global los aspectos lógicos de los diferentes tipos de datos existentes en la realidad que está siendo analizada; ha de permitir reflejar el contenido semántico de los datos existentes en el sistema, pero no sus propiedades que respondan a características de tipo físico (modo de almacenamiento, caminos de acceso, etc...)</a:t>
            </a:r>
            <a:r>
              <a:rPr lang="ja-JP" alt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”</a:t>
            </a:r>
            <a:endParaRPr lang="es-ES_tradnl" altLang="ja-JP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 marL="0" indent="0">
              <a:lnSpc>
                <a:spcPct val="11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r>
              <a:rPr lang="es-ES" sz="2300" dirty="0" smtClean="0">
                <a:solidFill>
                  <a:srgbClr val="262626"/>
                </a:solidFill>
                <a:ea typeface="ＭＳ Ｐゴシック" pitchFamily="34" charset="-128"/>
              </a:rPr>
              <a:t>Pie de página: Grupo de BD Avanzadas (situado a la izquierda), Tema II: El Modelo E/R (situado en el centro) </a:t>
            </a:r>
            <a:endParaRPr lang="es-ES_tradnl" sz="2300" dirty="0" smtClean="0">
              <a:solidFill>
                <a:srgbClr val="262626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buClr>
                <a:srgbClr val="42557F"/>
              </a:buClr>
              <a:buFont typeface="Wingdings" pitchFamily="2" charset="2"/>
              <a:buNone/>
              <a:defRPr/>
            </a:pPr>
            <a:endParaRPr lang="es-ES_tradnl" sz="2400" dirty="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4340" name="Marcador de pie de página 1"/>
          <p:cNvSpPr>
            <a:spLocks noGrp="1"/>
          </p:cNvSpPr>
          <p:nvPr>
            <p:ph type="ftr" sz="quarter" idx="10"/>
          </p:nvPr>
        </p:nvSpPr>
        <p:spPr bwMode="auto">
          <a:xfrm>
            <a:off x="468313" y="6356350"/>
            <a:ext cx="84961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 OCW-UC3M:  </a:t>
            </a:r>
            <a:r>
              <a:rPr lang="es-ES" alt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Evitando la barreras de accesibilidad en la Sociedad de la Información", </a:t>
            </a:r>
          </a:p>
          <a:p>
            <a:pPr algn="ctr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Lourdes Moreno y Paloma Martínez, Grupo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Labda</a:t>
            </a:r>
            <a:endParaRPr lang="es-E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6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7242</TotalTime>
  <Words>3788</Words>
  <Application>Microsoft Office PowerPoint</Application>
  <PresentationFormat>Presentación en pantalla (4:3)</PresentationFormat>
  <Paragraphs>409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   Tema 5: Accesibilidad a los contenidos digitales  </vt:lpstr>
      <vt:lpstr>Diapositiva con imagen</vt:lpstr>
      <vt:lpstr>Índice</vt:lpstr>
      <vt:lpstr>Contexto: Accesibilidad web (I) </vt:lpstr>
      <vt:lpstr>Contexto: Accesibilidad web (II) </vt:lpstr>
      <vt:lpstr>Introducción al contenido digital accesible</vt:lpstr>
      <vt:lpstr>Documento Universal accesible </vt:lpstr>
      <vt:lpstr>Ejemplo de elaboración de contenido alternativo universal (I)</vt:lpstr>
      <vt:lpstr>Ejemplo de elaboración de contenido alternativo universal (II)</vt:lpstr>
      <vt:lpstr>Elaboración de un documento Microsoft Word accesible (I) </vt:lpstr>
      <vt:lpstr>Elaboración de un documento Microsoft Word accesible (II) </vt:lpstr>
      <vt:lpstr>Elaboración de un documento Microsoft Word accesible (III) </vt:lpstr>
      <vt:lpstr>Elaboración de un documento Microsoft Word accesible (IV) </vt:lpstr>
      <vt:lpstr>Documento PDF accesible (I) </vt:lpstr>
      <vt:lpstr>Documento PDF accesible (II) </vt:lpstr>
      <vt:lpstr>Documento PDF accesible (III)</vt:lpstr>
      <vt:lpstr>Consejos sobre presentaciones accesibles (I)</vt:lpstr>
      <vt:lpstr>Consejos sobre presentaciones accesibles (II)</vt:lpstr>
      <vt:lpstr>Bibliografía (I) </vt:lpstr>
      <vt:lpstr>Bibliografía (II) </vt:lpstr>
      <vt:lpstr>Bibliografía (III) </vt:lpstr>
      <vt:lpstr>Bibliografía (IV) </vt:lpstr>
      <vt:lpstr>Actividades Tema 5</vt:lpstr>
      <vt:lpstr>   Tema 5: Accesibilidad a los contenidos digitales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4: ACCESIBILIDAD A LOS CONTENIDOS DIGITALES</dc:title>
  <dc:subject>- Asignatura Evitando la barreras de accesibilidad en la Sociedad de la Información</dc:subject>
  <dc:creator>Lourdes Moreno López (Universidad Carlos III de Madrid)</dc:creator>
  <dc:description>OpenCourseWare de la Universidad Carlos III de Madrid</dc:description>
  <cp:lastModifiedBy>Yolanda</cp:lastModifiedBy>
  <cp:revision>881</cp:revision>
  <dcterms:created xsi:type="dcterms:W3CDTF">2010-11-10T22:48:50Z</dcterms:created>
  <dcterms:modified xsi:type="dcterms:W3CDTF">2014-12-04T11:41:10Z</dcterms:modified>
</cp:coreProperties>
</file>