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4" r:id="rId2"/>
  </p:sldMasterIdLst>
  <p:notesMasterIdLst>
    <p:notesMasterId r:id="rId31"/>
  </p:notesMasterIdLst>
  <p:handoutMasterIdLst>
    <p:handoutMasterId r:id="rId32"/>
  </p:handoutMasterIdLst>
  <p:sldIdLst>
    <p:sldId id="534" r:id="rId3"/>
    <p:sldId id="852" r:id="rId4"/>
    <p:sldId id="853" r:id="rId5"/>
    <p:sldId id="837" r:id="rId6"/>
    <p:sldId id="803" r:id="rId7"/>
    <p:sldId id="811" r:id="rId8"/>
    <p:sldId id="813" r:id="rId9"/>
    <p:sldId id="838" r:id="rId10"/>
    <p:sldId id="839" r:id="rId11"/>
    <p:sldId id="840" r:id="rId12"/>
    <p:sldId id="841" r:id="rId13"/>
    <p:sldId id="850" r:id="rId14"/>
    <p:sldId id="851" r:id="rId15"/>
    <p:sldId id="804" r:id="rId16"/>
    <p:sldId id="805" r:id="rId17"/>
    <p:sldId id="814" r:id="rId18"/>
    <p:sldId id="815" r:id="rId19"/>
    <p:sldId id="816" r:id="rId20"/>
    <p:sldId id="817" r:id="rId21"/>
    <p:sldId id="818" r:id="rId22"/>
    <p:sldId id="822" r:id="rId23"/>
    <p:sldId id="820" r:id="rId24"/>
    <p:sldId id="834" r:id="rId25"/>
    <p:sldId id="802" r:id="rId26"/>
    <p:sldId id="825" r:id="rId27"/>
    <p:sldId id="823" r:id="rId28"/>
    <p:sldId id="824" r:id="rId29"/>
    <p:sldId id="833" r:id="rId30"/>
  </p:sldIdLst>
  <p:sldSz cx="9144000" cy="6858000" type="screen4x3"/>
  <p:notesSz cx="7099300" cy="10234613"/>
  <p:defaultTextStyle>
    <a:defPPr>
      <a:defRPr lang="es-ES_tradnl"/>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Arial" charset="0"/>
        <a:ea typeface="+mn-ea"/>
        <a:cs typeface="+mn-cs"/>
      </a:defRPr>
    </a:lvl6pPr>
    <a:lvl7pPr marL="2743200" algn="l" defTabSz="457200" rtl="0" eaLnBrk="1" latinLnBrk="0" hangingPunct="1">
      <a:defRPr sz="1200" kern="1200">
        <a:solidFill>
          <a:schemeClr val="tx1"/>
        </a:solidFill>
        <a:latin typeface="Arial" charset="0"/>
        <a:ea typeface="+mn-ea"/>
        <a:cs typeface="+mn-cs"/>
      </a:defRPr>
    </a:lvl7pPr>
    <a:lvl8pPr marL="3200400" algn="l" defTabSz="457200" rtl="0" eaLnBrk="1" latinLnBrk="0" hangingPunct="1">
      <a:defRPr sz="1200" kern="1200">
        <a:solidFill>
          <a:schemeClr val="tx1"/>
        </a:solidFill>
        <a:latin typeface="Arial" charset="0"/>
        <a:ea typeface="+mn-ea"/>
        <a:cs typeface="+mn-cs"/>
      </a:defRPr>
    </a:lvl8pPr>
    <a:lvl9pPr marL="3657600" algn="l" defTabSz="4572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2">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E1FF"/>
    <a:srgbClr val="88FFF7"/>
    <a:srgbClr val="DEA5DF"/>
    <a:srgbClr val="CCCC00"/>
    <a:srgbClr val="FFCC00"/>
    <a:srgbClr val="FFFF00"/>
    <a:srgbClr val="666699"/>
    <a:srgbClr val="FFFF99"/>
    <a:srgbClr val="00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7583" autoAdjust="0"/>
    <p:restoredTop sz="83415" autoAdjust="0"/>
  </p:normalViewPr>
  <p:slideViewPr>
    <p:cSldViewPr snapToGrid="0">
      <p:cViewPr varScale="1">
        <p:scale>
          <a:sx n="87" d="100"/>
          <a:sy n="87" d="100"/>
        </p:scale>
        <p:origin x="244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p:cViewPr varScale="1">
        <p:scale>
          <a:sx n="71" d="100"/>
          <a:sy n="71" d="100"/>
        </p:scale>
        <p:origin x="3352" y="184"/>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76575" cy="511175"/>
          </a:xfrm>
          <a:prstGeom prst="rect">
            <a:avLst/>
          </a:prstGeom>
          <a:noFill/>
          <a:ln w="63500">
            <a:noFill/>
            <a:miter lim="800000"/>
            <a:headEnd type="none" w="sm" len="sm"/>
            <a:tailEnd type="none" w="lg" len="lg"/>
          </a:ln>
          <a:effectLst/>
        </p:spPr>
        <p:txBody>
          <a:bodyPr vert="horz" wrap="none" lIns="95445" tIns="47723" rIns="95445" bIns="47723" numCol="1" anchor="ctr" anchorCtr="0" compatLnSpc="1">
            <a:prstTxWarp prst="textNoShape">
              <a:avLst/>
            </a:prstTxWarp>
          </a:bodyPr>
          <a:lstStyle>
            <a:lvl1pPr defTabSz="954088">
              <a:defRPr sz="1300"/>
            </a:lvl1pPr>
          </a:lstStyle>
          <a:p>
            <a:endParaRPr lang="es-ES_tradnl"/>
          </a:p>
        </p:txBody>
      </p:sp>
      <p:sp>
        <p:nvSpPr>
          <p:cNvPr id="22531" name="Rectangle 3"/>
          <p:cNvSpPr>
            <a:spLocks noGrp="1" noChangeArrowheads="1"/>
          </p:cNvSpPr>
          <p:nvPr>
            <p:ph type="dt" sz="quarter" idx="1"/>
          </p:nvPr>
        </p:nvSpPr>
        <p:spPr bwMode="auto">
          <a:xfrm>
            <a:off x="4022725" y="0"/>
            <a:ext cx="3076575" cy="511175"/>
          </a:xfrm>
          <a:prstGeom prst="rect">
            <a:avLst/>
          </a:prstGeom>
          <a:noFill/>
          <a:ln w="63500">
            <a:noFill/>
            <a:miter lim="800000"/>
            <a:headEnd type="none" w="sm" len="sm"/>
            <a:tailEnd type="none" w="lg" len="lg"/>
          </a:ln>
          <a:effectLst/>
        </p:spPr>
        <p:txBody>
          <a:bodyPr vert="horz" wrap="none" lIns="95445" tIns="47723" rIns="95445" bIns="47723" numCol="1" anchor="ctr" anchorCtr="0" compatLnSpc="1">
            <a:prstTxWarp prst="textNoShape">
              <a:avLst/>
            </a:prstTxWarp>
          </a:bodyPr>
          <a:lstStyle>
            <a:lvl1pPr algn="r" defTabSz="954088">
              <a:defRPr sz="1300"/>
            </a:lvl1pPr>
          </a:lstStyle>
          <a:p>
            <a:fld id="{8C344F7B-E2C1-914A-91C0-AB50F6851392}" type="datetime1">
              <a:rPr lang="es-ES"/>
              <a:pPr/>
              <a:t>26/8/20</a:t>
            </a:fld>
            <a:endParaRPr lang="es-ES_tradnl"/>
          </a:p>
        </p:txBody>
      </p:sp>
      <p:sp>
        <p:nvSpPr>
          <p:cNvPr id="22532" name="Rectangle 4"/>
          <p:cNvSpPr>
            <a:spLocks noGrp="1" noChangeArrowheads="1"/>
          </p:cNvSpPr>
          <p:nvPr>
            <p:ph type="ftr" sz="quarter" idx="2"/>
          </p:nvPr>
        </p:nvSpPr>
        <p:spPr bwMode="auto">
          <a:xfrm>
            <a:off x="0" y="9723438"/>
            <a:ext cx="3076575" cy="511175"/>
          </a:xfrm>
          <a:prstGeom prst="rect">
            <a:avLst/>
          </a:prstGeom>
          <a:noFill/>
          <a:ln w="63500">
            <a:noFill/>
            <a:miter lim="800000"/>
            <a:headEnd type="none" w="sm" len="sm"/>
            <a:tailEnd type="none" w="lg" len="lg"/>
          </a:ln>
          <a:effectLst/>
        </p:spPr>
        <p:txBody>
          <a:bodyPr vert="horz" wrap="none" lIns="95445" tIns="47723" rIns="95445" bIns="47723" numCol="1" anchor="b" anchorCtr="0" compatLnSpc="1">
            <a:prstTxWarp prst="textNoShape">
              <a:avLst/>
            </a:prstTxWarp>
          </a:bodyPr>
          <a:lstStyle>
            <a:lvl1pPr defTabSz="954088">
              <a:defRPr sz="1300"/>
            </a:lvl1pPr>
          </a:lstStyle>
          <a:p>
            <a:endParaRPr lang="es-ES_tradnl"/>
          </a:p>
        </p:txBody>
      </p:sp>
      <p:sp>
        <p:nvSpPr>
          <p:cNvPr id="22533" name="Rectangle 5"/>
          <p:cNvSpPr>
            <a:spLocks noGrp="1" noChangeArrowheads="1"/>
          </p:cNvSpPr>
          <p:nvPr>
            <p:ph type="sldNum" sz="quarter" idx="3"/>
          </p:nvPr>
        </p:nvSpPr>
        <p:spPr bwMode="auto">
          <a:xfrm>
            <a:off x="4022725" y="9723438"/>
            <a:ext cx="3076575" cy="511175"/>
          </a:xfrm>
          <a:prstGeom prst="rect">
            <a:avLst/>
          </a:prstGeom>
          <a:noFill/>
          <a:ln w="63500">
            <a:noFill/>
            <a:miter lim="800000"/>
            <a:headEnd type="none" w="sm" len="sm"/>
            <a:tailEnd type="none" w="lg" len="lg"/>
          </a:ln>
          <a:effectLst/>
        </p:spPr>
        <p:txBody>
          <a:bodyPr vert="horz" wrap="none" lIns="95445" tIns="47723" rIns="95445" bIns="47723" numCol="1" anchor="b" anchorCtr="0" compatLnSpc="1">
            <a:prstTxWarp prst="textNoShape">
              <a:avLst/>
            </a:prstTxWarp>
          </a:bodyPr>
          <a:lstStyle>
            <a:lvl1pPr algn="r" defTabSz="954088">
              <a:defRPr sz="1300"/>
            </a:lvl1pPr>
          </a:lstStyle>
          <a:p>
            <a:fld id="{231C0EE7-772B-1A41-BFE5-FFA677426369}" type="slidenum">
              <a:rPr lang="es-ES_tradnl"/>
              <a:pPr/>
              <a:t>‹#›</a:t>
            </a:fld>
            <a:endParaRPr lang="es-ES_tradnl"/>
          </a:p>
        </p:txBody>
      </p:sp>
    </p:spTree>
    <p:extLst>
      <p:ext uri="{BB962C8B-B14F-4D97-AF65-F5344CB8AC3E}">
        <p14:creationId xmlns:p14="http://schemas.microsoft.com/office/powerpoint/2010/main" val="237681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76575" cy="511175"/>
          </a:xfrm>
          <a:prstGeom prst="rect">
            <a:avLst/>
          </a:prstGeom>
          <a:noFill/>
          <a:ln w="25400">
            <a:noFill/>
            <a:miter lim="800000"/>
            <a:headEnd type="none" w="sm" len="sm"/>
            <a:tailEnd type="none" w="lg" len="lg"/>
          </a:ln>
          <a:effectLst/>
        </p:spPr>
        <p:txBody>
          <a:bodyPr vert="horz" wrap="none" lIns="95445" tIns="47723" rIns="95445" bIns="47723" numCol="1" anchor="ctr" anchorCtr="0" compatLnSpc="1">
            <a:prstTxWarp prst="textNoShape">
              <a:avLst/>
            </a:prstTxWarp>
          </a:bodyPr>
          <a:lstStyle>
            <a:lvl1pPr defTabSz="954088">
              <a:spcBef>
                <a:spcPct val="20000"/>
              </a:spcBef>
              <a:defRPr sz="1300"/>
            </a:lvl1pPr>
          </a:lstStyle>
          <a:p>
            <a:endParaRPr lang="es-ES_tradnl"/>
          </a:p>
        </p:txBody>
      </p:sp>
      <p:sp>
        <p:nvSpPr>
          <p:cNvPr id="131075" name="Rectangle 3"/>
          <p:cNvSpPr>
            <a:spLocks noGrp="1" noChangeArrowheads="1"/>
          </p:cNvSpPr>
          <p:nvPr>
            <p:ph type="dt" idx="1"/>
          </p:nvPr>
        </p:nvSpPr>
        <p:spPr bwMode="auto">
          <a:xfrm>
            <a:off x="4022725" y="0"/>
            <a:ext cx="3076575" cy="511175"/>
          </a:xfrm>
          <a:prstGeom prst="rect">
            <a:avLst/>
          </a:prstGeom>
          <a:noFill/>
          <a:ln w="25400">
            <a:noFill/>
            <a:miter lim="800000"/>
            <a:headEnd type="none" w="sm" len="sm"/>
            <a:tailEnd type="none" w="lg" len="lg"/>
          </a:ln>
          <a:effectLst/>
        </p:spPr>
        <p:txBody>
          <a:bodyPr vert="horz" wrap="none" lIns="95445" tIns="47723" rIns="95445" bIns="47723" numCol="1" anchor="ctr" anchorCtr="0" compatLnSpc="1">
            <a:prstTxWarp prst="textNoShape">
              <a:avLst/>
            </a:prstTxWarp>
          </a:bodyPr>
          <a:lstStyle>
            <a:lvl1pPr algn="r" defTabSz="954088">
              <a:spcBef>
                <a:spcPct val="20000"/>
              </a:spcBef>
              <a:defRPr sz="1300"/>
            </a:lvl1pPr>
          </a:lstStyle>
          <a:p>
            <a:fld id="{712B8961-D2CA-F842-9199-127F7D10B40F}" type="datetime1">
              <a:rPr lang="es-ES"/>
              <a:pPr/>
              <a:t>26/8/20</a:t>
            </a:fld>
            <a:endParaRPr lang="es-ES_tradnl"/>
          </a:p>
        </p:txBody>
      </p:sp>
      <p:sp>
        <p:nvSpPr>
          <p:cNvPr id="131076" name="Rectangle 4"/>
          <p:cNvSpPr>
            <a:spLocks noGrp="1" noRot="1" noChangeAspect="1" noChangeArrowheads="1" noTextEdit="1"/>
          </p:cNvSpPr>
          <p:nvPr>
            <p:ph type="sldImg" idx="2"/>
          </p:nvPr>
        </p:nvSpPr>
        <p:spPr bwMode="auto">
          <a:xfrm>
            <a:off x="993775" y="766763"/>
            <a:ext cx="5116513" cy="3836987"/>
          </a:xfrm>
          <a:prstGeom prst="rect">
            <a:avLst/>
          </a:prstGeom>
          <a:noFill/>
          <a:ln w="9525">
            <a:solidFill>
              <a:srgbClr val="000000"/>
            </a:solidFill>
            <a:miter lim="800000"/>
            <a:headEnd/>
            <a:tailEnd/>
          </a:ln>
          <a:effectLst/>
        </p:spPr>
      </p:sp>
      <p:sp>
        <p:nvSpPr>
          <p:cNvPr id="131077" name="Rectangle 5"/>
          <p:cNvSpPr>
            <a:spLocks noGrp="1" noChangeArrowheads="1"/>
          </p:cNvSpPr>
          <p:nvPr>
            <p:ph type="body" sz="quarter" idx="3"/>
          </p:nvPr>
        </p:nvSpPr>
        <p:spPr bwMode="auto">
          <a:xfrm>
            <a:off x="947738" y="4860925"/>
            <a:ext cx="5203825" cy="4606925"/>
          </a:xfrm>
          <a:prstGeom prst="rect">
            <a:avLst/>
          </a:prstGeom>
          <a:noFill/>
          <a:ln w="25400">
            <a:noFill/>
            <a:miter lim="800000"/>
            <a:headEnd type="none" w="sm" len="sm"/>
            <a:tailEnd type="none" w="lg" len="lg"/>
          </a:ln>
          <a:effectLst/>
        </p:spPr>
        <p:txBody>
          <a:bodyPr vert="horz" wrap="none" lIns="95445" tIns="47723" rIns="95445" bIns="47723" numCol="1" anchor="ctr"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131078" name="Rectangle 6"/>
          <p:cNvSpPr>
            <a:spLocks noGrp="1" noChangeArrowheads="1"/>
          </p:cNvSpPr>
          <p:nvPr>
            <p:ph type="ftr" sz="quarter" idx="4"/>
          </p:nvPr>
        </p:nvSpPr>
        <p:spPr bwMode="auto">
          <a:xfrm>
            <a:off x="0" y="9723438"/>
            <a:ext cx="3076575" cy="511175"/>
          </a:xfrm>
          <a:prstGeom prst="rect">
            <a:avLst/>
          </a:prstGeom>
          <a:noFill/>
          <a:ln w="25400">
            <a:noFill/>
            <a:miter lim="800000"/>
            <a:headEnd type="none" w="sm" len="sm"/>
            <a:tailEnd type="none" w="lg" len="lg"/>
          </a:ln>
          <a:effectLst/>
        </p:spPr>
        <p:txBody>
          <a:bodyPr vert="horz" wrap="none" lIns="95445" tIns="47723" rIns="95445" bIns="47723" numCol="1" anchor="b" anchorCtr="0" compatLnSpc="1">
            <a:prstTxWarp prst="textNoShape">
              <a:avLst/>
            </a:prstTxWarp>
          </a:bodyPr>
          <a:lstStyle>
            <a:lvl1pPr defTabSz="954088">
              <a:spcBef>
                <a:spcPct val="20000"/>
              </a:spcBef>
              <a:defRPr sz="1300"/>
            </a:lvl1pPr>
          </a:lstStyle>
          <a:p>
            <a:endParaRPr lang="es-ES_tradnl"/>
          </a:p>
        </p:txBody>
      </p:sp>
      <p:sp>
        <p:nvSpPr>
          <p:cNvPr id="131079" name="Rectangle 7"/>
          <p:cNvSpPr>
            <a:spLocks noGrp="1" noChangeArrowheads="1"/>
          </p:cNvSpPr>
          <p:nvPr>
            <p:ph type="sldNum" sz="quarter" idx="5"/>
          </p:nvPr>
        </p:nvSpPr>
        <p:spPr bwMode="auto">
          <a:xfrm>
            <a:off x="4022725" y="9723438"/>
            <a:ext cx="3076575" cy="511175"/>
          </a:xfrm>
          <a:prstGeom prst="rect">
            <a:avLst/>
          </a:prstGeom>
          <a:noFill/>
          <a:ln w="25400">
            <a:noFill/>
            <a:miter lim="800000"/>
            <a:headEnd type="none" w="sm" len="sm"/>
            <a:tailEnd type="none" w="lg" len="lg"/>
          </a:ln>
          <a:effectLst/>
        </p:spPr>
        <p:txBody>
          <a:bodyPr vert="horz" wrap="none" lIns="95445" tIns="47723" rIns="95445" bIns="47723" numCol="1" anchor="b" anchorCtr="0" compatLnSpc="1">
            <a:prstTxWarp prst="textNoShape">
              <a:avLst/>
            </a:prstTxWarp>
          </a:bodyPr>
          <a:lstStyle>
            <a:lvl1pPr algn="r" defTabSz="954088">
              <a:spcBef>
                <a:spcPct val="20000"/>
              </a:spcBef>
              <a:defRPr sz="1300"/>
            </a:lvl1pPr>
          </a:lstStyle>
          <a:p>
            <a:fld id="{BA78B304-9059-8443-AFD9-FC55781E8F09}" type="slidenum">
              <a:rPr lang="es-ES_tradnl"/>
              <a:pPr/>
              <a:t>‹#›</a:t>
            </a:fld>
            <a:endParaRPr lang="es-ES_tradnl"/>
          </a:p>
        </p:txBody>
      </p:sp>
    </p:spTree>
    <p:extLst>
      <p:ext uri="{BB962C8B-B14F-4D97-AF65-F5344CB8AC3E}">
        <p14:creationId xmlns:p14="http://schemas.microsoft.com/office/powerpoint/2010/main" val="405215372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ADB974A-17B1-134E-B2D7-82330D2A0076}" type="datetime1">
              <a:rPr lang="es-ES"/>
              <a:pPr/>
              <a:t>26/8/20</a:t>
            </a:fld>
            <a:endParaRPr lang="es-ES_tradnl"/>
          </a:p>
        </p:txBody>
      </p:sp>
      <p:sp>
        <p:nvSpPr>
          <p:cNvPr id="7" name="Rectangle 7"/>
          <p:cNvSpPr>
            <a:spLocks noGrp="1" noChangeArrowheads="1"/>
          </p:cNvSpPr>
          <p:nvPr>
            <p:ph type="sldNum" sz="quarter" idx="5"/>
          </p:nvPr>
        </p:nvSpPr>
        <p:spPr>
          <a:ln/>
        </p:spPr>
        <p:txBody>
          <a:bodyPr/>
          <a:lstStyle/>
          <a:p>
            <a:fld id="{BE783158-0C14-F440-8709-40F0618EDB03}" type="slidenum">
              <a:rPr lang="es-ES_tradnl"/>
              <a:pPr/>
              <a:t>1</a:t>
            </a:fld>
            <a:endParaRPr lang="es-ES_tradnl"/>
          </a:p>
        </p:txBody>
      </p:sp>
      <p:sp>
        <p:nvSpPr>
          <p:cNvPr id="584706" name="Rectangle 2"/>
          <p:cNvSpPr>
            <a:spLocks noGrp="1" noRot="1" noChangeAspect="1" noChangeArrowheads="1" noTextEdit="1"/>
          </p:cNvSpPr>
          <p:nvPr>
            <p:ph type="sldImg"/>
          </p:nvPr>
        </p:nvSpPr>
        <p:spPr>
          <a:xfrm>
            <a:off x="996950" y="796925"/>
            <a:ext cx="5110163" cy="3832225"/>
          </a:xfrm>
          <a:ln/>
        </p:spPr>
      </p:sp>
      <p:sp>
        <p:nvSpPr>
          <p:cNvPr id="584707" name="Rectangle 3"/>
          <p:cNvSpPr>
            <a:spLocks noGrp="1" noChangeArrowheads="1"/>
          </p:cNvSpPr>
          <p:nvPr>
            <p:ph type="body" idx="1"/>
          </p:nvPr>
        </p:nvSpPr>
        <p:spPr>
          <a:xfrm>
            <a:off x="947738" y="4867275"/>
            <a:ext cx="5203825" cy="4625975"/>
          </a:xfrm>
        </p:spPr>
        <p:txBody>
          <a:bodyPr wrap="square" anchor="t" anchorCtr="0"/>
          <a:lstStyle/>
          <a:p>
            <a:r>
              <a:rPr lang="en-GB"/>
              <a:t>En esta práctica se reproduce el mecanismo de formación de precios zonales. Parte de los resultados obtenidos en la práctica de casación y modifica estos para obtener los precios nodales producidos tras la separación de mercados a causa de las limitaciones en la capacidad de transporte de las interconexiones.</a:t>
            </a:r>
          </a:p>
          <a:p>
            <a:r>
              <a:rPr lang="en-GB"/>
              <a:t>Puesto que se trabaja con datos y páginas www reales y programas de uso gratuito cuya versión puede ser actualizada, la descripción de esta práctica puede diferir de los datos disponibles en el momento de su ejecución.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Los datos de los generadores se incluyen en la matriz ‘mpc.gen’, y se debe proporcionar el nudo de conexión, par potencia activa y reactiva producidas, los límites de potencia activa y reactiva y su estado de conexión o desconexión.</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10</a:t>
            </a:fld>
            <a:endParaRPr lang="es-ES_tradnl"/>
          </a:p>
        </p:txBody>
      </p:sp>
    </p:spTree>
    <p:extLst>
      <p:ext uri="{BB962C8B-B14F-4D97-AF65-F5344CB8AC3E}">
        <p14:creationId xmlns:p14="http://schemas.microsoft.com/office/powerpoint/2010/main" val="4239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Para el cálculo del flujo de potencias en corriente continua se utiliza la función de matpower ‘runpf’ con la opción de corriente continua, tal como se muestra en la diapositiva. Se debe indicar a la función ‘runpf’ cuál es el fichero de entrada, y conviene volcar la solución en variables independientes para poder trabajar con ellas con comodidad. El fichero que se muestra en la diapositiva se proporciona también para su consulta y empleo.</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11</a:t>
            </a:fld>
            <a:endParaRPr lang="es-ES_tradnl"/>
          </a:p>
        </p:txBody>
      </p:sp>
    </p:spTree>
    <p:extLst>
      <p:ext uri="{BB962C8B-B14F-4D97-AF65-F5344CB8AC3E}">
        <p14:creationId xmlns:p14="http://schemas.microsoft.com/office/powerpoint/2010/main" val="1895282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Para calcular los factores PTDF se debe emplear la función ‘makePTDF’ con las variables de entrada adecuadas. En la diapositiva se muestra un ejemplo para calcular los PTDF en el fichero ‘sistema.m’. Se facilita el fichero de muestra para su examen y ejecución.</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12</a:t>
            </a:fld>
            <a:endParaRPr lang="es-ES_tradnl"/>
          </a:p>
        </p:txBody>
      </p:sp>
    </p:spTree>
    <p:extLst>
      <p:ext uri="{BB962C8B-B14F-4D97-AF65-F5344CB8AC3E}">
        <p14:creationId xmlns:p14="http://schemas.microsoft.com/office/powerpoint/2010/main" val="454913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Los resultados de la función ‘makePTDF’ se muestran en esta diapositiva. Las filas son las ramas y las columnas son los nudos. El nudo 5 es el oscilante, y por tanto los factores PTDF relacionados con este nudo son nulos, de acuerdo con la definición de factores PTDF.</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13</a:t>
            </a:fld>
            <a:endParaRPr lang="es-ES_tradnl"/>
          </a:p>
        </p:txBody>
      </p:sp>
    </p:spTree>
    <p:extLst>
      <p:ext uri="{BB962C8B-B14F-4D97-AF65-F5344CB8AC3E}">
        <p14:creationId xmlns:p14="http://schemas.microsoft.com/office/powerpoint/2010/main" val="1739991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Los coeficientes PTDF se emplean para el cálculo de precios zonales, incluyéndolos en el problema de optimización que se muestra en la figura. Las restricciones e igualdad son las expresiones de los flujos de potencia activa por las líneas y la igualdad de generación y demanda. Las restricciones de desigualdad son las capacidades de las interconexiones. Normalmente estas capacidades no son simétricas, es decir, no se puede transportar la misma potencia entre zonas en sentidos opuestos.</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14</a:t>
            </a:fld>
            <a:endParaRPr lang="es-ES_tradnl"/>
          </a:p>
        </p:txBody>
      </p:sp>
    </p:spTree>
    <p:extLst>
      <p:ext uri="{BB962C8B-B14F-4D97-AF65-F5344CB8AC3E}">
        <p14:creationId xmlns:p14="http://schemas.microsoft.com/office/powerpoint/2010/main" val="1144098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El problema se debe reformular para plantearlo tal como se requiere en MATLAB. Tras esta reformulación, el problema queda planteado tal como se muestra en la diapositiva.</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15</a:t>
            </a:fld>
            <a:endParaRPr lang="es-ES_tradnl"/>
          </a:p>
        </p:txBody>
      </p:sp>
    </p:spTree>
    <p:extLst>
      <p:ext uri="{BB962C8B-B14F-4D97-AF65-F5344CB8AC3E}">
        <p14:creationId xmlns:p14="http://schemas.microsoft.com/office/powerpoint/2010/main" val="2722661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Puesto que la función objetivo del problema es cuadrática, por cómo han sido definida las funciones de oferta de compra y venta de energía en las distintas zonas, se empleará la función ‘quadprog’ que realiza la optimización de este tipo de problemas.</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16</a:t>
            </a:fld>
            <a:endParaRPr lang="es-ES_tradnl"/>
          </a:p>
        </p:txBody>
      </p:sp>
    </p:spTree>
    <p:extLst>
      <p:ext uri="{BB962C8B-B14F-4D97-AF65-F5344CB8AC3E}">
        <p14:creationId xmlns:p14="http://schemas.microsoft.com/office/powerpoint/2010/main" val="2454464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A título de ejemplo, se muestra la resolución del problema 8 del tema mediante quadprog y matlab. Se trata de un sistema mallado de tres zonas, con las funciones de oferta de compra y venta de energía y los valores de PTDF que se muestran en la diapositiva.</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17</a:t>
            </a:fld>
            <a:endParaRPr lang="es-ES_tradnl"/>
          </a:p>
        </p:txBody>
      </p:sp>
    </p:spTree>
    <p:extLst>
      <p:ext uri="{BB962C8B-B14F-4D97-AF65-F5344CB8AC3E}">
        <p14:creationId xmlns:p14="http://schemas.microsoft.com/office/powerpoint/2010/main" val="2013883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Se reproduce en la diapositiva el planteamiento del problema de optimización y la solución del mismo.</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18</a:t>
            </a:fld>
            <a:endParaRPr lang="es-ES_tradnl"/>
          </a:p>
        </p:txBody>
      </p:sp>
    </p:spTree>
    <p:extLst>
      <p:ext uri="{BB962C8B-B14F-4D97-AF65-F5344CB8AC3E}">
        <p14:creationId xmlns:p14="http://schemas.microsoft.com/office/powerpoint/2010/main" val="2249747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Esta diapositiva muestra los valores de las matrices de entrada que se requieren para definir la función objetivo, tanto los términos cuadráticos como los términos lineales de la misma. Obsérvese que solo las funciones de oferta de compra de energía tienen término lineal, de acuerdo con su expresión matemática. Las variables de optimización son las potencias generadas y demandadas en las tres zonas y las potencias circulantes por las interconexiones.</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19</a:t>
            </a:fld>
            <a:endParaRPr lang="es-ES_tradnl"/>
          </a:p>
        </p:txBody>
      </p:sp>
    </p:spTree>
    <p:extLst>
      <p:ext uri="{BB962C8B-B14F-4D97-AF65-F5344CB8AC3E}">
        <p14:creationId xmlns:p14="http://schemas.microsoft.com/office/powerpoint/2010/main" val="30643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Estos son los objetivos de la práctica.</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2</a:t>
            </a:fld>
            <a:endParaRPr lang="es-ES_tradnl"/>
          </a:p>
        </p:txBody>
      </p:sp>
    </p:spTree>
    <p:extLst>
      <p:ext uri="{BB962C8B-B14F-4D97-AF65-F5344CB8AC3E}">
        <p14:creationId xmlns:p14="http://schemas.microsoft.com/office/powerpoint/2010/main" val="3984266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Las matrices que incluyen las restricciones de igualdad se rellenan tal como se muestra en la diapositiva. Nótese que se preoduce un redondeo en el texto incluido. La restricción de igualdad de generación y demanda se realiza con los signos que se indican para que, de acuerdo con el procedimiento de resoulción de matlab, los multiplicadores de Lagrage tengan signo positivo.</a:t>
            </a:r>
          </a:p>
          <a:p>
            <a:r>
              <a:rPr lang="en-ES"/>
              <a:t>No hay restricciones de desigualdad, tal como estas son definidad en matlab, y los límites de las potencias por las interconexiones se definen en los límites inferior y superior de las variables.</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20</a:t>
            </a:fld>
            <a:endParaRPr lang="es-ES_tradnl"/>
          </a:p>
        </p:txBody>
      </p:sp>
    </p:spTree>
    <p:extLst>
      <p:ext uri="{BB962C8B-B14F-4D97-AF65-F5344CB8AC3E}">
        <p14:creationId xmlns:p14="http://schemas.microsoft.com/office/powerpoint/2010/main" val="736248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La función ‘quadprog’ proporciona los valores de las variables de optimización de la solución en un vector x en el que el orden de los valores es el definido en las matrices de entrada.</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21</a:t>
            </a:fld>
            <a:endParaRPr lang="es-ES_tradnl"/>
          </a:p>
        </p:txBody>
      </p:sp>
    </p:spTree>
    <p:extLst>
      <p:ext uri="{BB962C8B-B14F-4D97-AF65-F5344CB8AC3E}">
        <p14:creationId xmlns:p14="http://schemas.microsoft.com/office/powerpoint/2010/main" val="2016854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Una vez explicados los procedimientos de solucion del problema, se debe plantear el mismo para las 5 zonas que se definieron en la práctica de casación y se resuelve tal como se explica en la diapositiva.</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22</a:t>
            </a:fld>
            <a:endParaRPr lang="es-ES_tradnl"/>
          </a:p>
        </p:txBody>
      </p:sp>
    </p:spTree>
    <p:extLst>
      <p:ext uri="{BB962C8B-B14F-4D97-AF65-F5344CB8AC3E}">
        <p14:creationId xmlns:p14="http://schemas.microsoft.com/office/powerpoint/2010/main" val="1141854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Estas son las tareas que hay que realizar para llevar a cabo la práctica.</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23</a:t>
            </a:fld>
            <a:endParaRPr lang="es-ES_tradnl"/>
          </a:p>
        </p:txBody>
      </p:sp>
    </p:spTree>
    <p:extLst>
      <p:ext uri="{BB962C8B-B14F-4D97-AF65-F5344CB8AC3E}">
        <p14:creationId xmlns:p14="http://schemas.microsoft.com/office/powerpoint/2010/main" val="1718251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Caso de estudio.</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24</a:t>
            </a:fld>
            <a:endParaRPr lang="es-ES_tradnl"/>
          </a:p>
        </p:txBody>
      </p:sp>
    </p:spTree>
    <p:extLst>
      <p:ext uri="{BB962C8B-B14F-4D97-AF65-F5344CB8AC3E}">
        <p14:creationId xmlns:p14="http://schemas.microsoft.com/office/powerpoint/2010/main" val="3488163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Con el fin de crear congestiones, se limita el flujo por una de las interconesiones al 70% del flujo que se produce si no hay límite en en la capacidad de la interconexión.</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25</a:t>
            </a:fld>
            <a:endParaRPr lang="es-ES_tradnl"/>
          </a:p>
        </p:txBody>
      </p:sp>
    </p:spTree>
    <p:extLst>
      <p:ext uri="{BB962C8B-B14F-4D97-AF65-F5344CB8AC3E}">
        <p14:creationId xmlns:p14="http://schemas.microsoft.com/office/powerpoint/2010/main" val="3543091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Se muestran los ficheros de entrada que se proporcionan para realizar la práctica. En el fichero ‘precios.m’ se deben indicar los precios y potencia elegidas como referencia en cada una de las zonas en la práctica de casación. El fichero ’sistema.m’ contiene los datos de la red que une las cinco zonas seleccionadas. </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26</a:t>
            </a:fld>
            <a:endParaRPr lang="es-ES_tradnl"/>
          </a:p>
        </p:txBody>
      </p:sp>
    </p:spTree>
    <p:extLst>
      <p:ext uri="{BB962C8B-B14F-4D97-AF65-F5344CB8AC3E}">
        <p14:creationId xmlns:p14="http://schemas.microsoft.com/office/powerpoint/2010/main" val="4046971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Aquí se presenta el fichero ‘sistema.m’. Es necesario modificarlo para realizar el flujo de potencia en corriente continua que se requiere para determinar la potencia que circula por las interconexiones cuando estas no están limitadas, para obtener el límite de potencia por ellas. Hay que incluir los datos de generación y demanda en cada una de las zonas que se han obtenido de la práctica de casación.</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27</a:t>
            </a:fld>
            <a:endParaRPr lang="es-ES_tradnl"/>
          </a:p>
        </p:txBody>
      </p:sp>
    </p:spTree>
    <p:extLst>
      <p:ext uri="{BB962C8B-B14F-4D97-AF65-F5344CB8AC3E}">
        <p14:creationId xmlns:p14="http://schemas.microsoft.com/office/powerpoint/2010/main" val="1456766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ES"/>
              <a:t>Los resultados se debe incluir en un fichero de hoja de cálculo con el formato que se muestra aquí, tal como se realizó en la práctica de formación del precio. En este caso, los precios de cada una de las zonas serán diferentes y se deben indicar los límites de la potencia de interconexión.</a:t>
            </a:r>
          </a:p>
          <a:p>
            <a:endParaRPr lang="en-ES"/>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28</a:t>
            </a:fld>
            <a:endParaRPr lang="es-ES_tradnl"/>
          </a:p>
        </p:txBody>
      </p:sp>
    </p:spTree>
    <p:extLst>
      <p:ext uri="{BB962C8B-B14F-4D97-AF65-F5344CB8AC3E}">
        <p14:creationId xmlns:p14="http://schemas.microsoft.com/office/powerpoint/2010/main" val="11731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Para poder realizar esta práctica es preciso tener los conocimientos previos indicados en la diapositiva. Si bien se dan explicaciones sobre estos temas, deben complementarse con los conocimientos adicionales que se encuentran en la parte teórica del curso.</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3</a:t>
            </a:fld>
            <a:endParaRPr lang="es-ES_tradnl"/>
          </a:p>
        </p:txBody>
      </p:sp>
    </p:spTree>
    <p:extLst>
      <p:ext uri="{BB962C8B-B14F-4D97-AF65-F5344CB8AC3E}">
        <p14:creationId xmlns:p14="http://schemas.microsoft.com/office/powerpoint/2010/main" val="4071219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En Europa se determinan los precios de la energía eléctrica mediante un sistema de precios nodales. Prácticamente todos los países intervienen en el proceso. El mercado diario se cierra a las 12 del día anteiror y se determinan los precios en cada zona del sistema europeo. En la diapositiva aparecen las zonas en que se ha dividido Europa y las interconexiones entre ellas, que representan de una manera muy simplificada las líneas que unen las distintas zonas. El proceso es muy complicado y el problema es de gran dimensión e incluye las ofertas complejas que se hacen en el mercado ibérico (MIBEL) o Italia, además de otras peculiaridades de cada uno de los estados que participan.</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4</a:t>
            </a:fld>
            <a:endParaRPr lang="es-ES_tradnl"/>
          </a:p>
        </p:txBody>
      </p:sp>
    </p:spTree>
    <p:extLst>
      <p:ext uri="{BB962C8B-B14F-4D97-AF65-F5344CB8AC3E}">
        <p14:creationId xmlns:p14="http://schemas.microsoft.com/office/powerpoint/2010/main" val="76426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El proceso se desarrolla en varias etapas. En primer lugar, los gestores de transporte de los estados participantes comunican su previsión de la capacidad de interconexión comercial entre zonas, lo que se denomina la Available Transfer Capacity (ATC) y los coeficientes de sensibilidad de las interconexiones ante variaciones de la producción en cada zona, los Power Transfer Distribution Factors (PTDF). Cada una de las zonas se considera como un nudo y se emplean las simplificaciones de los flujos de potencia en continua.</a:t>
            </a:r>
          </a:p>
          <a:p>
            <a:r>
              <a:rPr lang="en-ES"/>
              <a:t>A continuación el coordinador de los operadores de mercado utiliza un programa (Euphemia en el caso euroep) que proporciona los precios zonales respetando los límites de la capacidad de interconexión y teniendo en cuenta la interrelación de los distintos sistemas entre sí. El programa proporciona también la potencia consumida y generada en cada zona, así como los intercambios producidos. Esto se realiza para cada hora del día estudiado, intervalo que se reducirá a media hora, o a un cuarto de hora próximamente.</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5</a:t>
            </a:fld>
            <a:endParaRPr lang="es-ES_tradnl"/>
          </a:p>
        </p:txBody>
      </p:sp>
    </p:spTree>
    <p:extLst>
      <p:ext uri="{BB962C8B-B14F-4D97-AF65-F5344CB8AC3E}">
        <p14:creationId xmlns:p14="http://schemas.microsoft.com/office/powerpoint/2010/main" val="1275879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Para reproducir los cálculos que realiza el operador del sistema se utilizará la herramienta matpower, que es un conjunto de rutinas en código matlab, gratuito y que tiene distintas aplicaciones. De ellas, aquí se empleará el flujo de potencia en corriente continua y el cálculo de factores PTDF.</a:t>
            </a:r>
          </a:p>
          <a:p>
            <a:r>
              <a:rPr lang="en-ES"/>
              <a:t>Para la instalación de matpower se deben seguir las instrucciones dadas en la página www en donde se descarga y que se cita aquí.</a:t>
            </a:r>
          </a:p>
          <a:p>
            <a:r>
              <a:rPr lang="en-ES"/>
              <a:t>En esta práctica solo se describirá la utilización que en ella se hace de esta herramienta. Para poder manejar la herramienta es necesario consultar el manual de la misma que se descarga junto con ella.</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6</a:t>
            </a:fld>
            <a:endParaRPr lang="es-ES_tradnl"/>
          </a:p>
        </p:txBody>
      </p:sp>
    </p:spTree>
    <p:extLst>
      <p:ext uri="{BB962C8B-B14F-4D97-AF65-F5344CB8AC3E}">
        <p14:creationId xmlns:p14="http://schemas.microsoft.com/office/powerpoint/2010/main" val="382817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Matpower consiste en una serie de funciones a las que hay que invocar para obtener los resultados deseados. Los datos se introducen en un fichero aparte en un formato determinado. En esta diapositiva se muestra un ejemplo de código matlab mediante el que se calcula un fujo de cargas de alterna, un flujo de potencia de continua y los coeficientes PTDF: Se facilita esta rutina para que se pueda practicar con ella.</a:t>
            </a:r>
          </a:p>
          <a:p>
            <a:r>
              <a:rPr lang="en-ES"/>
              <a:t>En el caso de los resultados del flujo de potencia se propone una forma de recuperar los resultados de la rutina de cálculo de matpower (potencias por ramas, tensiones en nudos, potencias activas y reactivas generadas, etc.) con el fin de poder trabajar más fácilmente con estas magnitudes.</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7</a:t>
            </a:fld>
            <a:endParaRPr lang="es-ES_tradnl"/>
          </a:p>
        </p:txBody>
      </p:sp>
    </p:spTree>
    <p:extLst>
      <p:ext uri="{BB962C8B-B14F-4D97-AF65-F5344CB8AC3E}">
        <p14:creationId xmlns:p14="http://schemas.microsoft.com/office/powerpoint/2010/main" val="205617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Los datos de los sistemas eléctricos se tienen que dar en forma matricial, en una matriz denominada ‘mpc.bus’. Se proporciona un fichero de muestra ‘sistema.m’ que se reproduce parciamente en esta diapositiva y en donde se puede ver el formato requerido, en este caso para incluir los datos de los nudos del sistema: número de nudo, carácter del mismo, potencias activa y reactiva demandadas, y tensión. Se muestra también una parte del manual en el que se detalla los que significa cada término y las unidades en que se tiene que dar.</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8</a:t>
            </a:fld>
            <a:endParaRPr lang="es-ES_tradnl"/>
          </a:p>
        </p:txBody>
      </p:sp>
    </p:spTree>
    <p:extLst>
      <p:ext uri="{BB962C8B-B14F-4D97-AF65-F5344CB8AC3E}">
        <p14:creationId xmlns:p14="http://schemas.microsoft.com/office/powerpoint/2010/main" val="141251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en-ES"/>
              <a:t>Los datos de rama se tienen que introducir en una matriz denominada ‘mpc.branch’. Los datos incluyen los nudos inicial y final de la rama, entre ellas su resistencia, reactancia y susceptancia, la capacidad de transmisión y su estado de conexión o desconexión. Se facilita también la descripción y unidades de los datos que se requieren. La rama puede tratarse de una línea o de un transfomador. En este caso se puede proporcionar la toma en que se encuentra y ekk desfase.</a:t>
            </a:r>
          </a:p>
        </p:txBody>
      </p:sp>
      <p:sp>
        <p:nvSpPr>
          <p:cNvPr id="4" name="Date Placeholder 3"/>
          <p:cNvSpPr>
            <a:spLocks noGrp="1"/>
          </p:cNvSpPr>
          <p:nvPr>
            <p:ph type="dt" idx="1"/>
          </p:nvPr>
        </p:nvSpPr>
        <p:spPr/>
        <p:txBody>
          <a:bodyPr/>
          <a:lstStyle/>
          <a:p>
            <a:fld id="{712B8961-D2CA-F842-9199-127F7D10B40F}" type="datetime1">
              <a:rPr lang="es-ES"/>
              <a:pPr/>
              <a:t>26/8/20</a:t>
            </a:fld>
            <a:endParaRPr lang="es-ES_tradnl"/>
          </a:p>
        </p:txBody>
      </p:sp>
      <p:sp>
        <p:nvSpPr>
          <p:cNvPr id="5" name="Slide Number Placeholder 4"/>
          <p:cNvSpPr>
            <a:spLocks noGrp="1"/>
          </p:cNvSpPr>
          <p:nvPr>
            <p:ph type="sldNum" sz="quarter" idx="5"/>
          </p:nvPr>
        </p:nvSpPr>
        <p:spPr/>
        <p:txBody>
          <a:bodyPr/>
          <a:lstStyle/>
          <a:p>
            <a:fld id="{BA78B304-9059-8443-AFD9-FC55781E8F09}" type="slidenum">
              <a:rPr lang="es-ES_tradnl"/>
              <a:pPr/>
              <a:t>9</a:t>
            </a:fld>
            <a:endParaRPr lang="es-ES_tradnl"/>
          </a:p>
        </p:txBody>
      </p:sp>
    </p:spTree>
    <p:extLst>
      <p:ext uri="{BB962C8B-B14F-4D97-AF65-F5344CB8AC3E}">
        <p14:creationId xmlns:p14="http://schemas.microsoft.com/office/powerpoint/2010/main" val="2688909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6DC5B8-941B-BC46-AD1A-BCEE37475FA6}"/>
              </a:ext>
            </a:extLst>
          </p:cNvPr>
          <p:cNvPicPr>
            <a:picLocks noChangeAspect="1"/>
          </p:cNvPicPr>
          <p:nvPr userDrawn="1"/>
        </p:nvPicPr>
        <p:blipFill>
          <a:blip r:embed="rId2"/>
          <a:stretch>
            <a:fillRect/>
          </a:stretch>
        </p:blipFill>
        <p:spPr>
          <a:xfrm>
            <a:off x="0" y="0"/>
            <a:ext cx="3356658" cy="107937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pie de página 3"/>
          <p:cNvSpPr>
            <a:spLocks noGrp="1"/>
          </p:cNvSpPr>
          <p:nvPr>
            <p:ph type="ftr" sz="quarter" idx="10"/>
          </p:nvPr>
        </p:nvSpPr>
        <p:spPr/>
        <p:txBody>
          <a:bodyPr/>
          <a:lstStyle>
            <a:lvl1pPr>
              <a:defRPr/>
            </a:lvl1pPr>
          </a:lstStyle>
          <a:p>
            <a:r>
              <a:rPr lang="es-ES"/>
              <a:t>Regulación de sistemas eléctricos</a:t>
            </a:r>
            <a:endParaRPr lang="es-ES" i="0"/>
          </a:p>
        </p:txBody>
      </p:sp>
      <p:sp>
        <p:nvSpPr>
          <p:cNvPr id="5" name="Marcador de número de diapositiva 4"/>
          <p:cNvSpPr>
            <a:spLocks noGrp="1"/>
          </p:cNvSpPr>
          <p:nvPr>
            <p:ph type="sldNum" sz="quarter" idx="11"/>
          </p:nvPr>
        </p:nvSpPr>
        <p:spPr/>
        <p:txBody>
          <a:bodyPr/>
          <a:lstStyle>
            <a:lvl1pPr>
              <a:defRPr/>
            </a:lvl1pPr>
          </a:lstStyle>
          <a:p>
            <a:fld id="{FC9FFE6A-5101-7C45-A1C7-6D48AC6586BF}"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24650" y="295275"/>
            <a:ext cx="2127250" cy="2689225"/>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341313" y="295275"/>
            <a:ext cx="6230937" cy="26892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pie de página 3"/>
          <p:cNvSpPr>
            <a:spLocks noGrp="1"/>
          </p:cNvSpPr>
          <p:nvPr>
            <p:ph type="ftr" sz="quarter" idx="10"/>
          </p:nvPr>
        </p:nvSpPr>
        <p:spPr/>
        <p:txBody>
          <a:bodyPr/>
          <a:lstStyle>
            <a:lvl1pPr>
              <a:defRPr/>
            </a:lvl1pPr>
          </a:lstStyle>
          <a:p>
            <a:r>
              <a:rPr lang="es-ES"/>
              <a:t>Regulación de sistemas eléctricos</a:t>
            </a:r>
            <a:endParaRPr lang="es-ES" i="0"/>
          </a:p>
        </p:txBody>
      </p:sp>
      <p:sp>
        <p:nvSpPr>
          <p:cNvPr id="5" name="Marcador de número de diapositiva 4"/>
          <p:cNvSpPr>
            <a:spLocks noGrp="1"/>
          </p:cNvSpPr>
          <p:nvPr>
            <p:ph type="sldNum" sz="quarter" idx="11"/>
          </p:nvPr>
        </p:nvSpPr>
        <p:spPr/>
        <p:txBody>
          <a:bodyPr/>
          <a:lstStyle>
            <a:lvl1pPr>
              <a:defRPr/>
            </a:lvl1pPr>
          </a:lstStyle>
          <a:p>
            <a:fld id="{FAC2792C-0333-3848-89AC-6514D6499355}" type="slidenum">
              <a:rPr lang="es-ES"/>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2955925" y="295275"/>
            <a:ext cx="5895975" cy="469900"/>
          </a:xfrm>
        </p:spPr>
        <p:txBody>
          <a:bodyPr/>
          <a:lstStyle/>
          <a:p>
            <a:r>
              <a:rPr lang="es-ES_tradnl"/>
              <a:t>Clic para editar título</a:t>
            </a:r>
          </a:p>
        </p:txBody>
      </p:sp>
      <p:sp>
        <p:nvSpPr>
          <p:cNvPr id="3" name="Marcador de texto 2"/>
          <p:cNvSpPr>
            <a:spLocks noGrp="1"/>
          </p:cNvSpPr>
          <p:nvPr>
            <p:ph type="body" sz="half" idx="1"/>
          </p:nvPr>
        </p:nvSpPr>
        <p:spPr>
          <a:xfrm>
            <a:off x="341313" y="1489075"/>
            <a:ext cx="3924300" cy="14954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418013" y="1489075"/>
            <a:ext cx="3924300" cy="14954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pie de página 4"/>
          <p:cNvSpPr>
            <a:spLocks noGrp="1"/>
          </p:cNvSpPr>
          <p:nvPr>
            <p:ph type="ftr" sz="quarter" idx="10"/>
          </p:nvPr>
        </p:nvSpPr>
        <p:spPr>
          <a:xfrm>
            <a:off x="169863" y="6275388"/>
            <a:ext cx="7231062" cy="457200"/>
          </a:xfrm>
        </p:spPr>
        <p:txBody>
          <a:bodyPr/>
          <a:lstStyle>
            <a:lvl1pPr>
              <a:defRPr/>
            </a:lvl1pPr>
          </a:lstStyle>
          <a:p>
            <a:r>
              <a:rPr lang="es-ES"/>
              <a:t>Regulación de sistemas eléctricos</a:t>
            </a:r>
            <a:endParaRPr lang="es-ES" i="0"/>
          </a:p>
        </p:txBody>
      </p:sp>
      <p:sp>
        <p:nvSpPr>
          <p:cNvPr id="6" name="Marcador de número de diapositiva 5"/>
          <p:cNvSpPr>
            <a:spLocks noGrp="1"/>
          </p:cNvSpPr>
          <p:nvPr>
            <p:ph type="sldNum" sz="quarter" idx="11"/>
          </p:nvPr>
        </p:nvSpPr>
        <p:spPr>
          <a:xfrm>
            <a:off x="7669213" y="6248400"/>
            <a:ext cx="1246187" cy="457200"/>
          </a:xfrm>
        </p:spPr>
        <p:txBody>
          <a:bodyPr/>
          <a:lstStyle>
            <a:lvl1pPr>
              <a:defRPr/>
            </a:lvl1pPr>
          </a:lstStyle>
          <a:p>
            <a:fld id="{96E068A4-C90C-E14C-8BAF-4B86E21887ED}" type="slidenum">
              <a:rPr lang="es-ES"/>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Título 1"/>
          <p:cNvSpPr>
            <a:spLocks noGrp="1"/>
          </p:cNvSpPr>
          <p:nvPr>
            <p:ph type="title"/>
          </p:nvPr>
        </p:nvSpPr>
        <p:spPr>
          <a:xfrm>
            <a:off x="2955925" y="295275"/>
            <a:ext cx="5895975" cy="469900"/>
          </a:xfrm>
        </p:spPr>
        <p:txBody>
          <a:bodyPr/>
          <a:lstStyle/>
          <a:p>
            <a:r>
              <a:rPr lang="es-ES_tradnl"/>
              <a:t>Clic para editar título</a:t>
            </a:r>
          </a:p>
        </p:txBody>
      </p:sp>
      <p:sp>
        <p:nvSpPr>
          <p:cNvPr id="3" name="Marcador de contenido 2"/>
          <p:cNvSpPr>
            <a:spLocks noGrp="1"/>
          </p:cNvSpPr>
          <p:nvPr>
            <p:ph sz="half" idx="1"/>
          </p:nvPr>
        </p:nvSpPr>
        <p:spPr>
          <a:xfrm>
            <a:off x="341313" y="1489075"/>
            <a:ext cx="8001000" cy="671513"/>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341313" y="2312988"/>
            <a:ext cx="8001000" cy="671512"/>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pie de página 4"/>
          <p:cNvSpPr>
            <a:spLocks noGrp="1"/>
          </p:cNvSpPr>
          <p:nvPr>
            <p:ph type="ftr" sz="quarter" idx="10"/>
          </p:nvPr>
        </p:nvSpPr>
        <p:spPr>
          <a:xfrm>
            <a:off x="169863" y="6275388"/>
            <a:ext cx="7231062" cy="457200"/>
          </a:xfrm>
        </p:spPr>
        <p:txBody>
          <a:bodyPr/>
          <a:lstStyle>
            <a:lvl1pPr>
              <a:defRPr/>
            </a:lvl1pPr>
          </a:lstStyle>
          <a:p>
            <a:r>
              <a:rPr lang="es-ES"/>
              <a:t>Regulación de sistemas eléctricos</a:t>
            </a:r>
            <a:endParaRPr lang="es-ES" i="0"/>
          </a:p>
        </p:txBody>
      </p:sp>
      <p:sp>
        <p:nvSpPr>
          <p:cNvPr id="6" name="Marcador de número de diapositiva 5"/>
          <p:cNvSpPr>
            <a:spLocks noGrp="1"/>
          </p:cNvSpPr>
          <p:nvPr>
            <p:ph type="sldNum" sz="quarter" idx="11"/>
          </p:nvPr>
        </p:nvSpPr>
        <p:spPr>
          <a:xfrm>
            <a:off x="7669213" y="6248400"/>
            <a:ext cx="1246187" cy="457200"/>
          </a:xfrm>
        </p:spPr>
        <p:txBody>
          <a:bodyPr/>
          <a:lstStyle>
            <a:lvl1pPr>
              <a:defRPr/>
            </a:lvl1pPr>
          </a:lstStyle>
          <a:p>
            <a:fld id="{75C38293-E009-424C-B49C-34D98E152D2B}" type="slidenum">
              <a:rPr lang="es-ES"/>
              <a:pPr/>
              <a:t>‹#›</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2955925" y="295275"/>
            <a:ext cx="5895975" cy="469900"/>
          </a:xfrm>
        </p:spPr>
        <p:txBody>
          <a:bodyPr/>
          <a:lstStyle/>
          <a:p>
            <a:r>
              <a:rPr lang="es-ES_tradnl"/>
              <a:t>Clic para editar título</a:t>
            </a:r>
          </a:p>
        </p:txBody>
      </p:sp>
      <p:sp>
        <p:nvSpPr>
          <p:cNvPr id="3" name="Marcador de tabla 2"/>
          <p:cNvSpPr>
            <a:spLocks noGrp="1"/>
          </p:cNvSpPr>
          <p:nvPr>
            <p:ph type="tbl" idx="1"/>
          </p:nvPr>
        </p:nvSpPr>
        <p:spPr>
          <a:xfrm>
            <a:off x="341313" y="1489075"/>
            <a:ext cx="8001000" cy="1495425"/>
          </a:xfrm>
        </p:spPr>
        <p:txBody>
          <a:bodyPr/>
          <a:lstStyle/>
          <a:p>
            <a:endParaRPr lang="es-ES_tradnl"/>
          </a:p>
        </p:txBody>
      </p:sp>
      <p:sp>
        <p:nvSpPr>
          <p:cNvPr id="4" name="Marcador de pie de página 3"/>
          <p:cNvSpPr>
            <a:spLocks noGrp="1"/>
          </p:cNvSpPr>
          <p:nvPr>
            <p:ph type="ftr" sz="quarter" idx="10"/>
          </p:nvPr>
        </p:nvSpPr>
        <p:spPr>
          <a:xfrm>
            <a:off x="169863" y="6275388"/>
            <a:ext cx="7231062" cy="457200"/>
          </a:xfrm>
        </p:spPr>
        <p:txBody>
          <a:bodyPr/>
          <a:lstStyle>
            <a:lvl1pPr>
              <a:defRPr/>
            </a:lvl1pPr>
          </a:lstStyle>
          <a:p>
            <a:r>
              <a:rPr lang="es-ES"/>
              <a:t>Regulación de sistemas eléctricos</a:t>
            </a:r>
            <a:endParaRPr lang="es-ES" i="0"/>
          </a:p>
        </p:txBody>
      </p:sp>
      <p:sp>
        <p:nvSpPr>
          <p:cNvPr id="5" name="Marcador de número de diapositiva 4"/>
          <p:cNvSpPr>
            <a:spLocks noGrp="1"/>
          </p:cNvSpPr>
          <p:nvPr>
            <p:ph type="sldNum" sz="quarter" idx="11"/>
          </p:nvPr>
        </p:nvSpPr>
        <p:spPr>
          <a:xfrm>
            <a:off x="7669213" y="6248400"/>
            <a:ext cx="1246187" cy="457200"/>
          </a:xfrm>
        </p:spPr>
        <p:txBody>
          <a:bodyPr/>
          <a:lstStyle>
            <a:lvl1pPr>
              <a:defRPr/>
            </a:lvl1pPr>
          </a:lstStyle>
          <a:p>
            <a:fld id="{4046009A-7110-5E4F-91EC-2E31AED6866F}" type="slidenum">
              <a:rPr lang="es-ES"/>
              <a:pPr/>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lvl1pPr>
              <a:defRPr/>
            </a:lvl1pPr>
          </a:lstStyle>
          <a:p>
            <a:endParaRPr lang="es-ES_tradnl"/>
          </a:p>
        </p:txBody>
      </p:sp>
      <p:sp>
        <p:nvSpPr>
          <p:cNvPr id="5" name="Marcador de pie de página 4"/>
          <p:cNvSpPr>
            <a:spLocks noGrp="1"/>
          </p:cNvSpPr>
          <p:nvPr>
            <p:ph type="ftr" sz="quarter" idx="11"/>
          </p:nvPr>
        </p:nvSpPr>
        <p:spPr/>
        <p:txBody>
          <a:bodyPr/>
          <a:lstStyle>
            <a:lvl1pPr>
              <a:defRPr/>
            </a:lvl1pPr>
          </a:lstStyle>
          <a:p>
            <a:r>
              <a:rPr lang="es-ES_tradnl"/>
              <a:t>Regulación de sistemas eléctricos</a:t>
            </a:r>
          </a:p>
        </p:txBody>
      </p:sp>
      <p:sp>
        <p:nvSpPr>
          <p:cNvPr id="6" name="Marcador de número de diapositiva 5"/>
          <p:cNvSpPr>
            <a:spLocks noGrp="1"/>
          </p:cNvSpPr>
          <p:nvPr>
            <p:ph type="sldNum" sz="quarter" idx="12"/>
          </p:nvPr>
        </p:nvSpPr>
        <p:spPr/>
        <p:txBody>
          <a:bodyPr/>
          <a:lstStyle>
            <a:lvl1pPr>
              <a:defRPr/>
            </a:lvl1pPr>
          </a:lstStyle>
          <a:p>
            <a:fld id="{B3383734-6313-C445-B778-5BA73EE788D1}" type="slidenum">
              <a:rPr lang="es-ES_tradnl"/>
              <a:pPr/>
              <a:t>‹#›</a:t>
            </a:fld>
            <a:endParaRPr lang="es-ES_trad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lvl1pPr>
              <a:defRPr/>
            </a:lvl1pPr>
          </a:lstStyle>
          <a:p>
            <a:endParaRPr lang="es-ES_tradnl"/>
          </a:p>
        </p:txBody>
      </p:sp>
      <p:sp>
        <p:nvSpPr>
          <p:cNvPr id="5" name="Marcador de pie de página 4"/>
          <p:cNvSpPr>
            <a:spLocks noGrp="1"/>
          </p:cNvSpPr>
          <p:nvPr>
            <p:ph type="ftr" sz="quarter" idx="11"/>
          </p:nvPr>
        </p:nvSpPr>
        <p:spPr/>
        <p:txBody>
          <a:bodyPr/>
          <a:lstStyle>
            <a:lvl1pPr>
              <a:defRPr/>
            </a:lvl1pPr>
          </a:lstStyle>
          <a:p>
            <a:r>
              <a:rPr lang="es-ES_tradnl"/>
              <a:t>Regulación de sistemas eléctricos</a:t>
            </a:r>
          </a:p>
        </p:txBody>
      </p:sp>
      <p:sp>
        <p:nvSpPr>
          <p:cNvPr id="6" name="Marcador de número de diapositiva 5"/>
          <p:cNvSpPr>
            <a:spLocks noGrp="1"/>
          </p:cNvSpPr>
          <p:nvPr>
            <p:ph type="sldNum" sz="quarter" idx="12"/>
          </p:nvPr>
        </p:nvSpPr>
        <p:spPr/>
        <p:txBody>
          <a:bodyPr/>
          <a:lstStyle>
            <a:lvl1pPr>
              <a:defRPr/>
            </a:lvl1pPr>
          </a:lstStyle>
          <a:p>
            <a:fld id="{525A55DD-8816-124A-943C-A32FCCD7B4A6}" type="slidenum">
              <a:rPr lang="es-ES_tradnl"/>
              <a:pPr/>
              <a:t>‹#›</a:t>
            </a:fld>
            <a:endParaRPr lang="es-ES_trad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_tradnl"/>
          </a:p>
        </p:txBody>
      </p:sp>
      <p:sp>
        <p:nvSpPr>
          <p:cNvPr id="5" name="Marcador de pie de página 4"/>
          <p:cNvSpPr>
            <a:spLocks noGrp="1"/>
          </p:cNvSpPr>
          <p:nvPr>
            <p:ph type="ftr" sz="quarter" idx="11"/>
          </p:nvPr>
        </p:nvSpPr>
        <p:spPr/>
        <p:txBody>
          <a:bodyPr/>
          <a:lstStyle>
            <a:lvl1pPr>
              <a:defRPr/>
            </a:lvl1pPr>
          </a:lstStyle>
          <a:p>
            <a:r>
              <a:rPr lang="es-ES_tradnl"/>
              <a:t>Regulación de sistemas eléctricos</a:t>
            </a:r>
          </a:p>
        </p:txBody>
      </p:sp>
      <p:sp>
        <p:nvSpPr>
          <p:cNvPr id="6" name="Marcador de número de diapositiva 5"/>
          <p:cNvSpPr>
            <a:spLocks noGrp="1"/>
          </p:cNvSpPr>
          <p:nvPr>
            <p:ph type="sldNum" sz="quarter" idx="12"/>
          </p:nvPr>
        </p:nvSpPr>
        <p:spPr/>
        <p:txBody>
          <a:bodyPr/>
          <a:lstStyle>
            <a:lvl1pPr>
              <a:defRPr/>
            </a:lvl1pPr>
          </a:lstStyle>
          <a:p>
            <a:fld id="{6A7C7674-FA07-0843-AB64-DDFE8CC52637}" type="slidenum">
              <a:rPr lang="es-ES_tradnl"/>
              <a:pPr/>
              <a:t>‹#›</a:t>
            </a:fld>
            <a:endParaRPr lang="es-ES_trad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lvl1pPr>
              <a:defRPr/>
            </a:lvl1pPr>
          </a:lstStyle>
          <a:p>
            <a:endParaRPr lang="es-ES_tradnl"/>
          </a:p>
        </p:txBody>
      </p:sp>
      <p:sp>
        <p:nvSpPr>
          <p:cNvPr id="6" name="Marcador de pie de página 5"/>
          <p:cNvSpPr>
            <a:spLocks noGrp="1"/>
          </p:cNvSpPr>
          <p:nvPr>
            <p:ph type="ftr" sz="quarter" idx="11"/>
          </p:nvPr>
        </p:nvSpPr>
        <p:spPr/>
        <p:txBody>
          <a:bodyPr/>
          <a:lstStyle>
            <a:lvl1pPr>
              <a:defRPr/>
            </a:lvl1pPr>
          </a:lstStyle>
          <a:p>
            <a:r>
              <a:rPr lang="es-ES_tradnl"/>
              <a:t>Regulación de sistemas eléctricos</a:t>
            </a:r>
          </a:p>
        </p:txBody>
      </p:sp>
      <p:sp>
        <p:nvSpPr>
          <p:cNvPr id="7" name="Marcador de número de diapositiva 6"/>
          <p:cNvSpPr>
            <a:spLocks noGrp="1"/>
          </p:cNvSpPr>
          <p:nvPr>
            <p:ph type="sldNum" sz="quarter" idx="12"/>
          </p:nvPr>
        </p:nvSpPr>
        <p:spPr/>
        <p:txBody>
          <a:bodyPr/>
          <a:lstStyle>
            <a:lvl1pPr>
              <a:defRPr/>
            </a:lvl1pPr>
          </a:lstStyle>
          <a:p>
            <a:fld id="{E5C5AC69-41E7-0A4B-A78B-58F79C1F4B94}" type="slidenum">
              <a:rPr lang="es-ES_tradnl"/>
              <a:pPr/>
              <a:t>‹#›</a:t>
            </a:fld>
            <a:endParaRPr lang="es-ES_trad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lvl1pPr>
              <a:defRPr/>
            </a:lvl1pPr>
          </a:lstStyle>
          <a:p>
            <a:endParaRPr lang="es-ES_tradnl"/>
          </a:p>
        </p:txBody>
      </p:sp>
      <p:sp>
        <p:nvSpPr>
          <p:cNvPr id="8" name="Marcador de pie de página 7"/>
          <p:cNvSpPr>
            <a:spLocks noGrp="1"/>
          </p:cNvSpPr>
          <p:nvPr>
            <p:ph type="ftr" sz="quarter" idx="11"/>
          </p:nvPr>
        </p:nvSpPr>
        <p:spPr/>
        <p:txBody>
          <a:bodyPr/>
          <a:lstStyle>
            <a:lvl1pPr>
              <a:defRPr/>
            </a:lvl1pPr>
          </a:lstStyle>
          <a:p>
            <a:r>
              <a:rPr lang="es-ES_tradnl"/>
              <a:t>Regulación de sistemas eléctricos</a:t>
            </a:r>
          </a:p>
        </p:txBody>
      </p:sp>
      <p:sp>
        <p:nvSpPr>
          <p:cNvPr id="9" name="Marcador de número de diapositiva 8"/>
          <p:cNvSpPr>
            <a:spLocks noGrp="1"/>
          </p:cNvSpPr>
          <p:nvPr>
            <p:ph type="sldNum" sz="quarter" idx="12"/>
          </p:nvPr>
        </p:nvSpPr>
        <p:spPr/>
        <p:txBody>
          <a:bodyPr/>
          <a:lstStyle>
            <a:lvl1pPr>
              <a:defRPr/>
            </a:lvl1pPr>
          </a:lstStyle>
          <a:p>
            <a:fld id="{CFA9E29B-6F0E-F548-98EE-8469C4CA74B4}" type="slidenum">
              <a:rPr lang="es-ES_tradnl"/>
              <a:pPr/>
              <a:t>‹#›</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pie de página 3"/>
          <p:cNvSpPr>
            <a:spLocks noGrp="1"/>
          </p:cNvSpPr>
          <p:nvPr>
            <p:ph type="ftr" sz="quarter" idx="10"/>
          </p:nvPr>
        </p:nvSpPr>
        <p:spPr/>
        <p:txBody>
          <a:bodyPr/>
          <a:lstStyle>
            <a:lvl1pPr>
              <a:defRPr/>
            </a:lvl1pPr>
          </a:lstStyle>
          <a:p>
            <a:r>
              <a:rPr lang="es-ES"/>
              <a:t>Regulación de sistemas eléctricos</a:t>
            </a:r>
            <a:endParaRPr lang="es-ES" i="0"/>
          </a:p>
        </p:txBody>
      </p:sp>
      <p:sp>
        <p:nvSpPr>
          <p:cNvPr id="5" name="Marcador de número de diapositiva 4"/>
          <p:cNvSpPr>
            <a:spLocks noGrp="1"/>
          </p:cNvSpPr>
          <p:nvPr>
            <p:ph type="sldNum" sz="quarter" idx="11"/>
          </p:nvPr>
        </p:nvSpPr>
        <p:spPr/>
        <p:txBody>
          <a:bodyPr/>
          <a:lstStyle>
            <a:lvl1pPr>
              <a:defRPr/>
            </a:lvl1pPr>
          </a:lstStyle>
          <a:p>
            <a:fld id="{6E522F90-767D-A543-9EF5-BECE76126381}" type="slidenum">
              <a:rPr lang="es-ES"/>
              <a:pPr/>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lvl1pPr>
              <a:defRPr/>
            </a:lvl1pPr>
          </a:lstStyle>
          <a:p>
            <a:endParaRPr lang="es-ES_tradnl"/>
          </a:p>
        </p:txBody>
      </p:sp>
      <p:sp>
        <p:nvSpPr>
          <p:cNvPr id="4" name="Marcador de pie de página 3"/>
          <p:cNvSpPr>
            <a:spLocks noGrp="1"/>
          </p:cNvSpPr>
          <p:nvPr>
            <p:ph type="ftr" sz="quarter" idx="11"/>
          </p:nvPr>
        </p:nvSpPr>
        <p:spPr/>
        <p:txBody>
          <a:bodyPr/>
          <a:lstStyle>
            <a:lvl1pPr>
              <a:defRPr/>
            </a:lvl1pPr>
          </a:lstStyle>
          <a:p>
            <a:r>
              <a:rPr lang="es-ES_tradnl"/>
              <a:t>Regulación de sistemas eléctricos</a:t>
            </a:r>
          </a:p>
        </p:txBody>
      </p:sp>
      <p:sp>
        <p:nvSpPr>
          <p:cNvPr id="5" name="Marcador de número de diapositiva 4"/>
          <p:cNvSpPr>
            <a:spLocks noGrp="1"/>
          </p:cNvSpPr>
          <p:nvPr>
            <p:ph type="sldNum" sz="quarter" idx="12"/>
          </p:nvPr>
        </p:nvSpPr>
        <p:spPr/>
        <p:txBody>
          <a:bodyPr/>
          <a:lstStyle>
            <a:lvl1pPr>
              <a:defRPr/>
            </a:lvl1pPr>
          </a:lstStyle>
          <a:p>
            <a:fld id="{5EF9AB99-938D-DD43-B478-4A0A01AA7B8E}" type="slidenum">
              <a:rPr lang="es-ES_tradnl"/>
              <a:pPr/>
              <a:t>‹#›</a:t>
            </a:fld>
            <a:endParaRPr lang="es-ES_trad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_tradnl"/>
          </a:p>
        </p:txBody>
      </p:sp>
      <p:sp>
        <p:nvSpPr>
          <p:cNvPr id="3" name="Marcador de pie de página 2"/>
          <p:cNvSpPr>
            <a:spLocks noGrp="1"/>
          </p:cNvSpPr>
          <p:nvPr>
            <p:ph type="ftr" sz="quarter" idx="11"/>
          </p:nvPr>
        </p:nvSpPr>
        <p:spPr/>
        <p:txBody>
          <a:bodyPr/>
          <a:lstStyle>
            <a:lvl1pPr>
              <a:defRPr/>
            </a:lvl1pPr>
          </a:lstStyle>
          <a:p>
            <a:r>
              <a:rPr lang="es-ES_tradnl"/>
              <a:t>Regulación de sistemas eléctricos</a:t>
            </a:r>
          </a:p>
        </p:txBody>
      </p:sp>
      <p:sp>
        <p:nvSpPr>
          <p:cNvPr id="4" name="Marcador de número de diapositiva 3"/>
          <p:cNvSpPr>
            <a:spLocks noGrp="1"/>
          </p:cNvSpPr>
          <p:nvPr>
            <p:ph type="sldNum" sz="quarter" idx="12"/>
          </p:nvPr>
        </p:nvSpPr>
        <p:spPr/>
        <p:txBody>
          <a:bodyPr/>
          <a:lstStyle>
            <a:lvl1pPr>
              <a:defRPr/>
            </a:lvl1pPr>
          </a:lstStyle>
          <a:p>
            <a:fld id="{90003D3C-972B-C940-BFCA-F02FE490BC62}" type="slidenum">
              <a:rPr lang="es-ES_tradnl"/>
              <a:pPr/>
              <a:t>‹#›</a:t>
            </a:fld>
            <a:endParaRPr lang="es-ES_trad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_tradnl"/>
          </a:p>
        </p:txBody>
      </p:sp>
      <p:sp>
        <p:nvSpPr>
          <p:cNvPr id="6" name="Marcador de pie de página 5"/>
          <p:cNvSpPr>
            <a:spLocks noGrp="1"/>
          </p:cNvSpPr>
          <p:nvPr>
            <p:ph type="ftr" sz="quarter" idx="11"/>
          </p:nvPr>
        </p:nvSpPr>
        <p:spPr/>
        <p:txBody>
          <a:bodyPr/>
          <a:lstStyle>
            <a:lvl1pPr>
              <a:defRPr/>
            </a:lvl1pPr>
          </a:lstStyle>
          <a:p>
            <a:r>
              <a:rPr lang="es-ES_tradnl"/>
              <a:t>Regulación de sistemas eléctricos</a:t>
            </a:r>
          </a:p>
        </p:txBody>
      </p:sp>
      <p:sp>
        <p:nvSpPr>
          <p:cNvPr id="7" name="Marcador de número de diapositiva 6"/>
          <p:cNvSpPr>
            <a:spLocks noGrp="1"/>
          </p:cNvSpPr>
          <p:nvPr>
            <p:ph type="sldNum" sz="quarter" idx="12"/>
          </p:nvPr>
        </p:nvSpPr>
        <p:spPr/>
        <p:txBody>
          <a:bodyPr/>
          <a:lstStyle>
            <a:lvl1pPr>
              <a:defRPr/>
            </a:lvl1pPr>
          </a:lstStyle>
          <a:p>
            <a:fld id="{198ED3F5-9881-DC41-BEEC-1996CE53ED9B}" type="slidenum">
              <a:rPr lang="es-ES_tradnl"/>
              <a:pPr/>
              <a:t>‹#›</a:t>
            </a:fld>
            <a:endParaRPr lang="es-ES_trad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_tradnl"/>
          </a:p>
        </p:txBody>
      </p:sp>
      <p:sp>
        <p:nvSpPr>
          <p:cNvPr id="6" name="Marcador de pie de página 5"/>
          <p:cNvSpPr>
            <a:spLocks noGrp="1"/>
          </p:cNvSpPr>
          <p:nvPr>
            <p:ph type="ftr" sz="quarter" idx="11"/>
          </p:nvPr>
        </p:nvSpPr>
        <p:spPr/>
        <p:txBody>
          <a:bodyPr/>
          <a:lstStyle>
            <a:lvl1pPr>
              <a:defRPr/>
            </a:lvl1pPr>
          </a:lstStyle>
          <a:p>
            <a:r>
              <a:rPr lang="es-ES_tradnl"/>
              <a:t>Regulación de sistemas eléctricos</a:t>
            </a:r>
          </a:p>
        </p:txBody>
      </p:sp>
      <p:sp>
        <p:nvSpPr>
          <p:cNvPr id="7" name="Marcador de número de diapositiva 6"/>
          <p:cNvSpPr>
            <a:spLocks noGrp="1"/>
          </p:cNvSpPr>
          <p:nvPr>
            <p:ph type="sldNum" sz="quarter" idx="12"/>
          </p:nvPr>
        </p:nvSpPr>
        <p:spPr/>
        <p:txBody>
          <a:bodyPr/>
          <a:lstStyle>
            <a:lvl1pPr>
              <a:defRPr/>
            </a:lvl1pPr>
          </a:lstStyle>
          <a:p>
            <a:fld id="{28FEB073-2FAB-6B4A-A983-84A3395986A9}" type="slidenum">
              <a:rPr lang="es-ES_tradnl"/>
              <a:pPr/>
              <a:t>‹#›</a:t>
            </a:fld>
            <a:endParaRPr lang="es-ES_trad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lvl1pPr>
              <a:defRPr/>
            </a:lvl1pPr>
          </a:lstStyle>
          <a:p>
            <a:endParaRPr lang="es-ES_tradnl"/>
          </a:p>
        </p:txBody>
      </p:sp>
      <p:sp>
        <p:nvSpPr>
          <p:cNvPr id="5" name="Marcador de pie de página 4"/>
          <p:cNvSpPr>
            <a:spLocks noGrp="1"/>
          </p:cNvSpPr>
          <p:nvPr>
            <p:ph type="ftr" sz="quarter" idx="11"/>
          </p:nvPr>
        </p:nvSpPr>
        <p:spPr/>
        <p:txBody>
          <a:bodyPr/>
          <a:lstStyle>
            <a:lvl1pPr>
              <a:defRPr/>
            </a:lvl1pPr>
          </a:lstStyle>
          <a:p>
            <a:r>
              <a:rPr lang="es-ES_tradnl"/>
              <a:t>Regulación de sistemas eléctricos</a:t>
            </a:r>
          </a:p>
        </p:txBody>
      </p:sp>
      <p:sp>
        <p:nvSpPr>
          <p:cNvPr id="6" name="Marcador de número de diapositiva 5"/>
          <p:cNvSpPr>
            <a:spLocks noGrp="1"/>
          </p:cNvSpPr>
          <p:nvPr>
            <p:ph type="sldNum" sz="quarter" idx="12"/>
          </p:nvPr>
        </p:nvSpPr>
        <p:spPr/>
        <p:txBody>
          <a:bodyPr/>
          <a:lstStyle>
            <a:lvl1pPr>
              <a:defRPr/>
            </a:lvl1pPr>
          </a:lstStyle>
          <a:p>
            <a:fld id="{57013EB5-53BB-5A41-9AC8-8C723CECEF7A}" type="slidenum">
              <a:rPr lang="es-ES_tradnl"/>
              <a:pPr/>
              <a:t>‹#›</a:t>
            </a:fld>
            <a:endParaRPr lang="es-ES_trad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lvl1pPr>
              <a:defRPr/>
            </a:lvl1pPr>
          </a:lstStyle>
          <a:p>
            <a:endParaRPr lang="es-ES_tradnl"/>
          </a:p>
        </p:txBody>
      </p:sp>
      <p:sp>
        <p:nvSpPr>
          <p:cNvPr id="5" name="Marcador de pie de página 4"/>
          <p:cNvSpPr>
            <a:spLocks noGrp="1"/>
          </p:cNvSpPr>
          <p:nvPr>
            <p:ph type="ftr" sz="quarter" idx="11"/>
          </p:nvPr>
        </p:nvSpPr>
        <p:spPr/>
        <p:txBody>
          <a:bodyPr/>
          <a:lstStyle>
            <a:lvl1pPr>
              <a:defRPr/>
            </a:lvl1pPr>
          </a:lstStyle>
          <a:p>
            <a:r>
              <a:rPr lang="es-ES_tradnl"/>
              <a:t>Regulación de sistemas eléctricos</a:t>
            </a:r>
          </a:p>
        </p:txBody>
      </p:sp>
      <p:sp>
        <p:nvSpPr>
          <p:cNvPr id="6" name="Marcador de número de diapositiva 5"/>
          <p:cNvSpPr>
            <a:spLocks noGrp="1"/>
          </p:cNvSpPr>
          <p:nvPr>
            <p:ph type="sldNum" sz="quarter" idx="12"/>
          </p:nvPr>
        </p:nvSpPr>
        <p:spPr/>
        <p:txBody>
          <a:bodyPr/>
          <a:lstStyle>
            <a:lvl1pPr>
              <a:defRPr/>
            </a:lvl1pPr>
          </a:lstStyle>
          <a:p>
            <a:fld id="{A1633993-F658-4B44-B753-8BE95E32B304}" type="slidenum">
              <a:rPr lang="es-ES_tradnl"/>
              <a:pPr/>
              <a:t>‹#›</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
        <p:nvSpPr>
          <p:cNvPr id="4" name="Marcador de pie de página 3"/>
          <p:cNvSpPr>
            <a:spLocks noGrp="1"/>
          </p:cNvSpPr>
          <p:nvPr>
            <p:ph type="ftr" sz="quarter" idx="10"/>
          </p:nvPr>
        </p:nvSpPr>
        <p:spPr/>
        <p:txBody>
          <a:bodyPr/>
          <a:lstStyle>
            <a:lvl1pPr>
              <a:defRPr/>
            </a:lvl1pPr>
          </a:lstStyle>
          <a:p>
            <a:r>
              <a:rPr lang="es-ES"/>
              <a:t>Regulación de sistemas eléctricos</a:t>
            </a:r>
            <a:endParaRPr lang="es-ES" i="0"/>
          </a:p>
        </p:txBody>
      </p:sp>
      <p:sp>
        <p:nvSpPr>
          <p:cNvPr id="5" name="Marcador de número de diapositiva 4"/>
          <p:cNvSpPr>
            <a:spLocks noGrp="1"/>
          </p:cNvSpPr>
          <p:nvPr>
            <p:ph type="sldNum" sz="quarter" idx="11"/>
          </p:nvPr>
        </p:nvSpPr>
        <p:spPr/>
        <p:txBody>
          <a:bodyPr/>
          <a:lstStyle>
            <a:lvl1pPr>
              <a:defRPr/>
            </a:lvl1pPr>
          </a:lstStyle>
          <a:p>
            <a:fld id="{1F7691E2-D92B-8342-9A8B-C6641993B8E1}"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341313" y="1489075"/>
            <a:ext cx="3924300" cy="1495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418013" y="1489075"/>
            <a:ext cx="3924300" cy="1495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pie de página 4"/>
          <p:cNvSpPr>
            <a:spLocks noGrp="1"/>
          </p:cNvSpPr>
          <p:nvPr>
            <p:ph type="ftr" sz="quarter" idx="10"/>
          </p:nvPr>
        </p:nvSpPr>
        <p:spPr/>
        <p:txBody>
          <a:bodyPr/>
          <a:lstStyle>
            <a:lvl1pPr>
              <a:defRPr/>
            </a:lvl1pPr>
          </a:lstStyle>
          <a:p>
            <a:r>
              <a:rPr lang="es-ES"/>
              <a:t>Regulación de sistemas eléctricos</a:t>
            </a:r>
            <a:endParaRPr lang="es-ES" i="0"/>
          </a:p>
        </p:txBody>
      </p:sp>
      <p:sp>
        <p:nvSpPr>
          <p:cNvPr id="6" name="Marcador de número de diapositiva 5"/>
          <p:cNvSpPr>
            <a:spLocks noGrp="1"/>
          </p:cNvSpPr>
          <p:nvPr>
            <p:ph type="sldNum" sz="quarter" idx="11"/>
          </p:nvPr>
        </p:nvSpPr>
        <p:spPr/>
        <p:txBody>
          <a:bodyPr/>
          <a:lstStyle>
            <a:lvl1pPr>
              <a:defRPr/>
            </a:lvl1pPr>
          </a:lstStyle>
          <a:p>
            <a:fld id="{9EFA97CF-BE24-054F-A5BD-FA2D19F30F48}"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pie de página 6"/>
          <p:cNvSpPr>
            <a:spLocks noGrp="1"/>
          </p:cNvSpPr>
          <p:nvPr>
            <p:ph type="ftr" sz="quarter" idx="10"/>
          </p:nvPr>
        </p:nvSpPr>
        <p:spPr/>
        <p:txBody>
          <a:bodyPr/>
          <a:lstStyle>
            <a:lvl1pPr>
              <a:defRPr/>
            </a:lvl1pPr>
          </a:lstStyle>
          <a:p>
            <a:r>
              <a:rPr lang="es-ES"/>
              <a:t>Regulación de sistemas eléctricos</a:t>
            </a:r>
            <a:endParaRPr lang="es-ES" i="0"/>
          </a:p>
        </p:txBody>
      </p:sp>
      <p:sp>
        <p:nvSpPr>
          <p:cNvPr id="8" name="Marcador de número de diapositiva 7"/>
          <p:cNvSpPr>
            <a:spLocks noGrp="1"/>
          </p:cNvSpPr>
          <p:nvPr>
            <p:ph type="sldNum" sz="quarter" idx="11"/>
          </p:nvPr>
        </p:nvSpPr>
        <p:spPr/>
        <p:txBody>
          <a:bodyPr/>
          <a:lstStyle>
            <a:lvl1pPr>
              <a:defRPr/>
            </a:lvl1pPr>
          </a:lstStyle>
          <a:p>
            <a:fld id="{0BBFE2D9-916A-2147-B988-21EB2DC8379D}"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pie de página 2"/>
          <p:cNvSpPr>
            <a:spLocks noGrp="1"/>
          </p:cNvSpPr>
          <p:nvPr>
            <p:ph type="ftr" sz="quarter" idx="10"/>
          </p:nvPr>
        </p:nvSpPr>
        <p:spPr/>
        <p:txBody>
          <a:bodyPr/>
          <a:lstStyle>
            <a:lvl1pPr>
              <a:defRPr/>
            </a:lvl1pPr>
          </a:lstStyle>
          <a:p>
            <a:r>
              <a:rPr lang="es-ES"/>
              <a:t>Regulación de sistemas eléctricos</a:t>
            </a:r>
            <a:endParaRPr lang="es-ES" i="0"/>
          </a:p>
        </p:txBody>
      </p:sp>
      <p:sp>
        <p:nvSpPr>
          <p:cNvPr id="4" name="Marcador de número de diapositiva 3"/>
          <p:cNvSpPr>
            <a:spLocks noGrp="1"/>
          </p:cNvSpPr>
          <p:nvPr>
            <p:ph type="sldNum" sz="quarter" idx="11"/>
          </p:nvPr>
        </p:nvSpPr>
        <p:spPr/>
        <p:txBody>
          <a:bodyPr/>
          <a:lstStyle>
            <a:lvl1pPr>
              <a:defRPr/>
            </a:lvl1pPr>
          </a:lstStyle>
          <a:p>
            <a:fld id="{F4C54106-2D6F-4241-BE2A-B00362E54684}"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ie de página 1"/>
          <p:cNvSpPr>
            <a:spLocks noGrp="1"/>
          </p:cNvSpPr>
          <p:nvPr>
            <p:ph type="ftr" sz="quarter" idx="10"/>
          </p:nvPr>
        </p:nvSpPr>
        <p:spPr/>
        <p:txBody>
          <a:bodyPr/>
          <a:lstStyle>
            <a:lvl1pPr>
              <a:defRPr/>
            </a:lvl1pPr>
          </a:lstStyle>
          <a:p>
            <a:r>
              <a:rPr lang="es-ES"/>
              <a:t>Regulación de sistemas eléctricos</a:t>
            </a:r>
            <a:endParaRPr lang="es-ES" i="0"/>
          </a:p>
        </p:txBody>
      </p:sp>
      <p:sp>
        <p:nvSpPr>
          <p:cNvPr id="3" name="Marcador de número de diapositiva 2"/>
          <p:cNvSpPr>
            <a:spLocks noGrp="1"/>
          </p:cNvSpPr>
          <p:nvPr>
            <p:ph type="sldNum" sz="quarter" idx="11"/>
          </p:nvPr>
        </p:nvSpPr>
        <p:spPr/>
        <p:txBody>
          <a:bodyPr/>
          <a:lstStyle>
            <a:lvl1pPr>
              <a:defRPr/>
            </a:lvl1pPr>
          </a:lstStyle>
          <a:p>
            <a:fld id="{2C321490-B2E2-C143-A5E7-562FED31B60A}"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pie de página 4"/>
          <p:cNvSpPr>
            <a:spLocks noGrp="1"/>
          </p:cNvSpPr>
          <p:nvPr>
            <p:ph type="ftr" sz="quarter" idx="10"/>
          </p:nvPr>
        </p:nvSpPr>
        <p:spPr/>
        <p:txBody>
          <a:bodyPr/>
          <a:lstStyle>
            <a:lvl1pPr>
              <a:defRPr/>
            </a:lvl1pPr>
          </a:lstStyle>
          <a:p>
            <a:r>
              <a:rPr lang="es-ES"/>
              <a:t>Regulación de sistemas eléctricos</a:t>
            </a:r>
            <a:endParaRPr lang="es-ES" i="0"/>
          </a:p>
        </p:txBody>
      </p:sp>
      <p:sp>
        <p:nvSpPr>
          <p:cNvPr id="6" name="Marcador de número de diapositiva 5"/>
          <p:cNvSpPr>
            <a:spLocks noGrp="1"/>
          </p:cNvSpPr>
          <p:nvPr>
            <p:ph type="sldNum" sz="quarter" idx="11"/>
          </p:nvPr>
        </p:nvSpPr>
        <p:spPr/>
        <p:txBody>
          <a:bodyPr/>
          <a:lstStyle>
            <a:lvl1pPr>
              <a:defRPr/>
            </a:lvl1pPr>
          </a:lstStyle>
          <a:p>
            <a:fld id="{64BE9B9A-A449-5541-90CE-9AE87F667856}"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pie de página 4"/>
          <p:cNvSpPr>
            <a:spLocks noGrp="1"/>
          </p:cNvSpPr>
          <p:nvPr>
            <p:ph type="ftr" sz="quarter" idx="10"/>
          </p:nvPr>
        </p:nvSpPr>
        <p:spPr/>
        <p:txBody>
          <a:bodyPr/>
          <a:lstStyle>
            <a:lvl1pPr>
              <a:defRPr/>
            </a:lvl1pPr>
          </a:lstStyle>
          <a:p>
            <a:r>
              <a:rPr lang="es-ES"/>
              <a:t>Regulación de sistemas eléctricos</a:t>
            </a:r>
            <a:endParaRPr lang="es-ES" i="0"/>
          </a:p>
        </p:txBody>
      </p:sp>
      <p:sp>
        <p:nvSpPr>
          <p:cNvPr id="6" name="Marcador de número de diapositiva 5"/>
          <p:cNvSpPr>
            <a:spLocks noGrp="1"/>
          </p:cNvSpPr>
          <p:nvPr>
            <p:ph type="sldNum" sz="quarter" idx="11"/>
          </p:nvPr>
        </p:nvSpPr>
        <p:spPr/>
        <p:txBody>
          <a:bodyPr/>
          <a:lstStyle>
            <a:lvl1pPr>
              <a:defRPr/>
            </a:lvl1pPr>
          </a:lstStyle>
          <a:p>
            <a:fld id="{9CFE9A8E-3D7B-9A4C-975E-3EA86F9B5C28}"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4051" name="Rectangle 3"/>
          <p:cNvSpPr>
            <a:spLocks noGrp="1" noChangeArrowheads="1"/>
          </p:cNvSpPr>
          <p:nvPr>
            <p:ph type="body" idx="1"/>
          </p:nvPr>
        </p:nvSpPr>
        <p:spPr bwMode="auto">
          <a:xfrm>
            <a:off x="341313" y="1489075"/>
            <a:ext cx="8001000" cy="14954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14052" name="Rectangle 4"/>
          <p:cNvSpPr>
            <a:spLocks noGrp="1" noChangeArrowheads="1"/>
          </p:cNvSpPr>
          <p:nvPr>
            <p:ph type="ftr" sz="quarter" idx="3"/>
          </p:nvPr>
        </p:nvSpPr>
        <p:spPr bwMode="auto">
          <a:xfrm>
            <a:off x="169863" y="6275388"/>
            <a:ext cx="7231062"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spcBef>
                <a:spcPct val="50000"/>
              </a:spcBef>
              <a:defRPr sz="1600" i="1">
                <a:solidFill>
                  <a:srgbClr val="000066"/>
                </a:solidFill>
              </a:defRPr>
            </a:lvl1pPr>
          </a:lstStyle>
          <a:p>
            <a:r>
              <a:rPr lang="es-ES"/>
              <a:t>Regulación de sistemas eléctricos</a:t>
            </a:r>
          </a:p>
        </p:txBody>
      </p:sp>
      <p:sp>
        <p:nvSpPr>
          <p:cNvPr id="514053" name="Rectangle 5"/>
          <p:cNvSpPr>
            <a:spLocks noGrp="1" noChangeArrowheads="1"/>
          </p:cNvSpPr>
          <p:nvPr>
            <p:ph type="sldNum" sz="quarter" idx="4"/>
          </p:nvPr>
        </p:nvSpPr>
        <p:spPr bwMode="auto">
          <a:xfrm>
            <a:off x="7669213" y="6248400"/>
            <a:ext cx="1246187"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rgbClr val="000066"/>
                </a:solidFill>
              </a:defRPr>
            </a:lvl1pPr>
          </a:lstStyle>
          <a:p>
            <a:fld id="{B7A6EDB1-48E8-D64D-9E38-B411CF8CA8FC}" type="slidenum">
              <a:rPr lang="es-ES"/>
              <a:pPr/>
              <a:t>‹#›</a:t>
            </a:fld>
            <a:endParaRPr lang="es-ES"/>
          </a:p>
        </p:txBody>
      </p:sp>
      <p:sp>
        <p:nvSpPr>
          <p:cNvPr id="514063" name="Line 15"/>
          <p:cNvSpPr>
            <a:spLocks noChangeShapeType="1"/>
          </p:cNvSpPr>
          <p:nvPr/>
        </p:nvSpPr>
        <p:spPr bwMode="auto">
          <a:xfrm>
            <a:off x="39688" y="6262688"/>
            <a:ext cx="6149975" cy="0"/>
          </a:xfrm>
          <a:prstGeom prst="line">
            <a:avLst/>
          </a:prstGeom>
          <a:noFill/>
          <a:ln w="12700">
            <a:solidFill>
              <a:schemeClr val="tx1"/>
            </a:solidFill>
            <a:round/>
            <a:headEnd type="none" w="sm" len="sm"/>
            <a:tailEnd type="none" w="lg" len="lg"/>
          </a:ln>
          <a:effectLst/>
        </p:spPr>
        <p:txBody>
          <a:bodyPr wrap="none" anchor="ctr">
            <a:prstTxWarp prst="textNoShape">
              <a:avLst/>
            </a:prstTxWarp>
          </a:bodyPr>
          <a:lstStyle/>
          <a:p>
            <a:endParaRPr lang="es-ES_tradnl"/>
          </a:p>
        </p:txBody>
      </p:sp>
      <p:sp>
        <p:nvSpPr>
          <p:cNvPr id="514064" name="Rectangle 16"/>
          <p:cNvSpPr>
            <a:spLocks noGrp="1" noChangeArrowheads="1"/>
          </p:cNvSpPr>
          <p:nvPr>
            <p:ph type="title"/>
          </p:nvPr>
        </p:nvSpPr>
        <p:spPr bwMode="auto">
          <a:xfrm>
            <a:off x="2955925" y="295275"/>
            <a:ext cx="5895975" cy="469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pic>
        <p:nvPicPr>
          <p:cNvPr id="3" name="Picture 2">
            <a:extLst>
              <a:ext uri="{FF2B5EF4-FFF2-40B4-BE49-F238E27FC236}">
                <a16:creationId xmlns:a16="http://schemas.microsoft.com/office/drawing/2014/main" id="{4B726BE5-2934-1949-8787-82D7678DEDDB}"/>
              </a:ext>
            </a:extLst>
          </p:cNvPr>
          <p:cNvPicPr>
            <a:picLocks noChangeAspect="1"/>
          </p:cNvPicPr>
          <p:nvPr userDrawn="1"/>
        </p:nvPicPr>
        <p:blipFill>
          <a:blip r:embed="rId16"/>
          <a:stretch>
            <a:fillRect/>
          </a:stretch>
        </p:blipFill>
        <p:spPr>
          <a:xfrm>
            <a:off x="0" y="0"/>
            <a:ext cx="2210765" cy="71090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r" rtl="0" fontAlgn="base">
        <a:lnSpc>
          <a:spcPct val="70000"/>
        </a:lnSpc>
        <a:spcBef>
          <a:spcPct val="0"/>
        </a:spcBef>
        <a:spcAft>
          <a:spcPct val="0"/>
        </a:spcAft>
        <a:defRPr sz="2400" b="1">
          <a:solidFill>
            <a:srgbClr val="000066"/>
          </a:solidFill>
          <a:latin typeface="+mj-lt"/>
          <a:ea typeface="+mj-ea"/>
          <a:cs typeface="+mj-cs"/>
        </a:defRPr>
      </a:lvl1pPr>
      <a:lvl2pPr algn="r" rtl="0" fontAlgn="base">
        <a:lnSpc>
          <a:spcPct val="70000"/>
        </a:lnSpc>
        <a:spcBef>
          <a:spcPct val="0"/>
        </a:spcBef>
        <a:spcAft>
          <a:spcPct val="0"/>
        </a:spcAft>
        <a:defRPr sz="2400" b="1">
          <a:solidFill>
            <a:srgbClr val="000066"/>
          </a:solidFill>
          <a:latin typeface="Helvetica" charset="0"/>
        </a:defRPr>
      </a:lvl2pPr>
      <a:lvl3pPr algn="r" rtl="0" fontAlgn="base">
        <a:lnSpc>
          <a:spcPct val="70000"/>
        </a:lnSpc>
        <a:spcBef>
          <a:spcPct val="0"/>
        </a:spcBef>
        <a:spcAft>
          <a:spcPct val="0"/>
        </a:spcAft>
        <a:defRPr sz="2400" b="1">
          <a:solidFill>
            <a:srgbClr val="000066"/>
          </a:solidFill>
          <a:latin typeface="Helvetica" charset="0"/>
        </a:defRPr>
      </a:lvl3pPr>
      <a:lvl4pPr algn="r" rtl="0" fontAlgn="base">
        <a:lnSpc>
          <a:spcPct val="70000"/>
        </a:lnSpc>
        <a:spcBef>
          <a:spcPct val="0"/>
        </a:spcBef>
        <a:spcAft>
          <a:spcPct val="0"/>
        </a:spcAft>
        <a:defRPr sz="2400" b="1">
          <a:solidFill>
            <a:srgbClr val="000066"/>
          </a:solidFill>
          <a:latin typeface="Helvetica" charset="0"/>
        </a:defRPr>
      </a:lvl4pPr>
      <a:lvl5pPr algn="r" rtl="0" fontAlgn="base">
        <a:lnSpc>
          <a:spcPct val="70000"/>
        </a:lnSpc>
        <a:spcBef>
          <a:spcPct val="0"/>
        </a:spcBef>
        <a:spcAft>
          <a:spcPct val="0"/>
        </a:spcAft>
        <a:defRPr sz="2400" b="1">
          <a:solidFill>
            <a:srgbClr val="000066"/>
          </a:solidFill>
          <a:latin typeface="Helvetica" charset="0"/>
        </a:defRPr>
      </a:lvl5pPr>
      <a:lvl6pPr marL="457200" algn="r" rtl="0" fontAlgn="base">
        <a:lnSpc>
          <a:spcPct val="70000"/>
        </a:lnSpc>
        <a:spcBef>
          <a:spcPct val="0"/>
        </a:spcBef>
        <a:spcAft>
          <a:spcPct val="0"/>
        </a:spcAft>
        <a:defRPr sz="2400" b="1">
          <a:solidFill>
            <a:srgbClr val="000066"/>
          </a:solidFill>
          <a:latin typeface="Helvetica" charset="0"/>
        </a:defRPr>
      </a:lvl6pPr>
      <a:lvl7pPr marL="914400" algn="r" rtl="0" fontAlgn="base">
        <a:lnSpc>
          <a:spcPct val="70000"/>
        </a:lnSpc>
        <a:spcBef>
          <a:spcPct val="0"/>
        </a:spcBef>
        <a:spcAft>
          <a:spcPct val="0"/>
        </a:spcAft>
        <a:defRPr sz="2400" b="1">
          <a:solidFill>
            <a:srgbClr val="000066"/>
          </a:solidFill>
          <a:latin typeface="Helvetica" charset="0"/>
        </a:defRPr>
      </a:lvl7pPr>
      <a:lvl8pPr marL="1371600" algn="r" rtl="0" fontAlgn="base">
        <a:lnSpc>
          <a:spcPct val="70000"/>
        </a:lnSpc>
        <a:spcBef>
          <a:spcPct val="0"/>
        </a:spcBef>
        <a:spcAft>
          <a:spcPct val="0"/>
        </a:spcAft>
        <a:defRPr sz="2400" b="1">
          <a:solidFill>
            <a:srgbClr val="000066"/>
          </a:solidFill>
          <a:latin typeface="Helvetica" charset="0"/>
        </a:defRPr>
      </a:lvl8pPr>
      <a:lvl9pPr marL="1828800" algn="r" rtl="0" fontAlgn="base">
        <a:lnSpc>
          <a:spcPct val="70000"/>
        </a:lnSpc>
        <a:spcBef>
          <a:spcPct val="0"/>
        </a:spcBef>
        <a:spcAft>
          <a:spcPct val="0"/>
        </a:spcAft>
        <a:defRPr sz="2400" b="1">
          <a:solidFill>
            <a:srgbClr val="000066"/>
          </a:solidFill>
          <a:latin typeface="Helvetica" charset="0"/>
        </a:defRPr>
      </a:lvl9pPr>
    </p:titleStyle>
    <p:bodyStyle>
      <a:lvl1pPr marL="342900" indent="-342900" algn="l" rtl="0" fontAlgn="base">
        <a:spcBef>
          <a:spcPct val="20000"/>
        </a:spcBef>
        <a:spcAft>
          <a:spcPct val="0"/>
        </a:spcAft>
        <a:buClr>
          <a:schemeClr val="tx2"/>
        </a:buClr>
        <a:buFont typeface="Wingdings" charset="2"/>
        <a:buChar char="§"/>
        <a:defRPr sz="2000">
          <a:solidFill>
            <a:srgbClr val="000066"/>
          </a:solidFill>
          <a:latin typeface="+mn-lt"/>
          <a:ea typeface="+mn-ea"/>
          <a:cs typeface="+mn-cs"/>
        </a:defRPr>
      </a:lvl1pPr>
      <a:lvl2pPr marL="742950" indent="-285750" algn="l" rtl="0" fontAlgn="base">
        <a:spcBef>
          <a:spcPct val="20000"/>
        </a:spcBef>
        <a:spcAft>
          <a:spcPct val="0"/>
        </a:spcAft>
        <a:buClr>
          <a:schemeClr val="tx2"/>
        </a:buClr>
        <a:buFont typeface="Wingdings" charset="2"/>
        <a:buChar char="§"/>
        <a:defRPr>
          <a:solidFill>
            <a:srgbClr val="000066"/>
          </a:solidFill>
          <a:latin typeface="+mn-lt"/>
          <a:ea typeface="ＭＳ Ｐゴシック" charset="-128"/>
        </a:defRPr>
      </a:lvl2pPr>
      <a:lvl3pPr marL="1143000" indent="-228600" algn="l" rtl="0" fontAlgn="base">
        <a:spcBef>
          <a:spcPct val="20000"/>
        </a:spcBef>
        <a:spcAft>
          <a:spcPct val="0"/>
        </a:spcAft>
        <a:buClr>
          <a:schemeClr val="tx2"/>
        </a:buClr>
        <a:buFont typeface="Wingdings" charset="2"/>
        <a:buChar char="§"/>
        <a:defRPr sz="1600">
          <a:solidFill>
            <a:srgbClr val="000066"/>
          </a:solidFill>
          <a:latin typeface="+mn-lt"/>
          <a:ea typeface="ＭＳ Ｐゴシック" charset="-128"/>
        </a:defRPr>
      </a:lvl3pPr>
      <a:lvl4pPr marL="1600200" indent="-228600" algn="l" rtl="0" fontAlgn="base">
        <a:spcBef>
          <a:spcPct val="20000"/>
        </a:spcBef>
        <a:spcAft>
          <a:spcPct val="0"/>
        </a:spcAft>
        <a:buClr>
          <a:schemeClr val="tx2"/>
        </a:buClr>
        <a:buFont typeface="Wingdings" charset="2"/>
        <a:buChar char="§"/>
        <a:defRPr sz="1400">
          <a:solidFill>
            <a:srgbClr val="000066"/>
          </a:solidFill>
          <a:latin typeface="+mn-lt"/>
          <a:ea typeface="ＭＳ Ｐゴシック" charset="-128"/>
        </a:defRPr>
      </a:lvl4pPr>
      <a:lvl5pPr marL="2057400" indent="-228600" algn="l" rtl="0" fontAlgn="base">
        <a:spcBef>
          <a:spcPct val="20000"/>
        </a:spcBef>
        <a:spcAft>
          <a:spcPct val="0"/>
        </a:spcAft>
        <a:buClr>
          <a:schemeClr val="tx2"/>
        </a:buClr>
        <a:buFont typeface="Wingdings" charset="2"/>
        <a:buChar char="§"/>
        <a:defRPr sz="1200">
          <a:solidFill>
            <a:srgbClr val="000066"/>
          </a:solidFill>
          <a:latin typeface="+mn-lt"/>
          <a:ea typeface="ＭＳ Ｐゴシック" charset="-128"/>
        </a:defRPr>
      </a:lvl5pPr>
      <a:lvl6pPr marL="2514600" indent="-228600" algn="l" rtl="0" fontAlgn="base">
        <a:spcBef>
          <a:spcPct val="20000"/>
        </a:spcBef>
        <a:spcAft>
          <a:spcPct val="0"/>
        </a:spcAft>
        <a:buClr>
          <a:schemeClr val="tx2"/>
        </a:buClr>
        <a:buFont typeface="Wingdings" charset="2"/>
        <a:buChar char="§"/>
        <a:defRPr sz="1200">
          <a:solidFill>
            <a:srgbClr val="000066"/>
          </a:solidFill>
          <a:latin typeface="+mn-lt"/>
          <a:ea typeface="ＭＳ Ｐゴシック" charset="-128"/>
        </a:defRPr>
      </a:lvl6pPr>
      <a:lvl7pPr marL="2971800" indent="-228600" algn="l" rtl="0" fontAlgn="base">
        <a:spcBef>
          <a:spcPct val="20000"/>
        </a:spcBef>
        <a:spcAft>
          <a:spcPct val="0"/>
        </a:spcAft>
        <a:buClr>
          <a:schemeClr val="tx2"/>
        </a:buClr>
        <a:buFont typeface="Wingdings" charset="2"/>
        <a:buChar char="§"/>
        <a:defRPr sz="1200">
          <a:solidFill>
            <a:srgbClr val="000066"/>
          </a:solidFill>
          <a:latin typeface="+mn-lt"/>
          <a:ea typeface="ＭＳ Ｐゴシック" charset="-128"/>
        </a:defRPr>
      </a:lvl7pPr>
      <a:lvl8pPr marL="3429000" indent="-228600" algn="l" rtl="0" fontAlgn="base">
        <a:spcBef>
          <a:spcPct val="20000"/>
        </a:spcBef>
        <a:spcAft>
          <a:spcPct val="0"/>
        </a:spcAft>
        <a:buClr>
          <a:schemeClr val="tx2"/>
        </a:buClr>
        <a:buFont typeface="Wingdings" charset="2"/>
        <a:buChar char="§"/>
        <a:defRPr sz="1200">
          <a:solidFill>
            <a:srgbClr val="000066"/>
          </a:solidFill>
          <a:latin typeface="+mn-lt"/>
          <a:ea typeface="ＭＳ Ｐゴシック" charset="-128"/>
        </a:defRPr>
      </a:lvl8pPr>
      <a:lvl9pPr marL="3886200" indent="-228600" algn="l" rtl="0" fontAlgn="base">
        <a:spcBef>
          <a:spcPct val="20000"/>
        </a:spcBef>
        <a:spcAft>
          <a:spcPct val="0"/>
        </a:spcAft>
        <a:buClr>
          <a:schemeClr val="tx2"/>
        </a:buClr>
        <a:buFont typeface="Wingdings" charset="2"/>
        <a:buChar char="§"/>
        <a:defRPr sz="1200">
          <a:solidFill>
            <a:srgbClr val="000066"/>
          </a:solidFill>
          <a:latin typeface="+mn-lt"/>
          <a:ea typeface="ＭＳ Ｐゴシック"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47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_tradnl"/>
              <a:t>Haga clic para cambiar el estilo de título	</a:t>
            </a:r>
          </a:p>
        </p:txBody>
      </p:sp>
      <p:sp>
        <p:nvSpPr>
          <p:cNvPr id="1547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1547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_tradnl"/>
          </a:p>
        </p:txBody>
      </p:sp>
      <p:sp>
        <p:nvSpPr>
          <p:cNvPr id="1547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s-ES_tradnl"/>
              <a:t>Regulación de sistemas eléctricos</a:t>
            </a:r>
          </a:p>
        </p:txBody>
      </p:sp>
      <p:sp>
        <p:nvSpPr>
          <p:cNvPr id="1547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2A1E7D5-6FA8-FD45-8883-F568F8A9C5E0}" type="slidenum">
              <a:rPr lang="es-ES_tradnl"/>
              <a:pPr/>
              <a:t>‹#›</a:t>
            </a:fld>
            <a:endParaRPr lang="es-ES_tradnl"/>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4.xml"/><Relationship Id="rId7" Type="http://schemas.openxmlformats.org/officeDocument/2006/relationships/image" Target="../media/image17.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serc.cornell.edu/matpow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6" name="Rectangle 6"/>
          <p:cNvSpPr>
            <a:spLocks noGrp="1" noChangeArrowheads="1"/>
          </p:cNvSpPr>
          <p:nvPr>
            <p:ph type="subTitle" idx="1"/>
          </p:nvPr>
        </p:nvSpPr>
        <p:spPr bwMode="auto">
          <a:xfrm>
            <a:off x="1358900" y="4387850"/>
            <a:ext cx="6400800" cy="1752600"/>
          </a:xfrm>
          <a:prstGeom prst="rect">
            <a:avLst/>
          </a:prstGeom>
          <a:noFill/>
          <a:ln>
            <a:miter lim="800000"/>
            <a:headEnd/>
            <a:tailEnd/>
          </a:ln>
        </p:spPr>
        <p:txBody>
          <a:bodyPr anchor="ctr">
            <a:prstTxWarp prst="textNoShape">
              <a:avLst/>
            </a:prstTxWarp>
          </a:bodyPr>
          <a:lstStyle/>
          <a:p>
            <a:pPr marL="0" indent="0" algn="ctr">
              <a:buFont typeface="Wingdings" charset="2"/>
              <a:buNone/>
            </a:pPr>
            <a:r>
              <a:rPr lang="en-GB" sz="1600"/>
              <a:t>Julio Usaola García</a:t>
            </a:r>
          </a:p>
          <a:p>
            <a:pPr marL="0" indent="0" algn="ctr">
              <a:buFont typeface="Wingdings" charset="2"/>
              <a:buNone/>
            </a:pPr>
            <a:r>
              <a:rPr lang="en-GB" sz="1600"/>
              <a:t>Departamento de Ingeniería Eléctrica</a:t>
            </a:r>
          </a:p>
          <a:p>
            <a:pPr marL="0" indent="0" algn="ctr">
              <a:buFont typeface="Wingdings" charset="2"/>
              <a:buNone/>
            </a:pPr>
            <a:r>
              <a:rPr lang="en-GB" sz="1600"/>
              <a:t>Universidad Carlos III de Madrid</a:t>
            </a:r>
          </a:p>
        </p:txBody>
      </p:sp>
      <p:sp>
        <p:nvSpPr>
          <p:cNvPr id="583689" name="Rectangle 9"/>
          <p:cNvSpPr>
            <a:spLocks noGrp="1" noChangeArrowheads="1"/>
          </p:cNvSpPr>
          <p:nvPr>
            <p:ph type="ctrTitle"/>
          </p:nvPr>
        </p:nvSpPr>
        <p:spPr bwMode="auto">
          <a:xfrm>
            <a:off x="157163" y="2130425"/>
            <a:ext cx="8828087" cy="1944158"/>
          </a:xfrm>
          <a:prstGeom prst="rect">
            <a:avLst/>
          </a:prstGeom>
          <a:noFill/>
          <a:ln>
            <a:miter lim="800000"/>
            <a:headEnd/>
            <a:tailEnd/>
          </a:ln>
        </p:spPr>
        <p:txBody>
          <a:bodyPr anchor="ctr">
            <a:prstTxWarp prst="textNoShape">
              <a:avLst/>
            </a:prstTxWarp>
          </a:bodyPr>
          <a:lstStyle/>
          <a:p>
            <a:pPr algn="ctr">
              <a:lnSpc>
                <a:spcPct val="100000"/>
              </a:lnSpc>
              <a:spcBef>
                <a:spcPct val="100000"/>
              </a:spcBef>
            </a:pPr>
            <a:r>
              <a:rPr lang="es-ES"/>
              <a:t>REGULACIÓN DE SISTEMAS ELÉCTRICOS.</a:t>
            </a:r>
            <a:br>
              <a:rPr lang="es-ES"/>
            </a:br>
            <a:br>
              <a:rPr lang="es-ES"/>
            </a:br>
            <a:r>
              <a:rPr lang="es-ES"/>
              <a:t>Interconexiones en sistemas multizona.</a:t>
            </a:r>
            <a:endParaRPr lang="es-ES_tradnl"/>
          </a:p>
        </p:txBody>
      </p:sp>
      <p:pic>
        <p:nvPicPr>
          <p:cNvPr id="3" name="Picture 2">
            <a:extLst>
              <a:ext uri="{FF2B5EF4-FFF2-40B4-BE49-F238E27FC236}">
                <a16:creationId xmlns:a16="http://schemas.microsoft.com/office/drawing/2014/main" id="{4C0CD6CC-185A-B04E-AB8A-EAA48D7ECBF1}"/>
              </a:ext>
            </a:extLst>
          </p:cNvPr>
          <p:cNvPicPr>
            <a:picLocks noChangeAspect="1"/>
          </p:cNvPicPr>
          <p:nvPr/>
        </p:nvPicPr>
        <p:blipFill>
          <a:blip r:embed="rId3"/>
          <a:stretch>
            <a:fillRect/>
          </a:stretch>
        </p:blipFill>
        <p:spPr>
          <a:xfrm>
            <a:off x="0" y="6260007"/>
            <a:ext cx="1710813" cy="59799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38"/>
          <p:cNvPicPr>
            <a:picLocks noChangeAspect="1"/>
          </p:cNvPicPr>
          <p:nvPr/>
        </p:nvPicPr>
        <p:blipFill>
          <a:blip r:embed="rId3"/>
          <a:stretch>
            <a:fillRect/>
          </a:stretch>
        </p:blipFill>
        <p:spPr>
          <a:xfrm>
            <a:off x="0" y="1633452"/>
            <a:ext cx="9144000" cy="1907822"/>
          </a:xfrm>
          <a:prstGeom prst="rect">
            <a:avLst/>
          </a:prstGeom>
        </p:spPr>
      </p:pic>
      <p:sp>
        <p:nvSpPr>
          <p:cNvPr id="2" name="Título 1"/>
          <p:cNvSpPr>
            <a:spLocks noGrp="1"/>
          </p:cNvSpPr>
          <p:nvPr>
            <p:ph type="title"/>
          </p:nvPr>
        </p:nvSpPr>
        <p:spPr>
          <a:xfrm>
            <a:off x="2955925" y="331908"/>
            <a:ext cx="5895975" cy="469900"/>
          </a:xfrm>
        </p:spPr>
        <p:txBody>
          <a:bodyPr/>
          <a:lstStyle/>
          <a:p>
            <a:r>
              <a:rPr lang="es-ES"/>
              <a:t>Principales datos de generador.</a:t>
            </a:r>
          </a:p>
        </p:txBody>
      </p:sp>
      <p:sp>
        <p:nvSpPr>
          <p:cNvPr id="3" name="Marcador de pie de página 2"/>
          <p:cNvSpPr>
            <a:spLocks noGrp="1"/>
          </p:cNvSpPr>
          <p:nvPr>
            <p:ph type="ftr" sz="quarter" idx="10"/>
          </p:nvPr>
        </p:nvSpPr>
        <p:spPr/>
        <p:txBody>
          <a:bodyPr/>
          <a:lstStyle/>
          <a:p>
            <a:r>
              <a:rPr lang="es-ES"/>
              <a:t>Regulación de sistemas eléctricos</a:t>
            </a:r>
            <a:endParaRPr lang="es-ES" i="0"/>
          </a:p>
        </p:txBody>
      </p:sp>
      <p:sp>
        <p:nvSpPr>
          <p:cNvPr id="4" name="Marcador de número de diapositiva 3"/>
          <p:cNvSpPr>
            <a:spLocks noGrp="1"/>
          </p:cNvSpPr>
          <p:nvPr>
            <p:ph type="sldNum" sz="quarter" idx="11"/>
          </p:nvPr>
        </p:nvSpPr>
        <p:spPr/>
        <p:txBody>
          <a:bodyPr/>
          <a:lstStyle/>
          <a:p>
            <a:fld id="{F4C54106-2D6F-4241-BE2A-B00362E54684}" type="slidenum">
              <a:rPr lang="es-ES"/>
              <a:pPr/>
              <a:t>10</a:t>
            </a:fld>
            <a:endParaRPr lang="es-ES"/>
          </a:p>
        </p:txBody>
      </p:sp>
      <p:sp>
        <p:nvSpPr>
          <p:cNvPr id="6" name="CuadroTexto 5"/>
          <p:cNvSpPr txBox="1"/>
          <p:nvPr/>
        </p:nvSpPr>
        <p:spPr>
          <a:xfrm>
            <a:off x="390971" y="1207150"/>
            <a:ext cx="991537" cy="461665"/>
          </a:xfrm>
          <a:prstGeom prst="rect">
            <a:avLst/>
          </a:prstGeom>
          <a:noFill/>
          <a:ln>
            <a:solidFill>
              <a:srgbClr val="000090"/>
            </a:solidFill>
          </a:ln>
        </p:spPr>
        <p:txBody>
          <a:bodyPr wrap="square" rtlCol="0">
            <a:spAutoFit/>
          </a:bodyPr>
          <a:lstStyle/>
          <a:p>
            <a:pPr algn="ctr"/>
            <a:r>
              <a:rPr lang="es-ES"/>
              <a:t>Nudo conexión</a:t>
            </a:r>
          </a:p>
        </p:txBody>
      </p:sp>
      <p:sp>
        <p:nvSpPr>
          <p:cNvPr id="7" name="CuadroTexto 6"/>
          <p:cNvSpPr txBox="1"/>
          <p:nvPr/>
        </p:nvSpPr>
        <p:spPr>
          <a:xfrm>
            <a:off x="1553257" y="863554"/>
            <a:ext cx="1459312" cy="461665"/>
          </a:xfrm>
          <a:prstGeom prst="rect">
            <a:avLst/>
          </a:prstGeom>
          <a:noFill/>
          <a:ln>
            <a:solidFill>
              <a:srgbClr val="000090"/>
            </a:solidFill>
          </a:ln>
        </p:spPr>
        <p:txBody>
          <a:bodyPr wrap="square" rtlCol="0">
            <a:spAutoFit/>
          </a:bodyPr>
          <a:lstStyle/>
          <a:p>
            <a:pPr algn="ctr"/>
            <a:r>
              <a:rPr lang="es-ES"/>
              <a:t>P y Q producidas</a:t>
            </a:r>
          </a:p>
          <a:p>
            <a:pPr algn="ctr"/>
            <a:r>
              <a:rPr lang="es-ES"/>
              <a:t>(salida)</a:t>
            </a:r>
          </a:p>
        </p:txBody>
      </p:sp>
      <p:sp>
        <p:nvSpPr>
          <p:cNvPr id="9" name="CuadroTexto 8"/>
          <p:cNvSpPr txBox="1"/>
          <p:nvPr/>
        </p:nvSpPr>
        <p:spPr>
          <a:xfrm>
            <a:off x="2271795" y="1434537"/>
            <a:ext cx="1130278" cy="276999"/>
          </a:xfrm>
          <a:prstGeom prst="rect">
            <a:avLst/>
          </a:prstGeom>
          <a:noFill/>
          <a:ln>
            <a:solidFill>
              <a:srgbClr val="000090"/>
            </a:solidFill>
          </a:ln>
        </p:spPr>
        <p:txBody>
          <a:bodyPr wrap="square" rtlCol="0">
            <a:spAutoFit/>
          </a:bodyPr>
          <a:lstStyle/>
          <a:p>
            <a:r>
              <a:rPr lang="es-ES"/>
              <a:t>Q máx y mín</a:t>
            </a:r>
          </a:p>
        </p:txBody>
      </p:sp>
      <p:sp>
        <p:nvSpPr>
          <p:cNvPr id="11" name="Elipse 10"/>
          <p:cNvSpPr/>
          <p:nvPr/>
        </p:nvSpPr>
        <p:spPr bwMode="auto">
          <a:xfrm>
            <a:off x="462949" y="2319095"/>
            <a:ext cx="239207" cy="184289"/>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2" name="Elipse 11"/>
          <p:cNvSpPr/>
          <p:nvPr/>
        </p:nvSpPr>
        <p:spPr bwMode="auto">
          <a:xfrm>
            <a:off x="831328" y="2283456"/>
            <a:ext cx="951676" cy="280853"/>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4" name="Elipse 13"/>
          <p:cNvSpPr/>
          <p:nvPr/>
        </p:nvSpPr>
        <p:spPr bwMode="auto">
          <a:xfrm>
            <a:off x="1898350" y="2304683"/>
            <a:ext cx="1215800" cy="186360"/>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cxnSp>
        <p:nvCxnSpPr>
          <p:cNvPr id="22" name="Conector recto de flecha 21"/>
          <p:cNvCxnSpPr>
            <a:stCxn id="6" idx="2"/>
            <a:endCxn id="11" idx="0"/>
          </p:cNvCxnSpPr>
          <p:nvPr/>
        </p:nvCxnSpPr>
        <p:spPr bwMode="auto">
          <a:xfrm flipH="1">
            <a:off x="582553" y="1668815"/>
            <a:ext cx="304187" cy="650280"/>
          </a:xfrm>
          <a:prstGeom prst="straightConnector1">
            <a:avLst/>
          </a:prstGeom>
          <a:noFill/>
          <a:ln w="25400" cap="flat" cmpd="sng" algn="ctr">
            <a:solidFill>
              <a:srgbClr val="0000FF"/>
            </a:solidFill>
            <a:prstDash val="solid"/>
            <a:round/>
            <a:headEnd type="none" w="sm" len="sm"/>
            <a:tailEnd type="arrow"/>
          </a:ln>
          <a:effectLst/>
        </p:spPr>
      </p:cxnSp>
      <p:cxnSp>
        <p:nvCxnSpPr>
          <p:cNvPr id="24" name="Conector recto de flecha 23"/>
          <p:cNvCxnSpPr>
            <a:stCxn id="7" idx="2"/>
            <a:endCxn id="12" idx="0"/>
          </p:cNvCxnSpPr>
          <p:nvPr/>
        </p:nvCxnSpPr>
        <p:spPr bwMode="auto">
          <a:xfrm flipH="1">
            <a:off x="1307166" y="1325219"/>
            <a:ext cx="975747" cy="958237"/>
          </a:xfrm>
          <a:prstGeom prst="straightConnector1">
            <a:avLst/>
          </a:prstGeom>
          <a:noFill/>
          <a:ln w="25400" cap="flat" cmpd="sng" algn="ctr">
            <a:solidFill>
              <a:srgbClr val="0000FF"/>
            </a:solidFill>
            <a:prstDash val="solid"/>
            <a:round/>
            <a:headEnd type="none" w="sm" len="sm"/>
            <a:tailEnd type="arrow"/>
          </a:ln>
          <a:effectLst/>
        </p:spPr>
      </p:cxnSp>
      <p:cxnSp>
        <p:nvCxnSpPr>
          <p:cNvPr id="29" name="Conector recto de flecha 28"/>
          <p:cNvCxnSpPr>
            <a:stCxn id="9" idx="2"/>
            <a:endCxn id="14" idx="0"/>
          </p:cNvCxnSpPr>
          <p:nvPr/>
        </p:nvCxnSpPr>
        <p:spPr bwMode="auto">
          <a:xfrm flipH="1">
            <a:off x="2506250" y="1711536"/>
            <a:ext cx="330684" cy="593147"/>
          </a:xfrm>
          <a:prstGeom prst="straightConnector1">
            <a:avLst/>
          </a:prstGeom>
          <a:noFill/>
          <a:ln w="25400" cap="flat" cmpd="sng" algn="ctr">
            <a:solidFill>
              <a:srgbClr val="0000FF"/>
            </a:solidFill>
            <a:prstDash val="solid"/>
            <a:round/>
            <a:headEnd type="none" w="sm" len="sm"/>
            <a:tailEnd type="arrow"/>
          </a:ln>
          <a:effectLst/>
        </p:spPr>
      </p:cxnSp>
      <p:sp>
        <p:nvSpPr>
          <p:cNvPr id="31" name="Elipse 30"/>
          <p:cNvSpPr/>
          <p:nvPr/>
        </p:nvSpPr>
        <p:spPr bwMode="auto">
          <a:xfrm>
            <a:off x="4112543" y="2320771"/>
            <a:ext cx="147869" cy="177186"/>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34" name="CuadroTexto 33"/>
          <p:cNvSpPr txBox="1"/>
          <p:nvPr/>
        </p:nvSpPr>
        <p:spPr>
          <a:xfrm>
            <a:off x="3532441" y="1183303"/>
            <a:ext cx="856319" cy="276999"/>
          </a:xfrm>
          <a:prstGeom prst="rect">
            <a:avLst/>
          </a:prstGeom>
          <a:noFill/>
          <a:ln>
            <a:solidFill>
              <a:srgbClr val="000090"/>
            </a:solidFill>
          </a:ln>
        </p:spPr>
        <p:txBody>
          <a:bodyPr wrap="square" rtlCol="0">
            <a:spAutoFit/>
          </a:bodyPr>
          <a:lstStyle/>
          <a:p>
            <a:r>
              <a:rPr lang="es-ES"/>
              <a:t>conexión</a:t>
            </a:r>
          </a:p>
        </p:txBody>
      </p:sp>
      <p:cxnSp>
        <p:nvCxnSpPr>
          <p:cNvPr id="35" name="Conector recto de flecha 34"/>
          <p:cNvCxnSpPr>
            <a:stCxn id="34" idx="2"/>
            <a:endCxn id="31" idx="0"/>
          </p:cNvCxnSpPr>
          <p:nvPr/>
        </p:nvCxnSpPr>
        <p:spPr bwMode="auto">
          <a:xfrm>
            <a:off x="3960601" y="1460302"/>
            <a:ext cx="225877" cy="860469"/>
          </a:xfrm>
          <a:prstGeom prst="straightConnector1">
            <a:avLst/>
          </a:prstGeom>
          <a:noFill/>
          <a:ln w="25400" cap="flat" cmpd="sng" algn="ctr">
            <a:solidFill>
              <a:srgbClr val="0000FF"/>
            </a:solidFill>
            <a:prstDash val="solid"/>
            <a:round/>
            <a:headEnd type="none" w="sm" len="sm"/>
            <a:tailEnd type="arrow"/>
          </a:ln>
          <a:effectLst/>
        </p:spPr>
      </p:cxnSp>
      <p:sp>
        <p:nvSpPr>
          <p:cNvPr id="48" name="CuadroTexto 47"/>
          <p:cNvSpPr txBox="1"/>
          <p:nvPr/>
        </p:nvSpPr>
        <p:spPr>
          <a:xfrm>
            <a:off x="4435309" y="1477155"/>
            <a:ext cx="1109062" cy="276999"/>
          </a:xfrm>
          <a:prstGeom prst="rect">
            <a:avLst/>
          </a:prstGeom>
          <a:noFill/>
          <a:ln>
            <a:solidFill>
              <a:srgbClr val="000090"/>
            </a:solidFill>
          </a:ln>
        </p:spPr>
        <p:txBody>
          <a:bodyPr wrap="square" rtlCol="0">
            <a:spAutoFit/>
          </a:bodyPr>
          <a:lstStyle/>
          <a:p>
            <a:pPr algn="ctr"/>
            <a:r>
              <a:rPr lang="es-ES"/>
              <a:t>P máx y mín</a:t>
            </a:r>
          </a:p>
        </p:txBody>
      </p:sp>
      <p:sp>
        <p:nvSpPr>
          <p:cNvPr id="49" name="Elipse 48"/>
          <p:cNvSpPr/>
          <p:nvPr/>
        </p:nvSpPr>
        <p:spPr bwMode="auto">
          <a:xfrm>
            <a:off x="4401597" y="2324283"/>
            <a:ext cx="617680" cy="191182"/>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cxnSp>
        <p:nvCxnSpPr>
          <p:cNvPr id="50" name="Conector recto de flecha 49"/>
          <p:cNvCxnSpPr>
            <a:stCxn id="48" idx="2"/>
            <a:endCxn id="49" idx="0"/>
          </p:cNvCxnSpPr>
          <p:nvPr/>
        </p:nvCxnSpPr>
        <p:spPr bwMode="auto">
          <a:xfrm flipH="1">
            <a:off x="4710437" y="1754154"/>
            <a:ext cx="279403" cy="570129"/>
          </a:xfrm>
          <a:prstGeom prst="straightConnector1">
            <a:avLst/>
          </a:prstGeom>
          <a:noFill/>
          <a:ln w="25400" cap="flat" cmpd="sng" algn="ctr">
            <a:solidFill>
              <a:srgbClr val="0000FF"/>
            </a:solidFill>
            <a:prstDash val="solid"/>
            <a:round/>
            <a:headEnd type="none" w="sm" len="sm"/>
            <a:tailEnd type="arrow"/>
          </a:ln>
          <a:effectLst/>
        </p:spPr>
      </p:cxnSp>
      <p:pic>
        <p:nvPicPr>
          <p:cNvPr id="36" name="Imagen 35"/>
          <p:cNvPicPr>
            <a:picLocks noChangeAspect="1"/>
          </p:cNvPicPr>
          <p:nvPr/>
        </p:nvPicPr>
        <p:blipFill>
          <a:blip r:embed="rId4"/>
          <a:stretch>
            <a:fillRect/>
          </a:stretch>
        </p:blipFill>
        <p:spPr>
          <a:xfrm>
            <a:off x="2120900" y="3086100"/>
            <a:ext cx="6591300" cy="2947412"/>
          </a:xfrm>
          <a:prstGeom prst="rect">
            <a:avLst/>
          </a:prstGeom>
        </p:spPr>
      </p:pic>
      <p:sp>
        <p:nvSpPr>
          <p:cNvPr id="23" name="CuadroTexto 22"/>
          <p:cNvSpPr txBox="1"/>
          <p:nvPr/>
        </p:nvSpPr>
        <p:spPr>
          <a:xfrm>
            <a:off x="406067" y="3919957"/>
            <a:ext cx="1505540" cy="276999"/>
          </a:xfrm>
          <a:prstGeom prst="rect">
            <a:avLst/>
          </a:prstGeom>
          <a:noFill/>
          <a:ln>
            <a:solidFill>
              <a:srgbClr val="000090"/>
            </a:solidFill>
          </a:ln>
        </p:spPr>
        <p:txBody>
          <a:bodyPr wrap="none" rtlCol="0">
            <a:spAutoFit/>
          </a:bodyPr>
          <a:lstStyle/>
          <a:p>
            <a:pPr algn="ctr"/>
            <a:r>
              <a:rPr lang="es-ES"/>
              <a:t>Fichero ‘sistema.m’</a:t>
            </a:r>
          </a:p>
        </p:txBody>
      </p:sp>
    </p:spTree>
    <p:extLst>
      <p:ext uri="{BB962C8B-B14F-4D97-AF65-F5344CB8AC3E}">
        <p14:creationId xmlns:p14="http://schemas.microsoft.com/office/powerpoint/2010/main" val="2367282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37"/>
          <p:cNvPicPr>
            <a:picLocks noChangeAspect="1"/>
          </p:cNvPicPr>
          <p:nvPr/>
        </p:nvPicPr>
        <p:blipFill>
          <a:blip r:embed="rId3"/>
          <a:stretch>
            <a:fillRect/>
          </a:stretch>
        </p:blipFill>
        <p:spPr>
          <a:xfrm>
            <a:off x="218317" y="1560158"/>
            <a:ext cx="7950200" cy="3187700"/>
          </a:xfrm>
          <a:prstGeom prst="rect">
            <a:avLst/>
          </a:prstGeom>
        </p:spPr>
      </p:pic>
      <p:sp>
        <p:nvSpPr>
          <p:cNvPr id="2" name="Título 1"/>
          <p:cNvSpPr>
            <a:spLocks noGrp="1"/>
          </p:cNvSpPr>
          <p:nvPr>
            <p:ph type="title"/>
          </p:nvPr>
        </p:nvSpPr>
        <p:spPr/>
        <p:txBody>
          <a:bodyPr/>
          <a:lstStyle/>
          <a:p>
            <a:r>
              <a:rPr lang="es-ES"/>
              <a:t>Cálculo flujo potencias DC. Código</a:t>
            </a:r>
          </a:p>
        </p:txBody>
      </p:sp>
      <p:sp>
        <p:nvSpPr>
          <p:cNvPr id="3" name="Marcador de pie de página 2"/>
          <p:cNvSpPr>
            <a:spLocks noGrp="1"/>
          </p:cNvSpPr>
          <p:nvPr>
            <p:ph type="ftr" sz="quarter" idx="10"/>
          </p:nvPr>
        </p:nvSpPr>
        <p:spPr/>
        <p:txBody>
          <a:bodyPr/>
          <a:lstStyle/>
          <a:p>
            <a:r>
              <a:rPr lang="es-ES"/>
              <a:t>Regulación de sistemas eléctricos</a:t>
            </a:r>
            <a:endParaRPr lang="es-ES" i="0"/>
          </a:p>
        </p:txBody>
      </p:sp>
      <p:sp>
        <p:nvSpPr>
          <p:cNvPr id="4" name="Marcador de número de diapositiva 3"/>
          <p:cNvSpPr>
            <a:spLocks noGrp="1"/>
          </p:cNvSpPr>
          <p:nvPr>
            <p:ph type="sldNum" sz="quarter" idx="11"/>
          </p:nvPr>
        </p:nvSpPr>
        <p:spPr/>
        <p:txBody>
          <a:bodyPr/>
          <a:lstStyle/>
          <a:p>
            <a:fld id="{F4C54106-2D6F-4241-BE2A-B00362E54684}" type="slidenum">
              <a:rPr lang="es-ES"/>
              <a:pPr/>
              <a:t>11</a:t>
            </a:fld>
            <a:endParaRPr lang="es-ES"/>
          </a:p>
        </p:txBody>
      </p:sp>
      <p:sp>
        <p:nvSpPr>
          <p:cNvPr id="7" name="CuadroTexto 6"/>
          <p:cNvSpPr txBox="1"/>
          <p:nvPr/>
        </p:nvSpPr>
        <p:spPr>
          <a:xfrm>
            <a:off x="4326841" y="2122842"/>
            <a:ext cx="2134944" cy="276999"/>
          </a:xfrm>
          <a:prstGeom prst="rect">
            <a:avLst/>
          </a:prstGeom>
          <a:noFill/>
          <a:ln>
            <a:solidFill>
              <a:srgbClr val="000090"/>
            </a:solidFill>
          </a:ln>
        </p:spPr>
        <p:txBody>
          <a:bodyPr wrap="none" rtlCol="0">
            <a:spAutoFit/>
          </a:bodyPr>
          <a:lstStyle/>
          <a:p>
            <a:r>
              <a:rPr lang="es-ES"/>
              <a:t>Opciones: consultar manual.</a:t>
            </a:r>
          </a:p>
        </p:txBody>
      </p:sp>
      <p:cxnSp>
        <p:nvCxnSpPr>
          <p:cNvPr id="9" name="Conector recto de flecha 8"/>
          <p:cNvCxnSpPr>
            <a:stCxn id="7" idx="2"/>
            <a:endCxn id="48" idx="0"/>
          </p:cNvCxnSpPr>
          <p:nvPr/>
        </p:nvCxnSpPr>
        <p:spPr bwMode="auto">
          <a:xfrm flipH="1">
            <a:off x="2479108" y="2399841"/>
            <a:ext cx="2915205" cy="1385567"/>
          </a:xfrm>
          <a:prstGeom prst="straightConnector1">
            <a:avLst/>
          </a:prstGeom>
          <a:noFill/>
          <a:ln w="25400" cap="flat" cmpd="sng" algn="ctr">
            <a:solidFill>
              <a:srgbClr val="0000FF"/>
            </a:solidFill>
            <a:prstDash val="solid"/>
            <a:round/>
            <a:headEnd type="none" w="sm" len="sm"/>
            <a:tailEnd type="arrow"/>
          </a:ln>
          <a:effectLst/>
        </p:spPr>
      </p:cxnSp>
      <p:sp>
        <p:nvSpPr>
          <p:cNvPr id="11" name="Rectángulo 10"/>
          <p:cNvSpPr/>
          <p:nvPr/>
        </p:nvSpPr>
        <p:spPr bwMode="auto">
          <a:xfrm>
            <a:off x="3365923" y="4155777"/>
            <a:ext cx="1934239" cy="227970"/>
          </a:xfrm>
          <a:prstGeom prst="rect">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2" name="CuadroTexto 11"/>
          <p:cNvSpPr txBox="1"/>
          <p:nvPr/>
        </p:nvSpPr>
        <p:spPr>
          <a:xfrm>
            <a:off x="5836615" y="2921014"/>
            <a:ext cx="2326278" cy="276999"/>
          </a:xfrm>
          <a:prstGeom prst="rect">
            <a:avLst/>
          </a:prstGeom>
          <a:noFill/>
          <a:ln>
            <a:solidFill>
              <a:srgbClr val="000090"/>
            </a:solidFill>
          </a:ln>
        </p:spPr>
        <p:txBody>
          <a:bodyPr wrap="none" rtlCol="0">
            <a:spAutoFit/>
          </a:bodyPr>
          <a:lstStyle/>
          <a:p>
            <a:r>
              <a:rPr lang="es-ES"/>
              <a:t>Fichero de salida de resultados</a:t>
            </a:r>
          </a:p>
        </p:txBody>
      </p:sp>
      <p:cxnSp>
        <p:nvCxnSpPr>
          <p:cNvPr id="14" name="Conector recto de flecha 13"/>
          <p:cNvCxnSpPr>
            <a:stCxn id="12" idx="1"/>
            <a:endCxn id="11" idx="3"/>
          </p:cNvCxnSpPr>
          <p:nvPr/>
        </p:nvCxnSpPr>
        <p:spPr bwMode="auto">
          <a:xfrm flipH="1">
            <a:off x="5300162" y="3059514"/>
            <a:ext cx="536453" cy="1210248"/>
          </a:xfrm>
          <a:prstGeom prst="straightConnector1">
            <a:avLst/>
          </a:prstGeom>
          <a:noFill/>
          <a:ln w="25400" cap="flat" cmpd="sng" algn="ctr">
            <a:solidFill>
              <a:srgbClr val="0000FF"/>
            </a:solidFill>
            <a:prstDash val="solid"/>
            <a:round/>
            <a:headEnd type="none" w="sm" len="sm"/>
            <a:tailEnd type="arrow"/>
          </a:ln>
          <a:effectLst/>
        </p:spPr>
      </p:cxnSp>
      <p:sp>
        <p:nvSpPr>
          <p:cNvPr id="15" name="CuadroTexto 14"/>
          <p:cNvSpPr txBox="1"/>
          <p:nvPr/>
        </p:nvSpPr>
        <p:spPr>
          <a:xfrm>
            <a:off x="4331738" y="4654486"/>
            <a:ext cx="1322522" cy="276999"/>
          </a:xfrm>
          <a:prstGeom prst="rect">
            <a:avLst/>
          </a:prstGeom>
          <a:noFill/>
          <a:ln>
            <a:solidFill>
              <a:srgbClr val="000090"/>
            </a:solidFill>
          </a:ln>
        </p:spPr>
        <p:txBody>
          <a:bodyPr wrap="none" rtlCol="0">
            <a:spAutoFit/>
          </a:bodyPr>
          <a:lstStyle/>
          <a:p>
            <a:r>
              <a:rPr lang="es-ES"/>
              <a:t>Caso de entrada</a:t>
            </a:r>
          </a:p>
        </p:txBody>
      </p:sp>
      <p:sp>
        <p:nvSpPr>
          <p:cNvPr id="16" name="Rectángulo 15"/>
          <p:cNvSpPr/>
          <p:nvPr/>
        </p:nvSpPr>
        <p:spPr bwMode="auto">
          <a:xfrm>
            <a:off x="2349498" y="4167990"/>
            <a:ext cx="337219" cy="215758"/>
          </a:xfrm>
          <a:prstGeom prst="rect">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cxnSp>
        <p:nvCxnSpPr>
          <p:cNvPr id="18" name="Conector recto de flecha 17"/>
          <p:cNvCxnSpPr>
            <a:stCxn id="15" idx="1"/>
            <a:endCxn id="16" idx="3"/>
          </p:cNvCxnSpPr>
          <p:nvPr/>
        </p:nvCxnSpPr>
        <p:spPr bwMode="auto">
          <a:xfrm flipH="1" flipV="1">
            <a:off x="2686717" y="4275869"/>
            <a:ext cx="1645021" cy="517117"/>
          </a:xfrm>
          <a:prstGeom prst="straightConnector1">
            <a:avLst/>
          </a:prstGeom>
          <a:noFill/>
          <a:ln w="25400" cap="flat" cmpd="sng" algn="ctr">
            <a:solidFill>
              <a:srgbClr val="0000FF"/>
            </a:solidFill>
            <a:prstDash val="solid"/>
            <a:round/>
            <a:headEnd type="none" w="sm" len="sm"/>
            <a:tailEnd type="arrow"/>
          </a:ln>
          <a:effectLst/>
        </p:spPr>
      </p:cxnSp>
      <p:sp>
        <p:nvSpPr>
          <p:cNvPr id="19" name="Rectángulo 18"/>
          <p:cNvSpPr/>
          <p:nvPr/>
        </p:nvSpPr>
        <p:spPr bwMode="auto">
          <a:xfrm>
            <a:off x="952564" y="4181177"/>
            <a:ext cx="744953" cy="202570"/>
          </a:xfrm>
          <a:prstGeom prst="rect">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23" name="CuadroTexto 22"/>
          <p:cNvSpPr txBox="1"/>
          <p:nvPr/>
        </p:nvSpPr>
        <p:spPr>
          <a:xfrm>
            <a:off x="188062" y="5336835"/>
            <a:ext cx="997313" cy="276999"/>
          </a:xfrm>
          <a:prstGeom prst="rect">
            <a:avLst/>
          </a:prstGeom>
          <a:solidFill>
            <a:schemeClr val="bg1"/>
          </a:solidFill>
          <a:ln>
            <a:solidFill>
              <a:srgbClr val="000090"/>
            </a:solidFill>
          </a:ln>
        </p:spPr>
        <p:txBody>
          <a:bodyPr wrap="none" rtlCol="0">
            <a:spAutoFit/>
          </a:bodyPr>
          <a:lstStyle/>
          <a:p>
            <a:r>
              <a:rPr lang="es-ES"/>
              <a:t>Resultados.</a:t>
            </a:r>
          </a:p>
        </p:txBody>
      </p:sp>
      <p:cxnSp>
        <p:nvCxnSpPr>
          <p:cNvPr id="25" name="Conector recto de flecha 24"/>
          <p:cNvCxnSpPr>
            <a:stCxn id="23" idx="0"/>
            <a:endCxn id="19" idx="1"/>
          </p:cNvCxnSpPr>
          <p:nvPr/>
        </p:nvCxnSpPr>
        <p:spPr bwMode="auto">
          <a:xfrm flipV="1">
            <a:off x="686719" y="4282462"/>
            <a:ext cx="265845" cy="1054373"/>
          </a:xfrm>
          <a:prstGeom prst="straightConnector1">
            <a:avLst/>
          </a:prstGeom>
          <a:noFill/>
          <a:ln w="25400" cap="flat" cmpd="sng" algn="ctr">
            <a:solidFill>
              <a:srgbClr val="0000FF"/>
            </a:solidFill>
            <a:prstDash val="solid"/>
            <a:round/>
            <a:headEnd type="none" w="sm" len="sm"/>
            <a:tailEnd type="arrow"/>
          </a:ln>
          <a:effectLst/>
        </p:spPr>
      </p:cxnSp>
      <p:sp>
        <p:nvSpPr>
          <p:cNvPr id="26" name="Rectángulo 25"/>
          <p:cNvSpPr/>
          <p:nvPr/>
        </p:nvSpPr>
        <p:spPr bwMode="auto">
          <a:xfrm>
            <a:off x="1013625" y="4417170"/>
            <a:ext cx="635043" cy="198586"/>
          </a:xfrm>
          <a:prstGeom prst="rect">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27" name="CuadroTexto 26"/>
          <p:cNvSpPr txBox="1"/>
          <p:nvPr/>
        </p:nvSpPr>
        <p:spPr>
          <a:xfrm>
            <a:off x="3538890" y="5188431"/>
            <a:ext cx="3183834" cy="830997"/>
          </a:xfrm>
          <a:prstGeom prst="rect">
            <a:avLst/>
          </a:prstGeom>
          <a:solidFill>
            <a:srgbClr val="9CE1FF"/>
          </a:solidFill>
          <a:ln>
            <a:solidFill>
              <a:srgbClr val="000090"/>
            </a:solidFill>
          </a:ln>
        </p:spPr>
        <p:txBody>
          <a:bodyPr wrap="none" rtlCol="0">
            <a:spAutoFit/>
          </a:bodyPr>
          <a:lstStyle/>
          <a:p>
            <a:r>
              <a:rPr lang="es-ES" b="1"/>
              <a:t>Tomar resultados de la variable de salida</a:t>
            </a:r>
          </a:p>
          <a:p>
            <a:r>
              <a:rPr lang="es-ES" b="1"/>
              <a:t>salida.bus</a:t>
            </a:r>
          </a:p>
          <a:p>
            <a:r>
              <a:rPr lang="es-ES" b="1"/>
              <a:t>salida.branch</a:t>
            </a:r>
          </a:p>
          <a:p>
            <a:r>
              <a:rPr lang="es-ES" b="1"/>
              <a:t>salida.gen</a:t>
            </a:r>
          </a:p>
        </p:txBody>
      </p:sp>
      <p:cxnSp>
        <p:nvCxnSpPr>
          <p:cNvPr id="29" name="Conector recto de flecha 28"/>
          <p:cNvCxnSpPr>
            <a:stCxn id="27" idx="1"/>
            <a:endCxn id="26" idx="3"/>
          </p:cNvCxnSpPr>
          <p:nvPr/>
        </p:nvCxnSpPr>
        <p:spPr bwMode="auto">
          <a:xfrm flipH="1" flipV="1">
            <a:off x="1648668" y="4516463"/>
            <a:ext cx="1890222" cy="1087467"/>
          </a:xfrm>
          <a:prstGeom prst="straightConnector1">
            <a:avLst/>
          </a:prstGeom>
          <a:noFill/>
          <a:ln w="25400" cap="flat" cmpd="sng" algn="ctr">
            <a:solidFill>
              <a:srgbClr val="0000FF"/>
            </a:solidFill>
            <a:prstDash val="solid"/>
            <a:round/>
            <a:headEnd type="none" w="sm" len="sm"/>
            <a:tailEnd type="arrow"/>
          </a:ln>
          <a:effectLst/>
        </p:spPr>
      </p:cxnSp>
      <p:sp>
        <p:nvSpPr>
          <p:cNvPr id="48" name="Rectángulo 47"/>
          <p:cNvSpPr/>
          <p:nvPr/>
        </p:nvSpPr>
        <p:spPr bwMode="auto">
          <a:xfrm>
            <a:off x="964776" y="3785408"/>
            <a:ext cx="3028664" cy="195376"/>
          </a:xfrm>
          <a:prstGeom prst="rect">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2281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170973" y="1333011"/>
            <a:ext cx="8463161" cy="3882853"/>
          </a:xfrm>
          <a:prstGeom prst="rect">
            <a:avLst/>
          </a:prstGeom>
        </p:spPr>
      </p:pic>
      <p:sp>
        <p:nvSpPr>
          <p:cNvPr id="2" name="Título 1"/>
          <p:cNvSpPr>
            <a:spLocks noGrp="1"/>
          </p:cNvSpPr>
          <p:nvPr>
            <p:ph type="title"/>
          </p:nvPr>
        </p:nvSpPr>
        <p:spPr/>
        <p:txBody>
          <a:bodyPr/>
          <a:lstStyle/>
          <a:p>
            <a:r>
              <a:rPr lang="es-ES"/>
              <a:t>Cálculo PTDF. Código</a:t>
            </a:r>
          </a:p>
        </p:txBody>
      </p:sp>
      <p:sp>
        <p:nvSpPr>
          <p:cNvPr id="3" name="Marcador de pie de página 2"/>
          <p:cNvSpPr>
            <a:spLocks noGrp="1"/>
          </p:cNvSpPr>
          <p:nvPr>
            <p:ph type="ftr" sz="quarter" idx="10"/>
          </p:nvPr>
        </p:nvSpPr>
        <p:spPr/>
        <p:txBody>
          <a:bodyPr/>
          <a:lstStyle/>
          <a:p>
            <a:r>
              <a:rPr lang="es-ES"/>
              <a:t>Regulación de sistemas eléctricos</a:t>
            </a:r>
            <a:endParaRPr lang="es-ES" i="0"/>
          </a:p>
        </p:txBody>
      </p:sp>
      <p:sp>
        <p:nvSpPr>
          <p:cNvPr id="4" name="Marcador de número de diapositiva 3"/>
          <p:cNvSpPr>
            <a:spLocks noGrp="1"/>
          </p:cNvSpPr>
          <p:nvPr>
            <p:ph type="sldNum" sz="quarter" idx="11"/>
          </p:nvPr>
        </p:nvSpPr>
        <p:spPr/>
        <p:txBody>
          <a:bodyPr/>
          <a:lstStyle/>
          <a:p>
            <a:fld id="{F4C54106-2D6F-4241-BE2A-B00362E54684}" type="slidenum">
              <a:rPr lang="es-ES"/>
              <a:pPr/>
              <a:t>12</a:t>
            </a:fld>
            <a:endParaRPr lang="es-ES"/>
          </a:p>
        </p:txBody>
      </p:sp>
      <p:sp>
        <p:nvSpPr>
          <p:cNvPr id="7" name="CuadroTexto 6"/>
          <p:cNvSpPr txBox="1"/>
          <p:nvPr/>
        </p:nvSpPr>
        <p:spPr>
          <a:xfrm>
            <a:off x="5938872" y="2012943"/>
            <a:ext cx="1408033" cy="276999"/>
          </a:xfrm>
          <a:prstGeom prst="rect">
            <a:avLst/>
          </a:prstGeom>
          <a:noFill/>
          <a:ln>
            <a:solidFill>
              <a:srgbClr val="000090"/>
            </a:solidFill>
          </a:ln>
        </p:spPr>
        <p:txBody>
          <a:bodyPr wrap="none" rtlCol="0">
            <a:spAutoFit/>
          </a:bodyPr>
          <a:lstStyle/>
          <a:p>
            <a:r>
              <a:rPr lang="es-ES"/>
              <a:t>Datos de entrada.</a:t>
            </a:r>
          </a:p>
        </p:txBody>
      </p:sp>
      <p:cxnSp>
        <p:nvCxnSpPr>
          <p:cNvPr id="9" name="Conector recto de flecha 8"/>
          <p:cNvCxnSpPr>
            <a:stCxn id="7" idx="1"/>
            <a:endCxn id="48" idx="0"/>
          </p:cNvCxnSpPr>
          <p:nvPr/>
        </p:nvCxnSpPr>
        <p:spPr bwMode="auto">
          <a:xfrm flipH="1">
            <a:off x="1105218" y="2151443"/>
            <a:ext cx="4833654" cy="840251"/>
          </a:xfrm>
          <a:prstGeom prst="straightConnector1">
            <a:avLst/>
          </a:prstGeom>
          <a:noFill/>
          <a:ln w="25400" cap="flat" cmpd="sng" algn="ctr">
            <a:solidFill>
              <a:srgbClr val="0000FF"/>
            </a:solidFill>
            <a:prstDash val="solid"/>
            <a:round/>
            <a:headEnd type="none" w="sm" len="sm"/>
            <a:tailEnd type="arrow"/>
          </a:ln>
          <a:effectLst/>
        </p:spPr>
      </p:cxnSp>
      <p:sp>
        <p:nvSpPr>
          <p:cNvPr id="11" name="Rectángulo 10"/>
          <p:cNvSpPr/>
          <p:nvPr/>
        </p:nvSpPr>
        <p:spPr bwMode="auto">
          <a:xfrm>
            <a:off x="1411947" y="4326731"/>
            <a:ext cx="713004" cy="252392"/>
          </a:xfrm>
          <a:prstGeom prst="rect">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2" name="CuadroTexto 11"/>
          <p:cNvSpPr txBox="1"/>
          <p:nvPr/>
        </p:nvSpPr>
        <p:spPr>
          <a:xfrm>
            <a:off x="5836615" y="2921014"/>
            <a:ext cx="2622307" cy="276999"/>
          </a:xfrm>
          <a:prstGeom prst="rect">
            <a:avLst/>
          </a:prstGeom>
          <a:noFill/>
          <a:ln>
            <a:solidFill>
              <a:srgbClr val="000090"/>
            </a:solidFill>
          </a:ln>
        </p:spPr>
        <p:txBody>
          <a:bodyPr wrap="none" rtlCol="0">
            <a:spAutoFit/>
          </a:bodyPr>
          <a:lstStyle/>
          <a:p>
            <a:r>
              <a:rPr lang="es-ES"/>
              <a:t>Instrucción para el cálculo de PTDF</a:t>
            </a:r>
          </a:p>
        </p:txBody>
      </p:sp>
      <p:cxnSp>
        <p:nvCxnSpPr>
          <p:cNvPr id="14" name="Conector recto de flecha 13"/>
          <p:cNvCxnSpPr>
            <a:stCxn id="12" idx="1"/>
            <a:endCxn id="11" idx="3"/>
          </p:cNvCxnSpPr>
          <p:nvPr/>
        </p:nvCxnSpPr>
        <p:spPr bwMode="auto">
          <a:xfrm flipH="1">
            <a:off x="2124951" y="3059514"/>
            <a:ext cx="3711664" cy="1393413"/>
          </a:xfrm>
          <a:prstGeom prst="straightConnector1">
            <a:avLst/>
          </a:prstGeom>
          <a:noFill/>
          <a:ln w="25400" cap="flat" cmpd="sng" algn="ctr">
            <a:solidFill>
              <a:srgbClr val="0000FF"/>
            </a:solidFill>
            <a:prstDash val="solid"/>
            <a:round/>
            <a:headEnd type="none" w="sm" len="sm"/>
            <a:tailEnd type="arrow"/>
          </a:ln>
          <a:effectLst/>
        </p:spPr>
      </p:cxnSp>
      <p:sp>
        <p:nvSpPr>
          <p:cNvPr id="15" name="CuadroTexto 14"/>
          <p:cNvSpPr txBox="1"/>
          <p:nvPr/>
        </p:nvSpPr>
        <p:spPr>
          <a:xfrm>
            <a:off x="4490500" y="1736058"/>
            <a:ext cx="1322522" cy="276999"/>
          </a:xfrm>
          <a:prstGeom prst="rect">
            <a:avLst/>
          </a:prstGeom>
          <a:noFill/>
          <a:ln>
            <a:solidFill>
              <a:srgbClr val="000090"/>
            </a:solidFill>
          </a:ln>
        </p:spPr>
        <p:txBody>
          <a:bodyPr wrap="none" rtlCol="0">
            <a:spAutoFit/>
          </a:bodyPr>
          <a:lstStyle/>
          <a:p>
            <a:r>
              <a:rPr lang="es-ES"/>
              <a:t>Caso de entrada</a:t>
            </a:r>
          </a:p>
        </p:txBody>
      </p:sp>
      <p:sp>
        <p:nvSpPr>
          <p:cNvPr id="16" name="Rectángulo 15"/>
          <p:cNvSpPr/>
          <p:nvPr/>
        </p:nvSpPr>
        <p:spPr bwMode="auto">
          <a:xfrm>
            <a:off x="798530" y="2739304"/>
            <a:ext cx="337219" cy="215758"/>
          </a:xfrm>
          <a:prstGeom prst="rect">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cxnSp>
        <p:nvCxnSpPr>
          <p:cNvPr id="18" name="Conector recto de flecha 17"/>
          <p:cNvCxnSpPr>
            <a:stCxn id="15" idx="1"/>
            <a:endCxn id="16" idx="0"/>
          </p:cNvCxnSpPr>
          <p:nvPr/>
        </p:nvCxnSpPr>
        <p:spPr bwMode="auto">
          <a:xfrm flipH="1">
            <a:off x="967140" y="1874558"/>
            <a:ext cx="3523360" cy="864746"/>
          </a:xfrm>
          <a:prstGeom prst="straightConnector1">
            <a:avLst/>
          </a:prstGeom>
          <a:noFill/>
          <a:ln w="25400" cap="flat" cmpd="sng" algn="ctr">
            <a:solidFill>
              <a:srgbClr val="0000FF"/>
            </a:solidFill>
            <a:prstDash val="solid"/>
            <a:round/>
            <a:headEnd type="none" w="sm" len="sm"/>
            <a:tailEnd type="arrow"/>
          </a:ln>
          <a:effectLst/>
        </p:spPr>
      </p:cxnSp>
      <p:sp>
        <p:nvSpPr>
          <p:cNvPr id="19" name="Rectángulo 18"/>
          <p:cNvSpPr/>
          <p:nvPr/>
        </p:nvSpPr>
        <p:spPr bwMode="auto">
          <a:xfrm>
            <a:off x="793803" y="4521191"/>
            <a:ext cx="586193" cy="0"/>
          </a:xfrm>
          <a:prstGeom prst="rect">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23" name="CuadroTexto 22"/>
          <p:cNvSpPr txBox="1"/>
          <p:nvPr/>
        </p:nvSpPr>
        <p:spPr>
          <a:xfrm>
            <a:off x="305308" y="5336835"/>
            <a:ext cx="1038051" cy="461665"/>
          </a:xfrm>
          <a:prstGeom prst="rect">
            <a:avLst/>
          </a:prstGeom>
          <a:solidFill>
            <a:schemeClr val="bg1"/>
          </a:solidFill>
          <a:ln>
            <a:solidFill>
              <a:srgbClr val="000090"/>
            </a:solidFill>
          </a:ln>
        </p:spPr>
        <p:txBody>
          <a:bodyPr wrap="square" rtlCol="0">
            <a:spAutoFit/>
          </a:bodyPr>
          <a:lstStyle/>
          <a:p>
            <a:pPr algn="ctr"/>
            <a:r>
              <a:rPr lang="es-ES"/>
              <a:t>Resultados (PTDF).</a:t>
            </a:r>
          </a:p>
        </p:txBody>
      </p:sp>
      <p:cxnSp>
        <p:nvCxnSpPr>
          <p:cNvPr id="25" name="Conector recto de flecha 24"/>
          <p:cNvCxnSpPr>
            <a:stCxn id="23" idx="0"/>
            <a:endCxn id="19" idx="2"/>
          </p:cNvCxnSpPr>
          <p:nvPr/>
        </p:nvCxnSpPr>
        <p:spPr bwMode="auto">
          <a:xfrm flipV="1">
            <a:off x="824334" y="4521192"/>
            <a:ext cx="262566" cy="815643"/>
          </a:xfrm>
          <a:prstGeom prst="straightConnector1">
            <a:avLst/>
          </a:prstGeom>
          <a:noFill/>
          <a:ln w="25400" cap="flat" cmpd="sng" algn="ctr">
            <a:solidFill>
              <a:srgbClr val="0000FF"/>
            </a:solidFill>
            <a:prstDash val="solid"/>
            <a:round/>
            <a:headEnd type="none" w="sm" len="sm"/>
            <a:tailEnd type="arrow"/>
          </a:ln>
          <a:effectLst/>
        </p:spPr>
      </p:cxnSp>
      <p:sp>
        <p:nvSpPr>
          <p:cNvPr id="48" name="Rectángulo 47"/>
          <p:cNvSpPr/>
          <p:nvPr/>
        </p:nvSpPr>
        <p:spPr bwMode="auto">
          <a:xfrm>
            <a:off x="769377" y="2991694"/>
            <a:ext cx="671681" cy="512862"/>
          </a:xfrm>
          <a:prstGeom prst="rect">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9033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Cálculo PTDF. Resultados.</a:t>
            </a:r>
          </a:p>
        </p:txBody>
      </p:sp>
      <p:sp>
        <p:nvSpPr>
          <p:cNvPr id="3" name="Marcador de pie de página 2"/>
          <p:cNvSpPr>
            <a:spLocks noGrp="1"/>
          </p:cNvSpPr>
          <p:nvPr>
            <p:ph type="ftr" sz="quarter" idx="10"/>
          </p:nvPr>
        </p:nvSpPr>
        <p:spPr/>
        <p:txBody>
          <a:bodyPr/>
          <a:lstStyle/>
          <a:p>
            <a:r>
              <a:rPr lang="es-ES"/>
              <a:t>Regulación de sistemas eléctricos</a:t>
            </a:r>
            <a:endParaRPr lang="es-ES" i="0"/>
          </a:p>
        </p:txBody>
      </p:sp>
      <p:sp>
        <p:nvSpPr>
          <p:cNvPr id="4" name="Marcador de número de diapositiva 3"/>
          <p:cNvSpPr>
            <a:spLocks noGrp="1"/>
          </p:cNvSpPr>
          <p:nvPr>
            <p:ph type="sldNum" sz="quarter" idx="11"/>
          </p:nvPr>
        </p:nvSpPr>
        <p:spPr/>
        <p:txBody>
          <a:bodyPr/>
          <a:lstStyle/>
          <a:p>
            <a:fld id="{F4C54106-2D6F-4241-BE2A-B00362E54684}" type="slidenum">
              <a:rPr lang="es-ES"/>
              <a:pPr/>
              <a:t>13</a:t>
            </a:fld>
            <a:endParaRPr lang="es-ES"/>
          </a:p>
        </p:txBody>
      </p:sp>
      <p:grpSp>
        <p:nvGrpSpPr>
          <p:cNvPr id="15" name="Agrupar 14"/>
          <p:cNvGrpSpPr/>
          <p:nvPr/>
        </p:nvGrpSpPr>
        <p:grpSpPr>
          <a:xfrm>
            <a:off x="781083" y="1050145"/>
            <a:ext cx="6285066" cy="2891178"/>
            <a:chOff x="634535" y="1575218"/>
            <a:chExt cx="6285066" cy="2891178"/>
          </a:xfrm>
        </p:grpSpPr>
        <p:pic>
          <p:nvPicPr>
            <p:cNvPr id="5" name="Imagen 4"/>
            <p:cNvPicPr>
              <a:picLocks noChangeAspect="1"/>
            </p:cNvPicPr>
            <p:nvPr/>
          </p:nvPicPr>
          <p:blipFill>
            <a:blip r:embed="rId3"/>
            <a:stretch>
              <a:fillRect/>
            </a:stretch>
          </p:blipFill>
          <p:spPr>
            <a:xfrm>
              <a:off x="1318807" y="1930428"/>
              <a:ext cx="5334000" cy="1727200"/>
            </a:xfrm>
            <a:prstGeom prst="rect">
              <a:avLst/>
            </a:prstGeom>
          </p:spPr>
        </p:pic>
        <p:sp>
          <p:nvSpPr>
            <p:cNvPr id="6" name="CuadroTexto 5"/>
            <p:cNvSpPr txBox="1"/>
            <p:nvPr/>
          </p:nvSpPr>
          <p:spPr>
            <a:xfrm>
              <a:off x="2906541" y="1575218"/>
              <a:ext cx="2734267" cy="276999"/>
            </a:xfrm>
            <a:prstGeom prst="rect">
              <a:avLst/>
            </a:prstGeom>
            <a:noFill/>
            <a:ln>
              <a:solidFill>
                <a:srgbClr val="000090"/>
              </a:solidFill>
            </a:ln>
          </p:spPr>
          <p:txBody>
            <a:bodyPr wrap="none" rtlCol="0">
              <a:spAutoFit/>
            </a:bodyPr>
            <a:lstStyle/>
            <a:p>
              <a:r>
                <a:rPr lang="es-ES"/>
                <a:t>Resultados que aparecen en pantalla</a:t>
              </a:r>
            </a:p>
          </p:txBody>
        </p:sp>
        <p:sp>
          <p:nvSpPr>
            <p:cNvPr id="7" name="Rectángulo 6"/>
            <p:cNvSpPr/>
            <p:nvPr/>
          </p:nvSpPr>
          <p:spPr bwMode="auto">
            <a:xfrm>
              <a:off x="6228301" y="2136924"/>
              <a:ext cx="464069" cy="1575218"/>
            </a:xfrm>
            <a:prstGeom prst="rect">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8" name="CuadroTexto 7"/>
            <p:cNvSpPr txBox="1"/>
            <p:nvPr/>
          </p:nvSpPr>
          <p:spPr>
            <a:xfrm>
              <a:off x="3413100" y="4047707"/>
              <a:ext cx="633507" cy="276999"/>
            </a:xfrm>
            <a:prstGeom prst="rect">
              <a:avLst/>
            </a:prstGeom>
            <a:noFill/>
            <a:ln>
              <a:solidFill>
                <a:srgbClr val="000090"/>
              </a:solidFill>
            </a:ln>
          </p:spPr>
          <p:txBody>
            <a:bodyPr wrap="none" rtlCol="0">
              <a:spAutoFit/>
            </a:bodyPr>
            <a:lstStyle/>
            <a:p>
              <a:r>
                <a:rPr lang="es-ES"/>
                <a:t>Nudos</a:t>
              </a:r>
            </a:p>
          </p:txBody>
        </p:sp>
        <p:sp>
          <p:nvSpPr>
            <p:cNvPr id="9" name="CuadroTexto 8"/>
            <p:cNvSpPr txBox="1"/>
            <p:nvPr/>
          </p:nvSpPr>
          <p:spPr>
            <a:xfrm>
              <a:off x="634535" y="2588256"/>
              <a:ext cx="672104" cy="276999"/>
            </a:xfrm>
            <a:prstGeom prst="rect">
              <a:avLst/>
            </a:prstGeom>
            <a:noFill/>
            <a:ln>
              <a:solidFill>
                <a:srgbClr val="000090"/>
              </a:solidFill>
            </a:ln>
          </p:spPr>
          <p:txBody>
            <a:bodyPr wrap="none" rtlCol="0">
              <a:spAutoFit/>
            </a:bodyPr>
            <a:lstStyle/>
            <a:p>
              <a:r>
                <a:rPr lang="es-ES"/>
                <a:t>Ramas</a:t>
              </a:r>
            </a:p>
          </p:txBody>
        </p:sp>
        <p:sp>
          <p:nvSpPr>
            <p:cNvPr id="10" name="CuadroTexto 9"/>
            <p:cNvSpPr txBox="1"/>
            <p:nvPr/>
          </p:nvSpPr>
          <p:spPr>
            <a:xfrm>
              <a:off x="1483040" y="2240005"/>
              <a:ext cx="284515" cy="1384995"/>
            </a:xfrm>
            <a:prstGeom prst="rect">
              <a:avLst/>
            </a:prstGeom>
            <a:noFill/>
            <a:ln>
              <a:solidFill>
                <a:srgbClr val="000090"/>
              </a:solidFill>
            </a:ln>
          </p:spPr>
          <p:txBody>
            <a:bodyPr wrap="none" rtlCol="0">
              <a:spAutoFit/>
            </a:bodyPr>
            <a:lstStyle/>
            <a:p>
              <a:r>
                <a:rPr lang="es-ES" sz="1400"/>
                <a:t>1</a:t>
              </a:r>
            </a:p>
            <a:p>
              <a:r>
                <a:rPr lang="es-ES" sz="1400"/>
                <a:t>2</a:t>
              </a:r>
            </a:p>
            <a:p>
              <a:r>
                <a:rPr lang="es-ES" sz="1400"/>
                <a:t>3</a:t>
              </a:r>
            </a:p>
            <a:p>
              <a:r>
                <a:rPr lang="es-ES" sz="1400"/>
                <a:t>4</a:t>
              </a:r>
            </a:p>
            <a:p>
              <a:r>
                <a:rPr lang="es-ES" sz="1400"/>
                <a:t>5</a:t>
              </a:r>
            </a:p>
            <a:p>
              <a:r>
                <a:rPr lang="es-ES" sz="1400"/>
                <a:t>6</a:t>
              </a:r>
            </a:p>
          </p:txBody>
        </p:sp>
        <p:sp>
          <p:nvSpPr>
            <p:cNvPr id="11" name="CuadroTexto 10"/>
            <p:cNvSpPr txBox="1"/>
            <p:nvPr/>
          </p:nvSpPr>
          <p:spPr>
            <a:xfrm>
              <a:off x="1941257" y="3613979"/>
              <a:ext cx="3434354" cy="276999"/>
            </a:xfrm>
            <a:prstGeom prst="rect">
              <a:avLst/>
            </a:prstGeom>
            <a:noFill/>
            <a:ln>
              <a:solidFill>
                <a:srgbClr val="000090"/>
              </a:solidFill>
            </a:ln>
          </p:spPr>
          <p:txBody>
            <a:bodyPr wrap="none" rtlCol="0">
              <a:spAutoFit/>
            </a:bodyPr>
            <a:lstStyle/>
            <a:p>
              <a:r>
                <a:rPr lang="es-ES"/>
                <a:t>1                        2                      3                      4</a:t>
              </a:r>
            </a:p>
          </p:txBody>
        </p:sp>
        <p:sp>
          <p:nvSpPr>
            <p:cNvPr id="12" name="CuadroTexto 11"/>
            <p:cNvSpPr txBox="1"/>
            <p:nvPr/>
          </p:nvSpPr>
          <p:spPr>
            <a:xfrm>
              <a:off x="6093458" y="4004731"/>
              <a:ext cx="826143" cy="461665"/>
            </a:xfrm>
            <a:prstGeom prst="rect">
              <a:avLst/>
            </a:prstGeom>
            <a:noFill/>
            <a:ln>
              <a:solidFill>
                <a:srgbClr val="000090"/>
              </a:solidFill>
            </a:ln>
          </p:spPr>
          <p:txBody>
            <a:bodyPr wrap="none" rtlCol="0">
              <a:spAutoFit/>
            </a:bodyPr>
            <a:lstStyle/>
            <a:p>
              <a:pPr algn="ctr"/>
              <a:r>
                <a:rPr lang="es-ES"/>
                <a:t>Nudo 5</a:t>
              </a:r>
            </a:p>
            <a:p>
              <a:pPr algn="ctr"/>
              <a:r>
                <a:rPr lang="es-ES"/>
                <a:t>Oscilante </a:t>
              </a:r>
            </a:p>
          </p:txBody>
        </p:sp>
        <p:cxnSp>
          <p:nvCxnSpPr>
            <p:cNvPr id="14" name="Conector recto de flecha 13"/>
            <p:cNvCxnSpPr>
              <a:stCxn id="12" idx="0"/>
            </p:cNvCxnSpPr>
            <p:nvPr/>
          </p:nvCxnSpPr>
          <p:spPr bwMode="auto">
            <a:xfrm flipV="1">
              <a:off x="6506530" y="3663298"/>
              <a:ext cx="14867" cy="341433"/>
            </a:xfrm>
            <a:prstGeom prst="straightConnector1">
              <a:avLst/>
            </a:prstGeom>
            <a:noFill/>
            <a:ln w="25400" cap="flat" cmpd="sng" algn="ctr">
              <a:solidFill>
                <a:srgbClr val="0000FF"/>
              </a:solidFill>
              <a:prstDash val="solid"/>
              <a:round/>
              <a:headEnd type="none" w="sm" len="sm"/>
              <a:tailEnd type="arrow"/>
            </a:ln>
            <a:effectLst/>
          </p:spPr>
        </p:cxnSp>
      </p:grpSp>
      <p:grpSp>
        <p:nvGrpSpPr>
          <p:cNvPr id="18" name="Agrupar 17"/>
          <p:cNvGrpSpPr/>
          <p:nvPr/>
        </p:nvGrpSpPr>
        <p:grpSpPr>
          <a:xfrm>
            <a:off x="781590" y="4188053"/>
            <a:ext cx="6814495" cy="1660722"/>
            <a:chOff x="781590" y="4188053"/>
            <a:chExt cx="6814495" cy="1660722"/>
          </a:xfrm>
        </p:grpSpPr>
        <p:pic>
          <p:nvPicPr>
            <p:cNvPr id="16" name="Imagen 15"/>
            <p:cNvPicPr>
              <a:picLocks noChangeAspect="1"/>
            </p:cNvPicPr>
            <p:nvPr/>
          </p:nvPicPr>
          <p:blipFill>
            <a:blip r:embed="rId4"/>
            <a:stretch>
              <a:fillRect/>
            </a:stretch>
          </p:blipFill>
          <p:spPr>
            <a:xfrm>
              <a:off x="781590" y="4188053"/>
              <a:ext cx="4543484" cy="1660722"/>
            </a:xfrm>
            <a:prstGeom prst="rect">
              <a:avLst/>
            </a:prstGeom>
          </p:spPr>
        </p:pic>
        <p:sp>
          <p:nvSpPr>
            <p:cNvPr id="17" name="CuadroTexto 16"/>
            <p:cNvSpPr txBox="1"/>
            <p:nvPr/>
          </p:nvSpPr>
          <p:spPr>
            <a:xfrm>
              <a:off x="5379289" y="4731523"/>
              <a:ext cx="2216796" cy="461665"/>
            </a:xfrm>
            <a:prstGeom prst="rect">
              <a:avLst/>
            </a:prstGeom>
            <a:noFill/>
            <a:ln>
              <a:solidFill>
                <a:srgbClr val="000090"/>
              </a:solidFill>
            </a:ln>
          </p:spPr>
          <p:txBody>
            <a:bodyPr wrap="square" rtlCol="0">
              <a:spAutoFit/>
            </a:bodyPr>
            <a:lstStyle/>
            <a:p>
              <a:pPr algn="ctr"/>
              <a:r>
                <a:rPr lang="es-ES"/>
                <a:t>Resultados que aparecen en la ventana de variables</a:t>
              </a:r>
            </a:p>
          </p:txBody>
        </p:sp>
      </p:grpSp>
    </p:spTree>
    <p:extLst>
      <p:ext uri="{BB962C8B-B14F-4D97-AF65-F5344CB8AC3E}">
        <p14:creationId xmlns:p14="http://schemas.microsoft.com/office/powerpoint/2010/main" val="1727497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Problema de optimización. Precios zonales</a:t>
            </a:r>
          </a:p>
        </p:txBody>
      </p:sp>
      <p:sp>
        <p:nvSpPr>
          <p:cNvPr id="4" name="Marcador de pie de página 3"/>
          <p:cNvSpPr>
            <a:spLocks noGrp="1"/>
          </p:cNvSpPr>
          <p:nvPr>
            <p:ph type="ftr" sz="quarter" idx="10"/>
          </p:nvPr>
        </p:nvSpPr>
        <p:spPr/>
        <p:txBody>
          <a:bodyPr/>
          <a:lstStyle/>
          <a:p>
            <a:r>
              <a:rPr lang="es-ES"/>
              <a:t>Regulación de sistemas eléctricos</a:t>
            </a:r>
            <a:endParaRPr lang="es-ES" i="0"/>
          </a:p>
        </p:txBody>
      </p:sp>
      <p:sp>
        <p:nvSpPr>
          <p:cNvPr id="5" name="Marcador de número de diapositiva 4"/>
          <p:cNvSpPr>
            <a:spLocks noGrp="1"/>
          </p:cNvSpPr>
          <p:nvPr>
            <p:ph type="sldNum" sz="quarter" idx="11"/>
          </p:nvPr>
        </p:nvSpPr>
        <p:spPr/>
        <p:txBody>
          <a:bodyPr/>
          <a:lstStyle/>
          <a:p>
            <a:fld id="{6E522F90-767D-A543-9EF5-BECE76126381}" type="slidenum">
              <a:rPr lang="es-ES"/>
              <a:pPr/>
              <a:t>14</a:t>
            </a:fld>
            <a:endParaRPr lang="es-ES"/>
          </a:p>
        </p:txBody>
      </p:sp>
      <p:graphicFrame>
        <p:nvGraphicFramePr>
          <p:cNvPr id="6" name="Objeto 5"/>
          <p:cNvGraphicFramePr>
            <a:graphicFrameLocks noChangeAspect="1"/>
          </p:cNvGraphicFramePr>
          <p:nvPr>
            <p:extLst>
              <p:ext uri="{D42A27DB-BD31-4B8C-83A1-F6EECF244321}">
                <p14:modId xmlns:p14="http://schemas.microsoft.com/office/powerpoint/2010/main" val="1639670761"/>
              </p:ext>
            </p:extLst>
          </p:nvPr>
        </p:nvGraphicFramePr>
        <p:xfrm>
          <a:off x="725488" y="1635125"/>
          <a:ext cx="5581650" cy="3230563"/>
        </p:xfrm>
        <a:graphic>
          <a:graphicData uri="http://schemas.openxmlformats.org/presentationml/2006/ole">
            <mc:AlternateContent xmlns:mc="http://schemas.openxmlformats.org/markup-compatibility/2006">
              <mc:Choice xmlns:v="urn:schemas-microsoft-com:vml" Requires="v">
                <p:oleObj spid="_x0000_s1958087" name="EcuaciÛn" r:id="rId4" imgW="3136900" imgH="1816100" progId="Equation.3">
                  <p:embed/>
                </p:oleObj>
              </mc:Choice>
              <mc:Fallback>
                <p:oleObj name="EcuaciÛn" r:id="rId4" imgW="3136900" imgH="1816100" progId="Equation.3">
                  <p:embed/>
                  <p:pic>
                    <p:nvPicPr>
                      <p:cNvPr id="0" name=""/>
                      <p:cNvPicPr/>
                      <p:nvPr/>
                    </p:nvPicPr>
                    <p:blipFill>
                      <a:blip r:embed="rId5"/>
                      <a:stretch>
                        <a:fillRect/>
                      </a:stretch>
                    </p:blipFill>
                    <p:spPr>
                      <a:xfrm>
                        <a:off x="725488" y="1635125"/>
                        <a:ext cx="5581650" cy="3230563"/>
                      </a:xfrm>
                      <a:prstGeom prst="rect">
                        <a:avLst/>
                      </a:prstGeom>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3816150117"/>
              </p:ext>
            </p:extLst>
          </p:nvPr>
        </p:nvGraphicFramePr>
        <p:xfrm>
          <a:off x="4521200" y="3352800"/>
          <a:ext cx="101600" cy="152400"/>
        </p:xfrm>
        <a:graphic>
          <a:graphicData uri="http://schemas.openxmlformats.org/presentationml/2006/ole">
            <mc:AlternateContent xmlns:mc="http://schemas.openxmlformats.org/markup-compatibility/2006">
              <mc:Choice xmlns:v="urn:schemas-microsoft-com:vml" Requires="v">
                <p:oleObj spid="_x0000_s1958088" name="EcuaciÛn" r:id="rId6" imgW="101600" imgH="152400" progId="Equation.3">
                  <p:embed/>
                </p:oleObj>
              </mc:Choice>
              <mc:Fallback>
                <p:oleObj name="EcuaciÛn" r:id="rId6" imgW="101600" imgH="152400" progId="Equation.3">
                  <p:embed/>
                  <p:pic>
                    <p:nvPicPr>
                      <p:cNvPr id="0" name=""/>
                      <p:cNvPicPr/>
                      <p:nvPr/>
                    </p:nvPicPr>
                    <p:blipFill>
                      <a:blip r:embed="rId7"/>
                      <a:stretch>
                        <a:fillRect/>
                      </a:stretch>
                    </p:blipFill>
                    <p:spPr>
                      <a:xfrm>
                        <a:off x="4521200" y="3352800"/>
                        <a:ext cx="101600" cy="152400"/>
                      </a:xfrm>
                      <a:prstGeom prst="rect">
                        <a:avLst/>
                      </a:prstGeom>
                    </p:spPr>
                  </p:pic>
                </p:oleObj>
              </mc:Fallback>
            </mc:AlternateContent>
          </a:graphicData>
        </a:graphic>
      </p:graphicFrame>
      <p:sp>
        <p:nvSpPr>
          <p:cNvPr id="8" name="CuadroTexto 7"/>
          <p:cNvSpPr txBox="1"/>
          <p:nvPr/>
        </p:nvSpPr>
        <p:spPr>
          <a:xfrm>
            <a:off x="2258785" y="5370284"/>
            <a:ext cx="2357136" cy="461665"/>
          </a:xfrm>
          <a:prstGeom prst="rect">
            <a:avLst/>
          </a:prstGeom>
          <a:noFill/>
          <a:ln>
            <a:solidFill>
              <a:srgbClr val="000090"/>
            </a:solidFill>
          </a:ln>
        </p:spPr>
        <p:txBody>
          <a:bodyPr wrap="none" rtlCol="0">
            <a:spAutoFit/>
          </a:bodyPr>
          <a:lstStyle/>
          <a:p>
            <a:r>
              <a:rPr lang="es-ES" i="1"/>
              <a:t>N</a:t>
            </a:r>
            <a:r>
              <a:rPr lang="es-ES" i="1" baseline="-25000"/>
              <a:t>z</a:t>
            </a:r>
            <a:r>
              <a:rPr lang="es-ES"/>
              <a:t> </a:t>
            </a:r>
            <a:r>
              <a:rPr lang="es-ES">
                <a:sym typeface="Wingdings"/>
              </a:rPr>
              <a:t> número de zonas</a:t>
            </a:r>
          </a:p>
          <a:p>
            <a:r>
              <a:rPr lang="es-ES" i="1">
                <a:sym typeface="Wingdings"/>
              </a:rPr>
              <a:t>L</a:t>
            </a:r>
            <a:r>
              <a:rPr lang="es-ES">
                <a:sym typeface="Wingdings"/>
              </a:rPr>
              <a:t>  número de interconexiones</a:t>
            </a:r>
            <a:endParaRPr lang="es-ES"/>
          </a:p>
        </p:txBody>
      </p:sp>
      <p:sp>
        <p:nvSpPr>
          <p:cNvPr id="9" name="CuadroTexto 8"/>
          <p:cNvSpPr txBox="1"/>
          <p:nvPr/>
        </p:nvSpPr>
        <p:spPr>
          <a:xfrm>
            <a:off x="3638712" y="1702386"/>
            <a:ext cx="1242239" cy="646331"/>
          </a:xfrm>
          <a:prstGeom prst="rect">
            <a:avLst/>
          </a:prstGeom>
          <a:noFill/>
          <a:ln>
            <a:solidFill>
              <a:srgbClr val="000090"/>
            </a:solidFill>
          </a:ln>
        </p:spPr>
        <p:txBody>
          <a:bodyPr wrap="square" rtlCol="0">
            <a:spAutoFit/>
          </a:bodyPr>
          <a:lstStyle/>
          <a:p>
            <a:pPr algn="ctr"/>
            <a:r>
              <a:rPr lang="es-ES"/>
              <a:t>Máximo beneficio social neto</a:t>
            </a:r>
          </a:p>
        </p:txBody>
      </p:sp>
      <p:sp>
        <p:nvSpPr>
          <p:cNvPr id="10" name="CuadroTexto 9"/>
          <p:cNvSpPr txBox="1"/>
          <p:nvPr/>
        </p:nvSpPr>
        <p:spPr>
          <a:xfrm>
            <a:off x="6219229" y="2828472"/>
            <a:ext cx="2776121" cy="276999"/>
          </a:xfrm>
          <a:prstGeom prst="rect">
            <a:avLst/>
          </a:prstGeom>
          <a:noFill/>
          <a:ln>
            <a:solidFill>
              <a:srgbClr val="000090"/>
            </a:solidFill>
          </a:ln>
        </p:spPr>
        <p:txBody>
          <a:bodyPr wrap="none" rtlCol="0">
            <a:spAutoFit/>
          </a:bodyPr>
          <a:lstStyle/>
          <a:p>
            <a:r>
              <a:rPr lang="es-ES"/>
              <a:t>Flujo por las interconexiones (en MW)</a:t>
            </a:r>
          </a:p>
        </p:txBody>
      </p:sp>
      <p:sp>
        <p:nvSpPr>
          <p:cNvPr id="11" name="CuadroTexto 10"/>
          <p:cNvSpPr txBox="1"/>
          <p:nvPr/>
        </p:nvSpPr>
        <p:spPr>
          <a:xfrm>
            <a:off x="3207657" y="3915229"/>
            <a:ext cx="3983182" cy="276999"/>
          </a:xfrm>
          <a:prstGeom prst="rect">
            <a:avLst/>
          </a:prstGeom>
          <a:noFill/>
          <a:ln>
            <a:solidFill>
              <a:srgbClr val="000090"/>
            </a:solidFill>
          </a:ln>
        </p:spPr>
        <p:txBody>
          <a:bodyPr wrap="none" rtlCol="0">
            <a:spAutoFit/>
          </a:bodyPr>
          <a:lstStyle/>
          <a:p>
            <a:r>
              <a:rPr lang="es-ES"/>
              <a:t>Igualdad de generación y demanda totales del mercado</a:t>
            </a:r>
          </a:p>
        </p:txBody>
      </p:sp>
      <p:sp>
        <p:nvSpPr>
          <p:cNvPr id="12" name="CuadroTexto 11"/>
          <p:cNvSpPr txBox="1"/>
          <p:nvPr/>
        </p:nvSpPr>
        <p:spPr>
          <a:xfrm>
            <a:off x="4738914" y="4421415"/>
            <a:ext cx="3888580" cy="276999"/>
          </a:xfrm>
          <a:prstGeom prst="rect">
            <a:avLst/>
          </a:prstGeom>
          <a:noFill/>
          <a:ln>
            <a:solidFill>
              <a:srgbClr val="000090"/>
            </a:solidFill>
          </a:ln>
        </p:spPr>
        <p:txBody>
          <a:bodyPr wrap="none" rtlCol="0">
            <a:spAutoFit/>
          </a:bodyPr>
          <a:lstStyle/>
          <a:p>
            <a:r>
              <a:rPr lang="es-ES"/>
              <a:t>Límites de potencia circulante por las interconexiones.</a:t>
            </a:r>
          </a:p>
        </p:txBody>
      </p:sp>
      <p:sp>
        <p:nvSpPr>
          <p:cNvPr id="14" name="CuadroTexto 13"/>
          <p:cNvSpPr txBox="1"/>
          <p:nvPr/>
        </p:nvSpPr>
        <p:spPr>
          <a:xfrm>
            <a:off x="654987" y="4945743"/>
            <a:ext cx="3383784" cy="276999"/>
          </a:xfrm>
          <a:prstGeom prst="rect">
            <a:avLst/>
          </a:prstGeom>
          <a:noFill/>
          <a:ln>
            <a:solidFill>
              <a:srgbClr val="000090"/>
            </a:solidFill>
          </a:ln>
        </p:spPr>
        <p:txBody>
          <a:bodyPr wrap="none" rtlCol="0">
            <a:spAutoFit/>
          </a:bodyPr>
          <a:lstStyle/>
          <a:p>
            <a:r>
              <a:rPr lang="es-ES"/>
              <a:t>¡Normalmente tienen valor absoluto diferente!</a:t>
            </a:r>
          </a:p>
        </p:txBody>
      </p:sp>
      <p:sp>
        <p:nvSpPr>
          <p:cNvPr id="15" name="Elipse 14"/>
          <p:cNvSpPr/>
          <p:nvPr/>
        </p:nvSpPr>
        <p:spPr bwMode="auto">
          <a:xfrm>
            <a:off x="1442357" y="4426857"/>
            <a:ext cx="508000" cy="390072"/>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6" name="Elipse 15"/>
          <p:cNvSpPr/>
          <p:nvPr/>
        </p:nvSpPr>
        <p:spPr bwMode="auto">
          <a:xfrm>
            <a:off x="2601685" y="4425042"/>
            <a:ext cx="508000" cy="390072"/>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cxnSp>
        <p:nvCxnSpPr>
          <p:cNvPr id="18" name="Conector recto de flecha 17"/>
          <p:cNvCxnSpPr>
            <a:stCxn id="14" idx="0"/>
            <a:endCxn id="15" idx="5"/>
          </p:cNvCxnSpPr>
          <p:nvPr/>
        </p:nvCxnSpPr>
        <p:spPr bwMode="auto">
          <a:xfrm flipH="1" flipV="1">
            <a:off x="1875962" y="4759804"/>
            <a:ext cx="470917" cy="185939"/>
          </a:xfrm>
          <a:prstGeom prst="straightConnector1">
            <a:avLst/>
          </a:prstGeom>
          <a:noFill/>
          <a:ln w="25400" cap="flat" cmpd="sng" algn="ctr">
            <a:solidFill>
              <a:srgbClr val="0000FF"/>
            </a:solidFill>
            <a:prstDash val="solid"/>
            <a:round/>
            <a:headEnd type="none" w="sm" len="sm"/>
            <a:tailEnd type="arrow"/>
          </a:ln>
          <a:effectLst/>
        </p:spPr>
      </p:cxnSp>
      <p:cxnSp>
        <p:nvCxnSpPr>
          <p:cNvPr id="20" name="Conector recto de flecha 19"/>
          <p:cNvCxnSpPr>
            <a:stCxn id="14" idx="0"/>
            <a:endCxn id="16" idx="3"/>
          </p:cNvCxnSpPr>
          <p:nvPr/>
        </p:nvCxnSpPr>
        <p:spPr bwMode="auto">
          <a:xfrm flipV="1">
            <a:off x="2346879" y="4757989"/>
            <a:ext cx="329201" cy="187754"/>
          </a:xfrm>
          <a:prstGeom prst="straightConnector1">
            <a:avLst/>
          </a:prstGeom>
          <a:noFill/>
          <a:ln w="25400" cap="flat" cmpd="sng" algn="ctr">
            <a:solidFill>
              <a:srgbClr val="0000FF"/>
            </a:solidFill>
            <a:prstDash val="solid"/>
            <a:round/>
            <a:headEnd type="none" w="sm" len="sm"/>
            <a:tailEnd type="arrow"/>
          </a:ln>
          <a:effectLst/>
        </p:spPr>
      </p:cxnSp>
      <p:sp>
        <p:nvSpPr>
          <p:cNvPr id="21" name="CuadroTexto 20"/>
          <p:cNvSpPr txBox="1"/>
          <p:nvPr/>
        </p:nvSpPr>
        <p:spPr>
          <a:xfrm>
            <a:off x="298834" y="1107379"/>
            <a:ext cx="3448272" cy="461665"/>
          </a:xfrm>
          <a:prstGeom prst="rect">
            <a:avLst/>
          </a:prstGeom>
          <a:noFill/>
          <a:ln>
            <a:solidFill>
              <a:srgbClr val="000090"/>
            </a:solidFill>
          </a:ln>
        </p:spPr>
        <p:txBody>
          <a:bodyPr wrap="square" rtlCol="0">
            <a:spAutoFit/>
          </a:bodyPr>
          <a:lstStyle/>
          <a:p>
            <a:pPr algn="ctr"/>
            <a:r>
              <a:rPr lang="es-ES"/>
              <a:t>Integrales de las funciones de oferta/demanda agregadas de cada zona</a:t>
            </a:r>
          </a:p>
        </p:txBody>
      </p:sp>
      <p:sp>
        <p:nvSpPr>
          <p:cNvPr id="22" name="Elipse 21"/>
          <p:cNvSpPr/>
          <p:nvPr/>
        </p:nvSpPr>
        <p:spPr bwMode="auto">
          <a:xfrm>
            <a:off x="1723571" y="1850571"/>
            <a:ext cx="725715" cy="426359"/>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23" name="Elipse 22"/>
          <p:cNvSpPr/>
          <p:nvPr/>
        </p:nvSpPr>
        <p:spPr bwMode="auto">
          <a:xfrm>
            <a:off x="2547257" y="1848757"/>
            <a:ext cx="725715" cy="426359"/>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cxnSp>
        <p:nvCxnSpPr>
          <p:cNvPr id="25" name="Conector recto de flecha 24"/>
          <p:cNvCxnSpPr>
            <a:stCxn id="21" idx="2"/>
            <a:endCxn id="22" idx="7"/>
          </p:cNvCxnSpPr>
          <p:nvPr/>
        </p:nvCxnSpPr>
        <p:spPr bwMode="auto">
          <a:xfrm>
            <a:off x="2022970" y="1569044"/>
            <a:ext cx="320037" cy="343966"/>
          </a:xfrm>
          <a:prstGeom prst="straightConnector1">
            <a:avLst/>
          </a:prstGeom>
          <a:noFill/>
          <a:ln w="25400" cap="flat" cmpd="sng" algn="ctr">
            <a:solidFill>
              <a:srgbClr val="0000FF"/>
            </a:solidFill>
            <a:prstDash val="solid"/>
            <a:round/>
            <a:headEnd type="none" w="sm" len="sm"/>
            <a:tailEnd type="arrow"/>
          </a:ln>
          <a:effectLst/>
        </p:spPr>
      </p:cxnSp>
      <p:cxnSp>
        <p:nvCxnSpPr>
          <p:cNvPr id="27" name="Conector recto de flecha 26"/>
          <p:cNvCxnSpPr>
            <a:stCxn id="21" idx="2"/>
            <a:endCxn id="23" idx="0"/>
          </p:cNvCxnSpPr>
          <p:nvPr/>
        </p:nvCxnSpPr>
        <p:spPr bwMode="auto">
          <a:xfrm>
            <a:off x="2022970" y="1569044"/>
            <a:ext cx="887145" cy="279713"/>
          </a:xfrm>
          <a:prstGeom prst="straightConnector1">
            <a:avLst/>
          </a:prstGeom>
          <a:noFill/>
          <a:ln w="25400" cap="flat" cmpd="sng" algn="ctr">
            <a:solidFill>
              <a:srgbClr val="0000FF"/>
            </a:solidFill>
            <a:prstDash val="solid"/>
            <a:round/>
            <a:headEnd type="none" w="sm" len="sm"/>
            <a:tailEnd type="arrow"/>
          </a:ln>
          <a:effectLst/>
        </p:spPr>
      </p:cxnSp>
      <p:pic>
        <p:nvPicPr>
          <p:cNvPr id="3" name="Imagen 2"/>
          <p:cNvPicPr>
            <a:picLocks noChangeAspect="1"/>
          </p:cNvPicPr>
          <p:nvPr/>
        </p:nvPicPr>
        <p:blipFill>
          <a:blip r:embed="rId8"/>
          <a:stretch>
            <a:fillRect/>
          </a:stretch>
        </p:blipFill>
        <p:spPr>
          <a:xfrm>
            <a:off x="5212567" y="734673"/>
            <a:ext cx="3791669" cy="1729869"/>
          </a:xfrm>
          <a:prstGeom prst="rect">
            <a:avLst/>
          </a:prstGeom>
        </p:spPr>
      </p:pic>
      <p:cxnSp>
        <p:nvCxnSpPr>
          <p:cNvPr id="30" name="Conector recto de flecha 29"/>
          <p:cNvCxnSpPr>
            <a:stCxn id="9" idx="3"/>
          </p:cNvCxnSpPr>
          <p:nvPr/>
        </p:nvCxnSpPr>
        <p:spPr bwMode="auto">
          <a:xfrm flipV="1">
            <a:off x="4880951" y="1705939"/>
            <a:ext cx="535410" cy="319613"/>
          </a:xfrm>
          <a:prstGeom prst="straightConnector1">
            <a:avLst/>
          </a:prstGeom>
          <a:noFill/>
          <a:ln w="25400" cap="flat" cmpd="sng" algn="ctr">
            <a:solidFill>
              <a:srgbClr val="0000FF"/>
            </a:solidFill>
            <a:prstDash val="sysDash"/>
            <a:round/>
            <a:headEnd type="none" w="sm" len="sm"/>
            <a:tailEnd type="arrow"/>
          </a:ln>
          <a:effectLst/>
        </p:spPr>
      </p:cxnSp>
      <p:cxnSp>
        <p:nvCxnSpPr>
          <p:cNvPr id="32" name="Conector recto de flecha 31"/>
          <p:cNvCxnSpPr>
            <a:stCxn id="9" idx="1"/>
          </p:cNvCxnSpPr>
          <p:nvPr/>
        </p:nvCxnSpPr>
        <p:spPr bwMode="auto">
          <a:xfrm flipH="1">
            <a:off x="3361879" y="2025552"/>
            <a:ext cx="276833" cy="53950"/>
          </a:xfrm>
          <a:prstGeom prst="straightConnector1">
            <a:avLst/>
          </a:prstGeom>
          <a:noFill/>
          <a:ln w="25400" cap="flat" cmpd="sng" algn="ctr">
            <a:solidFill>
              <a:srgbClr val="0000FF"/>
            </a:solidFill>
            <a:prstDash val="solid"/>
            <a:round/>
            <a:headEnd type="none" w="sm" len="sm"/>
            <a:tailEnd type="arrow"/>
          </a:ln>
          <a:effectLst/>
        </p:spPr>
      </p:cxnSp>
    </p:spTree>
    <p:extLst>
      <p:ext uri="{BB962C8B-B14F-4D97-AF65-F5344CB8AC3E}">
        <p14:creationId xmlns:p14="http://schemas.microsoft.com/office/powerpoint/2010/main" val="2691988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Reformulación del problema.</a:t>
            </a:r>
          </a:p>
        </p:txBody>
      </p:sp>
      <p:sp>
        <p:nvSpPr>
          <p:cNvPr id="3" name="Marcador de pie de página 2"/>
          <p:cNvSpPr>
            <a:spLocks noGrp="1"/>
          </p:cNvSpPr>
          <p:nvPr>
            <p:ph type="ftr" sz="quarter" idx="10"/>
          </p:nvPr>
        </p:nvSpPr>
        <p:spPr/>
        <p:txBody>
          <a:bodyPr/>
          <a:lstStyle/>
          <a:p>
            <a:r>
              <a:rPr lang="es-ES"/>
              <a:t>Regulación de sistemas eléctricos</a:t>
            </a:r>
            <a:endParaRPr lang="es-ES" i="0"/>
          </a:p>
        </p:txBody>
      </p:sp>
      <p:sp>
        <p:nvSpPr>
          <p:cNvPr id="4" name="Marcador de número de diapositiva 3"/>
          <p:cNvSpPr>
            <a:spLocks noGrp="1"/>
          </p:cNvSpPr>
          <p:nvPr>
            <p:ph type="sldNum" sz="quarter" idx="11"/>
          </p:nvPr>
        </p:nvSpPr>
        <p:spPr/>
        <p:txBody>
          <a:bodyPr/>
          <a:lstStyle/>
          <a:p>
            <a:fld id="{F4C54106-2D6F-4241-BE2A-B00362E54684}" type="slidenum">
              <a:rPr lang="es-ES"/>
              <a:pPr/>
              <a:t>15</a:t>
            </a:fld>
            <a:endParaRPr lang="es-ES"/>
          </a:p>
        </p:txBody>
      </p:sp>
      <p:graphicFrame>
        <p:nvGraphicFramePr>
          <p:cNvPr id="5" name="Objeto 4"/>
          <p:cNvGraphicFramePr>
            <a:graphicFrameLocks noChangeAspect="1"/>
          </p:cNvGraphicFramePr>
          <p:nvPr>
            <p:extLst>
              <p:ext uri="{D42A27DB-BD31-4B8C-83A1-F6EECF244321}">
                <p14:modId xmlns:p14="http://schemas.microsoft.com/office/powerpoint/2010/main" val="4229210018"/>
              </p:ext>
            </p:extLst>
          </p:nvPr>
        </p:nvGraphicFramePr>
        <p:xfrm>
          <a:off x="588963" y="1420813"/>
          <a:ext cx="5853112" cy="3659187"/>
        </p:xfrm>
        <a:graphic>
          <a:graphicData uri="http://schemas.openxmlformats.org/presentationml/2006/ole">
            <mc:AlternateContent xmlns:mc="http://schemas.openxmlformats.org/markup-compatibility/2006">
              <mc:Choice xmlns:v="urn:schemas-microsoft-com:vml" Requires="v">
                <p:oleObj spid="_x0000_s1959016" name="EcuaciÛn" r:id="rId4" imgW="3289300" imgH="2057400" progId="Equation.3">
                  <p:embed/>
                </p:oleObj>
              </mc:Choice>
              <mc:Fallback>
                <p:oleObj name="EcuaciÛn" r:id="rId4" imgW="3289300" imgH="2057400" progId="Equation.3">
                  <p:embed/>
                  <p:pic>
                    <p:nvPicPr>
                      <p:cNvPr id="0" name=""/>
                      <p:cNvPicPr/>
                      <p:nvPr/>
                    </p:nvPicPr>
                    <p:blipFill>
                      <a:blip r:embed="rId5"/>
                      <a:stretch>
                        <a:fillRect/>
                      </a:stretch>
                    </p:blipFill>
                    <p:spPr>
                      <a:xfrm>
                        <a:off x="588963" y="1420813"/>
                        <a:ext cx="5853112" cy="3659187"/>
                      </a:xfrm>
                      <a:prstGeom prst="rect">
                        <a:avLst/>
                      </a:prstGeom>
                    </p:spPr>
                  </p:pic>
                </p:oleObj>
              </mc:Fallback>
            </mc:AlternateContent>
          </a:graphicData>
        </a:graphic>
      </p:graphicFrame>
    </p:spTree>
    <p:extLst>
      <p:ext uri="{BB962C8B-B14F-4D97-AF65-F5344CB8AC3E}">
        <p14:creationId xmlns:p14="http://schemas.microsoft.com/office/powerpoint/2010/main" val="401340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Optimización en MATLAB. Principales funciones</a:t>
            </a:r>
          </a:p>
        </p:txBody>
      </p:sp>
      <p:sp>
        <p:nvSpPr>
          <p:cNvPr id="5" name="Marcador de contenido 4"/>
          <p:cNvSpPr>
            <a:spLocks noGrp="1"/>
          </p:cNvSpPr>
          <p:nvPr>
            <p:ph idx="1"/>
          </p:nvPr>
        </p:nvSpPr>
        <p:spPr>
          <a:xfrm>
            <a:off x="341313" y="1489075"/>
            <a:ext cx="8001000" cy="770084"/>
          </a:xfrm>
        </p:spPr>
        <p:txBody>
          <a:bodyPr/>
          <a:lstStyle/>
          <a:p>
            <a:r>
              <a:rPr lang="es-ES"/>
              <a:t>Optimización lineal: ‘linprog’</a:t>
            </a:r>
          </a:p>
          <a:p>
            <a:r>
              <a:rPr lang="es-ES"/>
              <a:t>Optimización cuadrática: ‘quadprog’ </a:t>
            </a:r>
            <a:r>
              <a:rPr lang="es-ES">
                <a:sym typeface="Wingdings"/>
              </a:rPr>
              <a:t></a:t>
            </a:r>
            <a:endParaRPr lang="es-ES"/>
          </a:p>
        </p:txBody>
      </p:sp>
      <p:sp>
        <p:nvSpPr>
          <p:cNvPr id="3" name="Marcador de pie de página 2"/>
          <p:cNvSpPr>
            <a:spLocks noGrp="1"/>
          </p:cNvSpPr>
          <p:nvPr>
            <p:ph type="ftr" sz="quarter" idx="10"/>
          </p:nvPr>
        </p:nvSpPr>
        <p:spPr/>
        <p:txBody>
          <a:bodyPr/>
          <a:lstStyle/>
          <a:p>
            <a:r>
              <a:rPr lang="es-ES"/>
              <a:t>Regulación de sistemas eléctricos</a:t>
            </a:r>
            <a:endParaRPr lang="es-ES" i="0"/>
          </a:p>
        </p:txBody>
      </p:sp>
      <p:sp>
        <p:nvSpPr>
          <p:cNvPr id="4" name="Marcador de número de diapositiva 3"/>
          <p:cNvSpPr>
            <a:spLocks noGrp="1"/>
          </p:cNvSpPr>
          <p:nvPr>
            <p:ph type="sldNum" sz="quarter" idx="11"/>
          </p:nvPr>
        </p:nvSpPr>
        <p:spPr/>
        <p:txBody>
          <a:bodyPr/>
          <a:lstStyle/>
          <a:p>
            <a:fld id="{F4C54106-2D6F-4241-BE2A-B00362E54684}" type="slidenum">
              <a:rPr lang="es-ES"/>
              <a:pPr/>
              <a:t>16</a:t>
            </a:fld>
            <a:endParaRPr lang="es-ES"/>
          </a:p>
        </p:txBody>
      </p:sp>
      <p:grpSp>
        <p:nvGrpSpPr>
          <p:cNvPr id="10" name="Agrupar 9"/>
          <p:cNvGrpSpPr/>
          <p:nvPr/>
        </p:nvGrpSpPr>
        <p:grpSpPr>
          <a:xfrm>
            <a:off x="799973" y="3162647"/>
            <a:ext cx="6979295" cy="2747475"/>
            <a:chOff x="1422803" y="2674207"/>
            <a:chExt cx="6979295" cy="2747475"/>
          </a:xfrm>
        </p:grpSpPr>
        <p:sp>
          <p:nvSpPr>
            <p:cNvPr id="6" name="Rectángulo 5"/>
            <p:cNvSpPr/>
            <p:nvPr/>
          </p:nvSpPr>
          <p:spPr>
            <a:xfrm>
              <a:off x="2671648" y="2789850"/>
              <a:ext cx="4790099" cy="400110"/>
            </a:xfrm>
            <a:prstGeom prst="rect">
              <a:avLst/>
            </a:prstGeom>
          </p:spPr>
          <p:txBody>
            <a:bodyPr wrap="square">
              <a:spAutoFit/>
            </a:bodyPr>
            <a:lstStyle/>
            <a:p>
              <a:r>
                <a:rPr lang="es-ES" sz="2000"/>
                <a:t>x = quadprog(H,f,A,b,Aeq,beq,lb,ub)</a:t>
              </a:r>
            </a:p>
          </p:txBody>
        </p:sp>
        <p:pic>
          <p:nvPicPr>
            <p:cNvPr id="7" name="Imagen 6"/>
            <p:cNvPicPr>
              <a:picLocks noChangeAspect="1"/>
            </p:cNvPicPr>
            <p:nvPr/>
          </p:nvPicPr>
          <p:blipFill>
            <a:blip r:embed="rId3"/>
            <a:stretch>
              <a:fillRect/>
            </a:stretch>
          </p:blipFill>
          <p:spPr>
            <a:xfrm>
              <a:off x="1422803" y="3887624"/>
              <a:ext cx="6352297" cy="1534058"/>
            </a:xfrm>
            <a:prstGeom prst="rect">
              <a:avLst/>
            </a:prstGeom>
          </p:spPr>
        </p:pic>
        <p:sp>
          <p:nvSpPr>
            <p:cNvPr id="8" name="Rectángulo 7"/>
            <p:cNvSpPr/>
            <p:nvPr/>
          </p:nvSpPr>
          <p:spPr>
            <a:xfrm>
              <a:off x="2505440" y="3498088"/>
              <a:ext cx="5666310" cy="400110"/>
            </a:xfrm>
            <a:prstGeom prst="rect">
              <a:avLst/>
            </a:prstGeom>
          </p:spPr>
          <p:txBody>
            <a:bodyPr wrap="none">
              <a:spAutoFit/>
            </a:bodyPr>
            <a:lstStyle/>
            <a:p>
              <a:r>
                <a:rPr lang="es-ES" sz="2000"/>
                <a:t>[x,fval,exitflag,output,lambda] = quadprog(H,f,...)</a:t>
              </a:r>
            </a:p>
          </p:txBody>
        </p:sp>
        <p:sp>
          <p:nvSpPr>
            <p:cNvPr id="9" name="Rectángulo redondeado 8"/>
            <p:cNvSpPr/>
            <p:nvPr/>
          </p:nvSpPr>
          <p:spPr bwMode="auto">
            <a:xfrm>
              <a:off x="1929551" y="2674207"/>
              <a:ext cx="6472547" cy="2661997"/>
            </a:xfrm>
            <a:prstGeom prst="roundRect">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grpSp>
      <p:sp>
        <p:nvSpPr>
          <p:cNvPr id="11" name="CuadroTexto 10"/>
          <p:cNvSpPr txBox="1"/>
          <p:nvPr/>
        </p:nvSpPr>
        <p:spPr>
          <a:xfrm>
            <a:off x="1917340" y="2393355"/>
            <a:ext cx="3068318" cy="307777"/>
          </a:xfrm>
          <a:prstGeom prst="rect">
            <a:avLst/>
          </a:prstGeom>
          <a:noFill/>
          <a:ln>
            <a:solidFill>
              <a:srgbClr val="000090"/>
            </a:solidFill>
          </a:ln>
        </p:spPr>
        <p:txBody>
          <a:bodyPr wrap="none" rtlCol="0">
            <a:spAutoFit/>
          </a:bodyPr>
          <a:lstStyle/>
          <a:p>
            <a:r>
              <a:rPr lang="es-ES" sz="1400"/>
              <a:t>Variables de optimización: resultado</a:t>
            </a:r>
          </a:p>
        </p:txBody>
      </p:sp>
      <p:sp>
        <p:nvSpPr>
          <p:cNvPr id="12" name="Elipse 11"/>
          <p:cNvSpPr/>
          <p:nvPr/>
        </p:nvSpPr>
        <p:spPr bwMode="auto">
          <a:xfrm>
            <a:off x="1783004" y="3272547"/>
            <a:ext cx="720529" cy="549494"/>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cxnSp>
        <p:nvCxnSpPr>
          <p:cNvPr id="14" name="Conector recto de flecha 13"/>
          <p:cNvCxnSpPr>
            <a:stCxn id="11" idx="2"/>
            <a:endCxn id="12" idx="7"/>
          </p:cNvCxnSpPr>
          <p:nvPr/>
        </p:nvCxnSpPr>
        <p:spPr bwMode="auto">
          <a:xfrm flipH="1">
            <a:off x="2398014" y="2701132"/>
            <a:ext cx="1053485" cy="651887"/>
          </a:xfrm>
          <a:prstGeom prst="straightConnector1">
            <a:avLst/>
          </a:prstGeom>
          <a:noFill/>
          <a:ln w="25400" cap="flat" cmpd="sng" algn="ctr">
            <a:solidFill>
              <a:srgbClr val="0000FF"/>
            </a:solidFill>
            <a:prstDash val="solid"/>
            <a:round/>
            <a:headEnd type="none" w="sm" len="sm"/>
            <a:tailEnd type="arrow"/>
          </a:ln>
          <a:effectLst/>
        </p:spPr>
      </p:cxnSp>
      <p:sp>
        <p:nvSpPr>
          <p:cNvPr id="13" name="Elipse 12"/>
          <p:cNvSpPr/>
          <p:nvPr/>
        </p:nvSpPr>
        <p:spPr bwMode="auto">
          <a:xfrm>
            <a:off x="2201335" y="4064001"/>
            <a:ext cx="451555" cy="291629"/>
          </a:xfrm>
          <a:prstGeom prst="ellipse">
            <a:avLst/>
          </a:prstGeom>
          <a:noFill/>
          <a:ln w="25400" cap="flat" cmpd="sng" algn="ctr">
            <a:solidFill>
              <a:srgbClr val="FF0000"/>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5" name="Elipse 14"/>
          <p:cNvSpPr/>
          <p:nvPr/>
        </p:nvSpPr>
        <p:spPr bwMode="auto">
          <a:xfrm>
            <a:off x="2681111" y="4037660"/>
            <a:ext cx="865481" cy="336784"/>
          </a:xfrm>
          <a:prstGeom prst="ellipse">
            <a:avLst/>
          </a:prstGeom>
          <a:noFill/>
          <a:ln w="25400" cap="flat" cmpd="sng" algn="ctr">
            <a:solidFill>
              <a:srgbClr val="FF0000"/>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6" name="Elipse 15"/>
          <p:cNvSpPr/>
          <p:nvPr/>
        </p:nvSpPr>
        <p:spPr bwMode="auto">
          <a:xfrm>
            <a:off x="3510845" y="4048949"/>
            <a:ext cx="865481" cy="336784"/>
          </a:xfrm>
          <a:prstGeom prst="ellipse">
            <a:avLst/>
          </a:prstGeom>
          <a:noFill/>
          <a:ln w="25400" cap="flat" cmpd="sng" algn="ctr">
            <a:solidFill>
              <a:srgbClr val="FF0000"/>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7" name="Elipse 16"/>
          <p:cNvSpPr/>
          <p:nvPr/>
        </p:nvSpPr>
        <p:spPr bwMode="auto">
          <a:xfrm>
            <a:off x="4338702" y="4048948"/>
            <a:ext cx="920039" cy="363126"/>
          </a:xfrm>
          <a:prstGeom prst="ellipse">
            <a:avLst/>
          </a:prstGeom>
          <a:noFill/>
          <a:ln w="25400" cap="flat" cmpd="sng" algn="ctr">
            <a:solidFill>
              <a:srgbClr val="FF0000"/>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8" name="CuadroTexto 17"/>
          <p:cNvSpPr txBox="1"/>
          <p:nvPr/>
        </p:nvSpPr>
        <p:spPr>
          <a:xfrm>
            <a:off x="2700037" y="3618199"/>
            <a:ext cx="1804375" cy="253916"/>
          </a:xfrm>
          <a:prstGeom prst="rect">
            <a:avLst/>
          </a:prstGeom>
          <a:noFill/>
          <a:ln>
            <a:solidFill>
              <a:srgbClr val="000090"/>
            </a:solidFill>
          </a:ln>
        </p:spPr>
        <p:txBody>
          <a:bodyPr wrap="none" rtlCol="0">
            <a:spAutoFit/>
          </a:bodyPr>
          <a:lstStyle/>
          <a:p>
            <a:r>
              <a:rPr lang="es-ES" sz="1050"/>
              <a:t>Valor de la función objetivo</a:t>
            </a:r>
          </a:p>
        </p:txBody>
      </p:sp>
      <p:sp>
        <p:nvSpPr>
          <p:cNvPr id="19" name="CuadroTexto 18"/>
          <p:cNvSpPr txBox="1"/>
          <p:nvPr/>
        </p:nvSpPr>
        <p:spPr>
          <a:xfrm>
            <a:off x="2513770" y="4551414"/>
            <a:ext cx="1749078" cy="253916"/>
          </a:xfrm>
          <a:prstGeom prst="rect">
            <a:avLst/>
          </a:prstGeom>
          <a:noFill/>
          <a:ln>
            <a:solidFill>
              <a:srgbClr val="000090"/>
            </a:solidFill>
          </a:ln>
        </p:spPr>
        <p:txBody>
          <a:bodyPr wrap="none" rtlCol="0">
            <a:spAutoFit/>
          </a:bodyPr>
          <a:lstStyle/>
          <a:p>
            <a:r>
              <a:rPr lang="es-ES" sz="1050"/>
              <a:t>Convergencia del proceso</a:t>
            </a:r>
          </a:p>
        </p:txBody>
      </p:sp>
      <p:sp>
        <p:nvSpPr>
          <p:cNvPr id="20" name="CuadroTexto 19"/>
          <p:cNvSpPr txBox="1"/>
          <p:nvPr/>
        </p:nvSpPr>
        <p:spPr>
          <a:xfrm>
            <a:off x="5234392" y="2841148"/>
            <a:ext cx="2265464" cy="253916"/>
          </a:xfrm>
          <a:prstGeom prst="rect">
            <a:avLst/>
          </a:prstGeom>
          <a:noFill/>
          <a:ln>
            <a:solidFill>
              <a:srgbClr val="000090"/>
            </a:solidFill>
          </a:ln>
        </p:spPr>
        <p:txBody>
          <a:bodyPr wrap="none" rtlCol="0">
            <a:spAutoFit/>
          </a:bodyPr>
          <a:lstStyle/>
          <a:p>
            <a:r>
              <a:rPr lang="es-ES" sz="1050"/>
              <a:t>Información del proceso de cálculo</a:t>
            </a:r>
          </a:p>
        </p:txBody>
      </p:sp>
      <p:sp>
        <p:nvSpPr>
          <p:cNvPr id="21" name="CuadroTexto 20"/>
          <p:cNvSpPr txBox="1"/>
          <p:nvPr/>
        </p:nvSpPr>
        <p:spPr>
          <a:xfrm>
            <a:off x="5894792" y="3689696"/>
            <a:ext cx="1876366" cy="253916"/>
          </a:xfrm>
          <a:prstGeom prst="rect">
            <a:avLst/>
          </a:prstGeom>
          <a:noFill/>
          <a:ln>
            <a:solidFill>
              <a:srgbClr val="000090"/>
            </a:solidFill>
          </a:ln>
        </p:spPr>
        <p:txBody>
          <a:bodyPr wrap="none" rtlCol="0">
            <a:spAutoFit/>
          </a:bodyPr>
          <a:lstStyle/>
          <a:p>
            <a:r>
              <a:rPr lang="es-ES" sz="1050"/>
              <a:t>Multiplicadores de Lagrange</a:t>
            </a:r>
          </a:p>
        </p:txBody>
      </p:sp>
      <p:cxnSp>
        <p:nvCxnSpPr>
          <p:cNvPr id="23" name="Conector recto de flecha 22"/>
          <p:cNvCxnSpPr>
            <a:stCxn id="18" idx="2"/>
            <a:endCxn id="13" idx="7"/>
          </p:cNvCxnSpPr>
          <p:nvPr/>
        </p:nvCxnSpPr>
        <p:spPr bwMode="auto">
          <a:xfrm flipH="1">
            <a:off x="2586761" y="3872115"/>
            <a:ext cx="1015464" cy="234594"/>
          </a:xfrm>
          <a:prstGeom prst="straightConnector1">
            <a:avLst/>
          </a:prstGeom>
          <a:noFill/>
          <a:ln w="25400" cap="flat" cmpd="sng" algn="ctr">
            <a:solidFill>
              <a:srgbClr val="FF0000"/>
            </a:solidFill>
            <a:prstDash val="solid"/>
            <a:round/>
            <a:headEnd type="none" w="sm" len="sm"/>
            <a:tailEnd type="arrow"/>
          </a:ln>
          <a:effectLst/>
        </p:spPr>
      </p:cxnSp>
      <p:cxnSp>
        <p:nvCxnSpPr>
          <p:cNvPr id="24" name="Conector recto de flecha 23"/>
          <p:cNvCxnSpPr>
            <a:stCxn id="19" idx="0"/>
            <a:endCxn id="15" idx="4"/>
          </p:cNvCxnSpPr>
          <p:nvPr/>
        </p:nvCxnSpPr>
        <p:spPr bwMode="auto">
          <a:xfrm flipH="1" flipV="1">
            <a:off x="3113852" y="4374444"/>
            <a:ext cx="274457" cy="176970"/>
          </a:xfrm>
          <a:prstGeom prst="straightConnector1">
            <a:avLst/>
          </a:prstGeom>
          <a:noFill/>
          <a:ln w="25400" cap="flat" cmpd="sng" algn="ctr">
            <a:solidFill>
              <a:srgbClr val="FF0000"/>
            </a:solidFill>
            <a:prstDash val="solid"/>
            <a:round/>
            <a:headEnd type="none" w="sm" len="sm"/>
            <a:tailEnd type="arrow"/>
          </a:ln>
          <a:effectLst/>
        </p:spPr>
      </p:cxnSp>
      <p:cxnSp>
        <p:nvCxnSpPr>
          <p:cNvPr id="27" name="Conector recto de flecha 26"/>
          <p:cNvCxnSpPr>
            <a:stCxn id="20" idx="1"/>
            <a:endCxn id="16" idx="7"/>
          </p:cNvCxnSpPr>
          <p:nvPr/>
        </p:nvCxnSpPr>
        <p:spPr bwMode="auto">
          <a:xfrm flipH="1">
            <a:off x="4249579" y="2968106"/>
            <a:ext cx="984813" cy="1130164"/>
          </a:xfrm>
          <a:prstGeom prst="straightConnector1">
            <a:avLst/>
          </a:prstGeom>
          <a:noFill/>
          <a:ln w="25400" cap="flat" cmpd="sng" algn="ctr">
            <a:solidFill>
              <a:srgbClr val="FF0000"/>
            </a:solidFill>
            <a:prstDash val="solid"/>
            <a:round/>
            <a:headEnd type="none" w="sm" len="sm"/>
            <a:tailEnd type="arrow"/>
          </a:ln>
          <a:effectLst/>
        </p:spPr>
      </p:cxnSp>
      <p:cxnSp>
        <p:nvCxnSpPr>
          <p:cNvPr id="30" name="Conector recto de flecha 29"/>
          <p:cNvCxnSpPr>
            <a:stCxn id="21" idx="1"/>
            <a:endCxn id="17" idx="7"/>
          </p:cNvCxnSpPr>
          <p:nvPr/>
        </p:nvCxnSpPr>
        <p:spPr bwMode="auto">
          <a:xfrm flipH="1">
            <a:off x="5124004" y="3816654"/>
            <a:ext cx="770788" cy="285473"/>
          </a:xfrm>
          <a:prstGeom prst="straightConnector1">
            <a:avLst/>
          </a:prstGeom>
          <a:noFill/>
          <a:ln w="25400" cap="flat" cmpd="sng" algn="ctr">
            <a:solidFill>
              <a:srgbClr val="FF0000"/>
            </a:solidFill>
            <a:prstDash val="solid"/>
            <a:round/>
            <a:headEnd type="none" w="sm" len="sm"/>
            <a:tailEnd type="arrow"/>
          </a:ln>
          <a:effectLst/>
        </p:spPr>
      </p:cxnSp>
      <p:sp>
        <p:nvSpPr>
          <p:cNvPr id="25" name="Esquina doblada 24"/>
          <p:cNvSpPr/>
          <p:nvPr/>
        </p:nvSpPr>
        <p:spPr bwMode="auto">
          <a:xfrm>
            <a:off x="170022" y="3783907"/>
            <a:ext cx="1336603" cy="550962"/>
          </a:xfrm>
          <a:prstGeom prst="foldedCorner">
            <a:avLst/>
          </a:prstGeom>
          <a:noFill/>
          <a:ln w="25400" cap="flat" cmpd="sng" algn="ctr">
            <a:solidFill>
              <a:srgbClr val="008000"/>
            </a:solidFill>
            <a:prstDash val="solid"/>
            <a:round/>
            <a:headEnd type="none" w="sm" len="sm"/>
            <a:tailEnd type="none" w="lg" len="lg"/>
          </a:ln>
          <a:effectLst/>
        </p:spPr>
        <p:txBody>
          <a:bodyPr vert="horz" wrap="square" lIns="91440" tIns="45720" rIns="91440" bIns="45720" numCol="1" rtlCol="0" anchor="ctr" anchorCtr="0" compatLnSpc="1">
            <a:prstTxWarp prst="textNoShape">
              <a:avLst/>
            </a:prstTxWarp>
            <a:spAutoFit/>
          </a:bodyPr>
          <a:lstStyle/>
          <a:p>
            <a:pPr algn="ctr"/>
            <a:r>
              <a:rPr lang="es-ES"/>
              <a:t>Más resultados posibles</a:t>
            </a:r>
          </a:p>
        </p:txBody>
      </p:sp>
      <p:cxnSp>
        <p:nvCxnSpPr>
          <p:cNvPr id="28" name="Conector curvado 27"/>
          <p:cNvCxnSpPr>
            <a:stCxn id="12" idx="2"/>
            <a:endCxn id="25" idx="0"/>
          </p:cNvCxnSpPr>
          <p:nvPr/>
        </p:nvCxnSpPr>
        <p:spPr bwMode="auto">
          <a:xfrm rot="10800000" flipV="1">
            <a:off x="838324" y="3547293"/>
            <a:ext cx="944680" cy="236613"/>
          </a:xfrm>
          <a:prstGeom prst="curvedConnector2">
            <a:avLst/>
          </a:prstGeom>
          <a:noFill/>
          <a:ln w="25400" cap="flat" cmpd="sng" algn="ctr">
            <a:solidFill>
              <a:srgbClr val="0000FF"/>
            </a:solidFill>
            <a:prstDash val="solid"/>
            <a:round/>
            <a:headEnd type="none" w="sm" len="sm"/>
            <a:tailEnd type="triangle"/>
          </a:ln>
          <a:effectLst/>
        </p:spPr>
      </p:cxnSp>
      <p:cxnSp>
        <p:nvCxnSpPr>
          <p:cNvPr id="31" name="Conector curvado 30"/>
          <p:cNvCxnSpPr>
            <a:stCxn id="25" idx="3"/>
            <a:endCxn id="8" idx="1"/>
          </p:cNvCxnSpPr>
          <p:nvPr/>
        </p:nvCxnSpPr>
        <p:spPr bwMode="auto">
          <a:xfrm>
            <a:off x="1506625" y="4059388"/>
            <a:ext cx="375985" cy="127195"/>
          </a:xfrm>
          <a:prstGeom prst="curvedConnector3">
            <a:avLst>
              <a:gd name="adj1" fmla="val 50000"/>
            </a:avLst>
          </a:prstGeom>
          <a:noFill/>
          <a:ln w="25400" cap="flat" cmpd="sng" algn="ctr">
            <a:solidFill>
              <a:srgbClr val="0000FF"/>
            </a:solidFill>
            <a:prstDash val="solid"/>
            <a:round/>
            <a:headEnd type="none" w="sm" len="sm"/>
            <a:tailEnd type="triangle"/>
          </a:ln>
          <a:effectLst/>
        </p:spPr>
      </p:cxnSp>
    </p:spTree>
    <p:extLst>
      <p:ext uri="{BB962C8B-B14F-4D97-AF65-F5344CB8AC3E}">
        <p14:creationId xmlns:p14="http://schemas.microsoft.com/office/powerpoint/2010/main" val="3210166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5925" y="295275"/>
            <a:ext cx="6069005" cy="469900"/>
          </a:xfrm>
        </p:spPr>
        <p:txBody>
          <a:bodyPr/>
          <a:lstStyle/>
          <a:p>
            <a:r>
              <a:rPr lang="es-ES"/>
              <a:t>Aplicación al problema 8</a:t>
            </a:r>
          </a:p>
        </p:txBody>
      </p:sp>
      <p:sp>
        <p:nvSpPr>
          <p:cNvPr id="4" name="Marcador de pie de página 3"/>
          <p:cNvSpPr>
            <a:spLocks noGrp="1"/>
          </p:cNvSpPr>
          <p:nvPr>
            <p:ph type="ftr" sz="quarter" idx="10"/>
          </p:nvPr>
        </p:nvSpPr>
        <p:spPr/>
        <p:txBody>
          <a:bodyPr/>
          <a:lstStyle/>
          <a:p>
            <a:r>
              <a:rPr lang="es-ES"/>
              <a:t>Regulación de sistemas eléctricos</a:t>
            </a:r>
            <a:endParaRPr lang="es-ES" i="0"/>
          </a:p>
        </p:txBody>
      </p:sp>
      <p:sp>
        <p:nvSpPr>
          <p:cNvPr id="5" name="Marcador de número de diapositiva 4"/>
          <p:cNvSpPr>
            <a:spLocks noGrp="1"/>
          </p:cNvSpPr>
          <p:nvPr>
            <p:ph type="sldNum" sz="quarter" idx="11"/>
          </p:nvPr>
        </p:nvSpPr>
        <p:spPr/>
        <p:txBody>
          <a:bodyPr/>
          <a:lstStyle/>
          <a:p>
            <a:fld id="{6E522F90-767D-A543-9EF5-BECE76126381}" type="slidenum">
              <a:rPr lang="es-ES"/>
              <a:pPr/>
              <a:t>17</a:t>
            </a:fld>
            <a:endParaRPr lang="es-ES"/>
          </a:p>
        </p:txBody>
      </p:sp>
      <p:pic>
        <p:nvPicPr>
          <p:cNvPr id="6" name="Imagen 5"/>
          <p:cNvPicPr>
            <a:picLocks noChangeAspect="1"/>
          </p:cNvPicPr>
          <p:nvPr/>
        </p:nvPicPr>
        <p:blipFill>
          <a:blip r:embed="rId3"/>
          <a:stretch>
            <a:fillRect/>
          </a:stretch>
        </p:blipFill>
        <p:spPr>
          <a:xfrm>
            <a:off x="304800" y="1785377"/>
            <a:ext cx="8521700" cy="1016000"/>
          </a:xfrm>
          <a:prstGeom prst="rect">
            <a:avLst/>
          </a:prstGeom>
        </p:spPr>
      </p:pic>
      <p:sp>
        <p:nvSpPr>
          <p:cNvPr id="7" name="CuadroTexto 6"/>
          <p:cNvSpPr txBox="1"/>
          <p:nvPr/>
        </p:nvSpPr>
        <p:spPr>
          <a:xfrm>
            <a:off x="2515746" y="1379842"/>
            <a:ext cx="4062681" cy="400110"/>
          </a:xfrm>
          <a:prstGeom prst="rect">
            <a:avLst/>
          </a:prstGeom>
          <a:noFill/>
        </p:spPr>
        <p:txBody>
          <a:bodyPr wrap="none" rtlCol="0">
            <a:spAutoFit/>
          </a:bodyPr>
          <a:lstStyle/>
          <a:p>
            <a:r>
              <a:rPr lang="es-ES" sz="2000"/>
              <a:t>Funciones de oferta en tres zonas</a:t>
            </a:r>
          </a:p>
        </p:txBody>
      </p:sp>
      <p:pic>
        <p:nvPicPr>
          <p:cNvPr id="8" name="Imagen 7"/>
          <p:cNvPicPr>
            <a:picLocks noChangeAspect="1"/>
          </p:cNvPicPr>
          <p:nvPr/>
        </p:nvPicPr>
        <p:blipFill>
          <a:blip r:embed="rId4"/>
          <a:stretch>
            <a:fillRect/>
          </a:stretch>
        </p:blipFill>
        <p:spPr>
          <a:xfrm>
            <a:off x="3683106" y="3725947"/>
            <a:ext cx="5334000" cy="1054100"/>
          </a:xfrm>
          <a:prstGeom prst="rect">
            <a:avLst/>
          </a:prstGeom>
        </p:spPr>
      </p:pic>
      <p:sp>
        <p:nvSpPr>
          <p:cNvPr id="9" name="Rectángulo 8"/>
          <p:cNvSpPr/>
          <p:nvPr/>
        </p:nvSpPr>
        <p:spPr>
          <a:xfrm>
            <a:off x="4872483" y="3131758"/>
            <a:ext cx="2336948" cy="400110"/>
          </a:xfrm>
          <a:prstGeom prst="rect">
            <a:avLst/>
          </a:prstGeom>
        </p:spPr>
        <p:txBody>
          <a:bodyPr wrap="none">
            <a:spAutoFit/>
          </a:bodyPr>
          <a:lstStyle/>
          <a:p>
            <a:r>
              <a:rPr lang="es-ES" sz="2000"/>
              <a:t>Coeficientes PTDF</a:t>
            </a:r>
          </a:p>
        </p:txBody>
      </p:sp>
      <p:sp>
        <p:nvSpPr>
          <p:cNvPr id="10" name="CuadroTexto 9"/>
          <p:cNvSpPr txBox="1"/>
          <p:nvPr/>
        </p:nvSpPr>
        <p:spPr>
          <a:xfrm>
            <a:off x="3365713" y="5250728"/>
            <a:ext cx="5701626" cy="400110"/>
          </a:xfrm>
          <a:prstGeom prst="rect">
            <a:avLst/>
          </a:prstGeom>
          <a:noFill/>
        </p:spPr>
        <p:txBody>
          <a:bodyPr wrap="none" rtlCol="0">
            <a:spAutoFit/>
          </a:bodyPr>
          <a:lstStyle/>
          <a:p>
            <a:r>
              <a:rPr lang="es-ES" sz="2000"/>
              <a:t>Potencia máxima por interconexiones: 1200 MW</a:t>
            </a:r>
          </a:p>
        </p:txBody>
      </p:sp>
      <p:cxnSp>
        <p:nvCxnSpPr>
          <p:cNvPr id="14" name="Conector recto de flecha 13"/>
          <p:cNvCxnSpPr>
            <a:stCxn id="22" idx="4"/>
            <a:endCxn id="85" idx="0"/>
          </p:cNvCxnSpPr>
          <p:nvPr/>
        </p:nvCxnSpPr>
        <p:spPr bwMode="auto">
          <a:xfrm flipH="1">
            <a:off x="1151165" y="3845603"/>
            <a:ext cx="101600" cy="1162050"/>
          </a:xfrm>
          <a:prstGeom prst="straightConnector1">
            <a:avLst/>
          </a:prstGeom>
          <a:noFill/>
          <a:ln w="25400" cap="flat" cmpd="sng" algn="ctr">
            <a:solidFill>
              <a:srgbClr val="0000FF"/>
            </a:solidFill>
            <a:prstDash val="solid"/>
            <a:round/>
            <a:headEnd type="arrow"/>
            <a:tailEnd type="arrow"/>
          </a:ln>
          <a:effectLst/>
        </p:spPr>
      </p:cxnSp>
      <p:cxnSp>
        <p:nvCxnSpPr>
          <p:cNvPr id="16" name="Conector recto de flecha 15"/>
          <p:cNvCxnSpPr>
            <a:stCxn id="85" idx="6"/>
            <a:endCxn id="99" idx="4"/>
          </p:cNvCxnSpPr>
          <p:nvPr/>
        </p:nvCxnSpPr>
        <p:spPr bwMode="auto">
          <a:xfrm flipV="1">
            <a:off x="2082498" y="5141003"/>
            <a:ext cx="618067" cy="390525"/>
          </a:xfrm>
          <a:prstGeom prst="straightConnector1">
            <a:avLst/>
          </a:prstGeom>
          <a:noFill/>
          <a:ln w="25400" cap="flat" cmpd="sng" algn="ctr">
            <a:solidFill>
              <a:srgbClr val="0000FF"/>
            </a:solidFill>
            <a:prstDash val="solid"/>
            <a:round/>
            <a:headEnd type="arrow"/>
            <a:tailEnd type="arrow"/>
          </a:ln>
          <a:effectLst/>
        </p:spPr>
      </p:cxnSp>
      <p:cxnSp>
        <p:nvCxnSpPr>
          <p:cNvPr id="18" name="Conector recto de flecha 17"/>
          <p:cNvCxnSpPr>
            <a:stCxn id="22" idx="5"/>
            <a:endCxn id="99" idx="0"/>
          </p:cNvCxnSpPr>
          <p:nvPr/>
        </p:nvCxnSpPr>
        <p:spPr bwMode="auto">
          <a:xfrm>
            <a:off x="1911317" y="3692164"/>
            <a:ext cx="789248" cy="401089"/>
          </a:xfrm>
          <a:prstGeom prst="straightConnector1">
            <a:avLst/>
          </a:prstGeom>
          <a:noFill/>
          <a:ln w="25400" cap="flat" cmpd="sng" algn="ctr">
            <a:solidFill>
              <a:srgbClr val="0000FF"/>
            </a:solidFill>
            <a:prstDash val="solid"/>
            <a:round/>
            <a:headEnd type="arrow"/>
            <a:tailEnd type="arrow"/>
          </a:ln>
          <a:effectLst/>
        </p:spPr>
      </p:cxnSp>
      <p:grpSp>
        <p:nvGrpSpPr>
          <p:cNvPr id="83" name="Agrupar 82"/>
          <p:cNvGrpSpPr/>
          <p:nvPr/>
        </p:nvGrpSpPr>
        <p:grpSpPr>
          <a:xfrm>
            <a:off x="313444" y="2797853"/>
            <a:ext cx="1870654" cy="1047750"/>
            <a:chOff x="313444" y="2797853"/>
            <a:chExt cx="1870654" cy="1047750"/>
          </a:xfrm>
        </p:grpSpPr>
        <p:sp>
          <p:nvSpPr>
            <p:cNvPr id="22" name="Elipse 21"/>
            <p:cNvSpPr/>
            <p:nvPr/>
          </p:nvSpPr>
          <p:spPr bwMode="auto">
            <a:xfrm>
              <a:off x="321432" y="2797853"/>
              <a:ext cx="1862666" cy="1047750"/>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charset="0"/>
                </a:rPr>
                <a:t>Zona 1</a:t>
              </a:r>
            </a:p>
          </p:txBody>
        </p:sp>
        <p:sp>
          <p:nvSpPr>
            <p:cNvPr id="32" name="Line 29"/>
            <p:cNvSpPr>
              <a:spLocks noChangeShapeType="1"/>
            </p:cNvSpPr>
            <p:nvPr/>
          </p:nvSpPr>
          <p:spPr bwMode="auto">
            <a:xfrm flipV="1">
              <a:off x="511431" y="3192155"/>
              <a:ext cx="0" cy="359346"/>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33" name="Line 30"/>
            <p:cNvSpPr>
              <a:spLocks noChangeShapeType="1"/>
            </p:cNvSpPr>
            <p:nvPr/>
          </p:nvSpPr>
          <p:spPr bwMode="auto">
            <a:xfrm rot="5400000" flipV="1">
              <a:off x="926776" y="3136210"/>
              <a:ext cx="0" cy="830160"/>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34" name="Line 31"/>
            <p:cNvSpPr>
              <a:spLocks noChangeShapeType="1"/>
            </p:cNvSpPr>
            <p:nvPr/>
          </p:nvSpPr>
          <p:spPr bwMode="auto">
            <a:xfrm flipV="1">
              <a:off x="504825" y="3291620"/>
              <a:ext cx="766395" cy="261204"/>
            </a:xfrm>
            <a:prstGeom prst="line">
              <a:avLst/>
            </a:prstGeom>
            <a:noFill/>
            <a:ln w="12700">
              <a:solidFill>
                <a:schemeClr val="tx1"/>
              </a:solidFill>
              <a:round/>
              <a:headEnd/>
              <a:tailEnd/>
            </a:ln>
            <a:effectLst/>
          </p:spPr>
          <p:txBody>
            <a:bodyPr wrap="none" lIns="92075" tIns="46038" rIns="92075" bIns="46038" anchor="b">
              <a:prstTxWarp prst="textNoShape">
                <a:avLst/>
              </a:prstTxWarp>
            </a:bodyPr>
            <a:lstStyle/>
            <a:p>
              <a:endParaRPr lang="es-ES_tradnl" sz="700"/>
            </a:p>
          </p:txBody>
        </p:sp>
        <p:sp>
          <p:nvSpPr>
            <p:cNvPr id="35" name="Text Box 37"/>
            <p:cNvSpPr txBox="1">
              <a:spLocks noChangeArrowheads="1"/>
            </p:cNvSpPr>
            <p:nvPr/>
          </p:nvSpPr>
          <p:spPr bwMode="auto">
            <a:xfrm>
              <a:off x="313444" y="3039710"/>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latin typeface="Symbol" charset="2"/>
                </a:rPr>
                <a:t>π</a:t>
              </a:r>
              <a:endParaRPr lang="es-ES_tradnl" sz="700">
                <a:latin typeface="Symbol" charset="2"/>
              </a:endParaRPr>
            </a:p>
          </p:txBody>
        </p:sp>
        <p:sp>
          <p:nvSpPr>
            <p:cNvPr id="36" name="Text Box 38"/>
            <p:cNvSpPr txBox="1">
              <a:spLocks noChangeArrowheads="1"/>
            </p:cNvSpPr>
            <p:nvPr/>
          </p:nvSpPr>
          <p:spPr bwMode="auto">
            <a:xfrm>
              <a:off x="1187780" y="3509750"/>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p</a:t>
              </a:r>
              <a:endParaRPr lang="es-ES_tradnl" sz="700"/>
            </a:p>
          </p:txBody>
        </p:sp>
        <p:sp>
          <p:nvSpPr>
            <p:cNvPr id="37" name="Text Box 38"/>
            <p:cNvSpPr txBox="1">
              <a:spLocks noChangeArrowheads="1"/>
            </p:cNvSpPr>
            <p:nvPr/>
          </p:nvSpPr>
          <p:spPr bwMode="auto">
            <a:xfrm>
              <a:off x="532934" y="3080202"/>
              <a:ext cx="416781"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oferta</a:t>
              </a:r>
              <a:endParaRPr lang="es-ES_tradnl" sz="700"/>
            </a:p>
          </p:txBody>
        </p:sp>
        <p:sp>
          <p:nvSpPr>
            <p:cNvPr id="26" name="Line 29"/>
            <p:cNvSpPr>
              <a:spLocks noChangeShapeType="1"/>
            </p:cNvSpPr>
            <p:nvPr/>
          </p:nvSpPr>
          <p:spPr bwMode="auto">
            <a:xfrm flipV="1">
              <a:off x="1402540" y="3298765"/>
              <a:ext cx="0" cy="273242"/>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27" name="Line 30"/>
            <p:cNvSpPr>
              <a:spLocks noChangeShapeType="1"/>
            </p:cNvSpPr>
            <p:nvPr/>
          </p:nvSpPr>
          <p:spPr bwMode="auto">
            <a:xfrm rot="5400000" flipV="1">
              <a:off x="1673888" y="3300672"/>
              <a:ext cx="0" cy="542350"/>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28" name="Line 31"/>
            <p:cNvSpPr>
              <a:spLocks noChangeShapeType="1"/>
            </p:cNvSpPr>
            <p:nvPr/>
          </p:nvSpPr>
          <p:spPr bwMode="auto">
            <a:xfrm>
              <a:off x="1490193" y="3196342"/>
              <a:ext cx="248910" cy="379380"/>
            </a:xfrm>
            <a:prstGeom prst="line">
              <a:avLst/>
            </a:prstGeom>
            <a:noFill/>
            <a:ln w="12700">
              <a:solidFill>
                <a:schemeClr val="tx1"/>
              </a:solidFill>
              <a:round/>
              <a:headEnd/>
              <a:tailEnd/>
            </a:ln>
            <a:effectLst/>
          </p:spPr>
          <p:txBody>
            <a:bodyPr wrap="none" lIns="92075" tIns="46038" rIns="92075" bIns="46038" anchor="b">
              <a:prstTxWarp prst="textNoShape">
                <a:avLst/>
              </a:prstTxWarp>
            </a:bodyPr>
            <a:lstStyle/>
            <a:p>
              <a:endParaRPr lang="es-ES_tradnl" sz="700"/>
            </a:p>
          </p:txBody>
        </p:sp>
        <p:sp>
          <p:nvSpPr>
            <p:cNvPr id="29" name="Text Box 37"/>
            <p:cNvSpPr txBox="1">
              <a:spLocks noChangeArrowheads="1"/>
            </p:cNvSpPr>
            <p:nvPr/>
          </p:nvSpPr>
          <p:spPr bwMode="auto">
            <a:xfrm>
              <a:off x="1273193" y="3182848"/>
              <a:ext cx="154993" cy="152608"/>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latin typeface="Symbol" charset="2"/>
                </a:rPr>
                <a:t>π</a:t>
              </a:r>
              <a:endParaRPr lang="es-ES_tradnl" sz="700">
                <a:latin typeface="Symbol" charset="2"/>
              </a:endParaRPr>
            </a:p>
          </p:txBody>
        </p:sp>
        <p:sp>
          <p:nvSpPr>
            <p:cNvPr id="30" name="Text Box 38"/>
            <p:cNvSpPr txBox="1">
              <a:spLocks noChangeArrowheads="1"/>
            </p:cNvSpPr>
            <p:nvPr/>
          </p:nvSpPr>
          <p:spPr bwMode="auto">
            <a:xfrm>
              <a:off x="1679049" y="3588644"/>
              <a:ext cx="154993" cy="152608"/>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p</a:t>
              </a:r>
              <a:endParaRPr lang="es-ES_tradnl" sz="700"/>
            </a:p>
          </p:txBody>
        </p:sp>
        <p:sp>
          <p:nvSpPr>
            <p:cNvPr id="31" name="Text Box 38"/>
            <p:cNvSpPr txBox="1">
              <a:spLocks noChangeArrowheads="1"/>
            </p:cNvSpPr>
            <p:nvPr/>
          </p:nvSpPr>
          <p:spPr bwMode="auto">
            <a:xfrm>
              <a:off x="1683817" y="3289514"/>
              <a:ext cx="366032" cy="152608"/>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demanda</a:t>
              </a:r>
              <a:endParaRPr lang="es-ES_tradnl" sz="700"/>
            </a:p>
          </p:txBody>
        </p:sp>
      </p:grpSp>
      <p:grpSp>
        <p:nvGrpSpPr>
          <p:cNvPr id="84" name="Agrupar 83"/>
          <p:cNvGrpSpPr/>
          <p:nvPr/>
        </p:nvGrpSpPr>
        <p:grpSpPr>
          <a:xfrm>
            <a:off x="211844" y="5007653"/>
            <a:ext cx="1870654" cy="1047750"/>
            <a:chOff x="313444" y="2797853"/>
            <a:chExt cx="1870654" cy="1047750"/>
          </a:xfrm>
        </p:grpSpPr>
        <p:sp>
          <p:nvSpPr>
            <p:cNvPr id="85" name="Elipse 84"/>
            <p:cNvSpPr/>
            <p:nvPr/>
          </p:nvSpPr>
          <p:spPr bwMode="auto">
            <a:xfrm>
              <a:off x="321432" y="2797853"/>
              <a:ext cx="1862666" cy="1047750"/>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charset="0"/>
                </a:rPr>
                <a:t>Zona 2</a:t>
              </a:r>
            </a:p>
          </p:txBody>
        </p:sp>
        <p:sp>
          <p:nvSpPr>
            <p:cNvPr id="86" name="Line 29"/>
            <p:cNvSpPr>
              <a:spLocks noChangeShapeType="1"/>
            </p:cNvSpPr>
            <p:nvPr/>
          </p:nvSpPr>
          <p:spPr bwMode="auto">
            <a:xfrm flipV="1">
              <a:off x="511431" y="3192155"/>
              <a:ext cx="0" cy="359346"/>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87" name="Line 30"/>
            <p:cNvSpPr>
              <a:spLocks noChangeShapeType="1"/>
            </p:cNvSpPr>
            <p:nvPr/>
          </p:nvSpPr>
          <p:spPr bwMode="auto">
            <a:xfrm rot="5400000" flipV="1">
              <a:off x="926776" y="3136210"/>
              <a:ext cx="0" cy="830160"/>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88" name="Line 31"/>
            <p:cNvSpPr>
              <a:spLocks noChangeShapeType="1"/>
            </p:cNvSpPr>
            <p:nvPr/>
          </p:nvSpPr>
          <p:spPr bwMode="auto">
            <a:xfrm flipV="1">
              <a:off x="504825" y="3291620"/>
              <a:ext cx="766395" cy="261204"/>
            </a:xfrm>
            <a:prstGeom prst="line">
              <a:avLst/>
            </a:prstGeom>
            <a:noFill/>
            <a:ln w="12700">
              <a:solidFill>
                <a:schemeClr val="tx1"/>
              </a:solidFill>
              <a:round/>
              <a:headEnd/>
              <a:tailEnd/>
            </a:ln>
            <a:effectLst/>
          </p:spPr>
          <p:txBody>
            <a:bodyPr wrap="none" lIns="92075" tIns="46038" rIns="92075" bIns="46038" anchor="b">
              <a:prstTxWarp prst="textNoShape">
                <a:avLst/>
              </a:prstTxWarp>
            </a:bodyPr>
            <a:lstStyle/>
            <a:p>
              <a:endParaRPr lang="es-ES_tradnl" sz="700"/>
            </a:p>
          </p:txBody>
        </p:sp>
        <p:sp>
          <p:nvSpPr>
            <p:cNvPr id="89" name="Text Box 37"/>
            <p:cNvSpPr txBox="1">
              <a:spLocks noChangeArrowheads="1"/>
            </p:cNvSpPr>
            <p:nvPr/>
          </p:nvSpPr>
          <p:spPr bwMode="auto">
            <a:xfrm>
              <a:off x="313444" y="3039710"/>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latin typeface="Symbol" charset="2"/>
                </a:rPr>
                <a:t>π</a:t>
              </a:r>
              <a:endParaRPr lang="es-ES_tradnl" sz="700">
                <a:latin typeface="Symbol" charset="2"/>
              </a:endParaRPr>
            </a:p>
          </p:txBody>
        </p:sp>
        <p:sp>
          <p:nvSpPr>
            <p:cNvPr id="90" name="Text Box 38"/>
            <p:cNvSpPr txBox="1">
              <a:spLocks noChangeArrowheads="1"/>
            </p:cNvSpPr>
            <p:nvPr/>
          </p:nvSpPr>
          <p:spPr bwMode="auto">
            <a:xfrm>
              <a:off x="1187780" y="3509750"/>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p</a:t>
              </a:r>
              <a:endParaRPr lang="es-ES_tradnl" sz="700"/>
            </a:p>
          </p:txBody>
        </p:sp>
        <p:sp>
          <p:nvSpPr>
            <p:cNvPr id="91" name="Text Box 38"/>
            <p:cNvSpPr txBox="1">
              <a:spLocks noChangeArrowheads="1"/>
            </p:cNvSpPr>
            <p:nvPr/>
          </p:nvSpPr>
          <p:spPr bwMode="auto">
            <a:xfrm>
              <a:off x="532934" y="3080202"/>
              <a:ext cx="416781"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oferta</a:t>
              </a:r>
              <a:endParaRPr lang="es-ES_tradnl" sz="700"/>
            </a:p>
          </p:txBody>
        </p:sp>
        <p:sp>
          <p:nvSpPr>
            <p:cNvPr id="92" name="Line 29"/>
            <p:cNvSpPr>
              <a:spLocks noChangeShapeType="1"/>
            </p:cNvSpPr>
            <p:nvPr/>
          </p:nvSpPr>
          <p:spPr bwMode="auto">
            <a:xfrm flipV="1">
              <a:off x="1402540" y="3298765"/>
              <a:ext cx="0" cy="273242"/>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93" name="Line 30"/>
            <p:cNvSpPr>
              <a:spLocks noChangeShapeType="1"/>
            </p:cNvSpPr>
            <p:nvPr/>
          </p:nvSpPr>
          <p:spPr bwMode="auto">
            <a:xfrm rot="5400000" flipV="1">
              <a:off x="1673888" y="3300672"/>
              <a:ext cx="0" cy="542350"/>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94" name="Line 31"/>
            <p:cNvSpPr>
              <a:spLocks noChangeShapeType="1"/>
            </p:cNvSpPr>
            <p:nvPr/>
          </p:nvSpPr>
          <p:spPr bwMode="auto">
            <a:xfrm>
              <a:off x="1490193" y="3196342"/>
              <a:ext cx="248910" cy="379380"/>
            </a:xfrm>
            <a:prstGeom prst="line">
              <a:avLst/>
            </a:prstGeom>
            <a:noFill/>
            <a:ln w="12700">
              <a:solidFill>
                <a:schemeClr val="tx1"/>
              </a:solidFill>
              <a:round/>
              <a:headEnd/>
              <a:tailEnd/>
            </a:ln>
            <a:effectLst/>
          </p:spPr>
          <p:txBody>
            <a:bodyPr wrap="none" lIns="92075" tIns="46038" rIns="92075" bIns="46038" anchor="b">
              <a:prstTxWarp prst="textNoShape">
                <a:avLst/>
              </a:prstTxWarp>
            </a:bodyPr>
            <a:lstStyle/>
            <a:p>
              <a:endParaRPr lang="es-ES_tradnl" sz="700"/>
            </a:p>
          </p:txBody>
        </p:sp>
        <p:sp>
          <p:nvSpPr>
            <p:cNvPr id="95" name="Text Box 37"/>
            <p:cNvSpPr txBox="1">
              <a:spLocks noChangeArrowheads="1"/>
            </p:cNvSpPr>
            <p:nvPr/>
          </p:nvSpPr>
          <p:spPr bwMode="auto">
            <a:xfrm>
              <a:off x="1273193" y="3182848"/>
              <a:ext cx="154993" cy="152608"/>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latin typeface="Symbol" charset="2"/>
                </a:rPr>
                <a:t>π</a:t>
              </a:r>
              <a:endParaRPr lang="es-ES_tradnl" sz="700">
                <a:latin typeface="Symbol" charset="2"/>
              </a:endParaRPr>
            </a:p>
          </p:txBody>
        </p:sp>
        <p:sp>
          <p:nvSpPr>
            <p:cNvPr id="96" name="Text Box 38"/>
            <p:cNvSpPr txBox="1">
              <a:spLocks noChangeArrowheads="1"/>
            </p:cNvSpPr>
            <p:nvPr/>
          </p:nvSpPr>
          <p:spPr bwMode="auto">
            <a:xfrm>
              <a:off x="1679049" y="3588644"/>
              <a:ext cx="154993" cy="152608"/>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p</a:t>
              </a:r>
              <a:endParaRPr lang="es-ES_tradnl" sz="700"/>
            </a:p>
          </p:txBody>
        </p:sp>
        <p:sp>
          <p:nvSpPr>
            <p:cNvPr id="97" name="Text Box 38"/>
            <p:cNvSpPr txBox="1">
              <a:spLocks noChangeArrowheads="1"/>
            </p:cNvSpPr>
            <p:nvPr/>
          </p:nvSpPr>
          <p:spPr bwMode="auto">
            <a:xfrm>
              <a:off x="1683817" y="3289514"/>
              <a:ext cx="366032" cy="152608"/>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demanda</a:t>
              </a:r>
              <a:endParaRPr lang="es-ES_tradnl" sz="700"/>
            </a:p>
          </p:txBody>
        </p:sp>
      </p:grpSp>
      <p:grpSp>
        <p:nvGrpSpPr>
          <p:cNvPr id="98" name="Agrupar 97"/>
          <p:cNvGrpSpPr/>
          <p:nvPr/>
        </p:nvGrpSpPr>
        <p:grpSpPr>
          <a:xfrm>
            <a:off x="1761244" y="4093253"/>
            <a:ext cx="1870654" cy="1047750"/>
            <a:chOff x="313444" y="2797853"/>
            <a:chExt cx="1870654" cy="1047750"/>
          </a:xfrm>
        </p:grpSpPr>
        <p:sp>
          <p:nvSpPr>
            <p:cNvPr id="99" name="Elipse 98"/>
            <p:cNvSpPr/>
            <p:nvPr/>
          </p:nvSpPr>
          <p:spPr bwMode="auto">
            <a:xfrm>
              <a:off x="321432" y="2797853"/>
              <a:ext cx="1862666" cy="1047750"/>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charset="0"/>
                </a:rPr>
                <a:t>Zona 3</a:t>
              </a:r>
            </a:p>
          </p:txBody>
        </p:sp>
        <p:sp>
          <p:nvSpPr>
            <p:cNvPr id="100" name="Line 29"/>
            <p:cNvSpPr>
              <a:spLocks noChangeShapeType="1"/>
            </p:cNvSpPr>
            <p:nvPr/>
          </p:nvSpPr>
          <p:spPr bwMode="auto">
            <a:xfrm flipV="1">
              <a:off x="511431" y="3192155"/>
              <a:ext cx="0" cy="359346"/>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101" name="Line 30"/>
            <p:cNvSpPr>
              <a:spLocks noChangeShapeType="1"/>
            </p:cNvSpPr>
            <p:nvPr/>
          </p:nvSpPr>
          <p:spPr bwMode="auto">
            <a:xfrm rot="5400000" flipV="1">
              <a:off x="926776" y="3136210"/>
              <a:ext cx="0" cy="830160"/>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102" name="Line 31"/>
            <p:cNvSpPr>
              <a:spLocks noChangeShapeType="1"/>
            </p:cNvSpPr>
            <p:nvPr/>
          </p:nvSpPr>
          <p:spPr bwMode="auto">
            <a:xfrm flipV="1">
              <a:off x="504825" y="3291620"/>
              <a:ext cx="766395" cy="261204"/>
            </a:xfrm>
            <a:prstGeom prst="line">
              <a:avLst/>
            </a:prstGeom>
            <a:noFill/>
            <a:ln w="12700">
              <a:solidFill>
                <a:schemeClr val="tx1"/>
              </a:solidFill>
              <a:round/>
              <a:headEnd/>
              <a:tailEnd/>
            </a:ln>
            <a:effectLst/>
          </p:spPr>
          <p:txBody>
            <a:bodyPr wrap="none" lIns="92075" tIns="46038" rIns="92075" bIns="46038" anchor="b">
              <a:prstTxWarp prst="textNoShape">
                <a:avLst/>
              </a:prstTxWarp>
            </a:bodyPr>
            <a:lstStyle/>
            <a:p>
              <a:endParaRPr lang="es-ES_tradnl" sz="700"/>
            </a:p>
          </p:txBody>
        </p:sp>
        <p:sp>
          <p:nvSpPr>
            <p:cNvPr id="103" name="Text Box 37"/>
            <p:cNvSpPr txBox="1">
              <a:spLocks noChangeArrowheads="1"/>
            </p:cNvSpPr>
            <p:nvPr/>
          </p:nvSpPr>
          <p:spPr bwMode="auto">
            <a:xfrm>
              <a:off x="313444" y="3039710"/>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latin typeface="Symbol" charset="2"/>
                </a:rPr>
                <a:t>π</a:t>
              </a:r>
              <a:endParaRPr lang="es-ES_tradnl" sz="700">
                <a:latin typeface="Symbol" charset="2"/>
              </a:endParaRPr>
            </a:p>
          </p:txBody>
        </p:sp>
        <p:sp>
          <p:nvSpPr>
            <p:cNvPr id="104" name="Text Box 38"/>
            <p:cNvSpPr txBox="1">
              <a:spLocks noChangeArrowheads="1"/>
            </p:cNvSpPr>
            <p:nvPr/>
          </p:nvSpPr>
          <p:spPr bwMode="auto">
            <a:xfrm>
              <a:off x="1187780" y="3509750"/>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p</a:t>
              </a:r>
              <a:endParaRPr lang="es-ES_tradnl" sz="700"/>
            </a:p>
          </p:txBody>
        </p:sp>
        <p:sp>
          <p:nvSpPr>
            <p:cNvPr id="105" name="Text Box 38"/>
            <p:cNvSpPr txBox="1">
              <a:spLocks noChangeArrowheads="1"/>
            </p:cNvSpPr>
            <p:nvPr/>
          </p:nvSpPr>
          <p:spPr bwMode="auto">
            <a:xfrm>
              <a:off x="532934" y="3080202"/>
              <a:ext cx="416781"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oferta</a:t>
              </a:r>
              <a:endParaRPr lang="es-ES_tradnl" sz="700"/>
            </a:p>
          </p:txBody>
        </p:sp>
        <p:sp>
          <p:nvSpPr>
            <p:cNvPr id="106" name="Line 29"/>
            <p:cNvSpPr>
              <a:spLocks noChangeShapeType="1"/>
            </p:cNvSpPr>
            <p:nvPr/>
          </p:nvSpPr>
          <p:spPr bwMode="auto">
            <a:xfrm flipV="1">
              <a:off x="1402540" y="3298765"/>
              <a:ext cx="0" cy="273242"/>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107" name="Line 30"/>
            <p:cNvSpPr>
              <a:spLocks noChangeShapeType="1"/>
            </p:cNvSpPr>
            <p:nvPr/>
          </p:nvSpPr>
          <p:spPr bwMode="auto">
            <a:xfrm rot="5400000" flipV="1">
              <a:off x="1673888" y="3300672"/>
              <a:ext cx="0" cy="542350"/>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108" name="Line 31"/>
            <p:cNvSpPr>
              <a:spLocks noChangeShapeType="1"/>
            </p:cNvSpPr>
            <p:nvPr/>
          </p:nvSpPr>
          <p:spPr bwMode="auto">
            <a:xfrm>
              <a:off x="1490193" y="3196342"/>
              <a:ext cx="248910" cy="379380"/>
            </a:xfrm>
            <a:prstGeom prst="line">
              <a:avLst/>
            </a:prstGeom>
            <a:noFill/>
            <a:ln w="12700">
              <a:solidFill>
                <a:schemeClr val="tx1"/>
              </a:solidFill>
              <a:round/>
              <a:headEnd/>
              <a:tailEnd/>
            </a:ln>
            <a:effectLst/>
          </p:spPr>
          <p:txBody>
            <a:bodyPr wrap="none" lIns="92075" tIns="46038" rIns="92075" bIns="46038" anchor="b">
              <a:prstTxWarp prst="textNoShape">
                <a:avLst/>
              </a:prstTxWarp>
            </a:bodyPr>
            <a:lstStyle/>
            <a:p>
              <a:endParaRPr lang="es-ES_tradnl" sz="700"/>
            </a:p>
          </p:txBody>
        </p:sp>
        <p:sp>
          <p:nvSpPr>
            <p:cNvPr id="109" name="Text Box 37"/>
            <p:cNvSpPr txBox="1">
              <a:spLocks noChangeArrowheads="1"/>
            </p:cNvSpPr>
            <p:nvPr/>
          </p:nvSpPr>
          <p:spPr bwMode="auto">
            <a:xfrm>
              <a:off x="1273193" y="3182848"/>
              <a:ext cx="154993" cy="152608"/>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latin typeface="Symbol" charset="2"/>
                </a:rPr>
                <a:t>π</a:t>
              </a:r>
              <a:endParaRPr lang="es-ES_tradnl" sz="700">
                <a:latin typeface="Symbol" charset="2"/>
              </a:endParaRPr>
            </a:p>
          </p:txBody>
        </p:sp>
        <p:sp>
          <p:nvSpPr>
            <p:cNvPr id="110" name="Text Box 38"/>
            <p:cNvSpPr txBox="1">
              <a:spLocks noChangeArrowheads="1"/>
            </p:cNvSpPr>
            <p:nvPr/>
          </p:nvSpPr>
          <p:spPr bwMode="auto">
            <a:xfrm>
              <a:off x="1679049" y="3588644"/>
              <a:ext cx="154993" cy="152608"/>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p</a:t>
              </a:r>
              <a:endParaRPr lang="es-ES_tradnl" sz="700"/>
            </a:p>
          </p:txBody>
        </p:sp>
        <p:sp>
          <p:nvSpPr>
            <p:cNvPr id="111" name="Text Box 38"/>
            <p:cNvSpPr txBox="1">
              <a:spLocks noChangeArrowheads="1"/>
            </p:cNvSpPr>
            <p:nvPr/>
          </p:nvSpPr>
          <p:spPr bwMode="auto">
            <a:xfrm>
              <a:off x="1683817" y="3289514"/>
              <a:ext cx="366032" cy="152608"/>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demanda</a:t>
              </a:r>
              <a:endParaRPr lang="es-ES_tradnl" sz="700"/>
            </a:p>
          </p:txBody>
        </p:sp>
      </p:grpSp>
    </p:spTree>
    <p:extLst>
      <p:ext uri="{BB962C8B-B14F-4D97-AF65-F5344CB8AC3E}">
        <p14:creationId xmlns:p14="http://schemas.microsoft.com/office/powerpoint/2010/main" val="172450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Problema de optimización a resolver.</a:t>
            </a:r>
          </a:p>
        </p:txBody>
      </p:sp>
      <p:sp>
        <p:nvSpPr>
          <p:cNvPr id="3" name="Marcador de pie de página 2"/>
          <p:cNvSpPr>
            <a:spLocks noGrp="1"/>
          </p:cNvSpPr>
          <p:nvPr>
            <p:ph type="ftr" sz="quarter" idx="10"/>
          </p:nvPr>
        </p:nvSpPr>
        <p:spPr/>
        <p:txBody>
          <a:bodyPr/>
          <a:lstStyle/>
          <a:p>
            <a:r>
              <a:rPr lang="es-ES"/>
              <a:t>Regulación de sistemas eléctricos</a:t>
            </a:r>
            <a:endParaRPr lang="es-ES" i="0"/>
          </a:p>
        </p:txBody>
      </p:sp>
      <p:sp>
        <p:nvSpPr>
          <p:cNvPr id="4" name="Marcador de número de diapositiva 3"/>
          <p:cNvSpPr>
            <a:spLocks noGrp="1"/>
          </p:cNvSpPr>
          <p:nvPr>
            <p:ph type="sldNum" sz="quarter" idx="11"/>
          </p:nvPr>
        </p:nvSpPr>
        <p:spPr/>
        <p:txBody>
          <a:bodyPr/>
          <a:lstStyle/>
          <a:p>
            <a:fld id="{F4C54106-2D6F-4241-BE2A-B00362E54684}" type="slidenum">
              <a:rPr lang="es-ES"/>
              <a:pPr/>
              <a:t>18</a:t>
            </a:fld>
            <a:endParaRPr lang="es-ES"/>
          </a:p>
        </p:txBody>
      </p:sp>
      <p:pic>
        <p:nvPicPr>
          <p:cNvPr id="5" name="Imagen 4"/>
          <p:cNvPicPr>
            <a:picLocks noChangeAspect="1"/>
          </p:cNvPicPr>
          <p:nvPr/>
        </p:nvPicPr>
        <p:blipFill>
          <a:blip r:embed="rId3"/>
          <a:stretch>
            <a:fillRect/>
          </a:stretch>
        </p:blipFill>
        <p:spPr>
          <a:xfrm>
            <a:off x="0" y="1472264"/>
            <a:ext cx="9144000" cy="2040222"/>
          </a:xfrm>
          <a:prstGeom prst="rect">
            <a:avLst/>
          </a:prstGeom>
        </p:spPr>
      </p:pic>
      <p:sp>
        <p:nvSpPr>
          <p:cNvPr id="6" name="CuadroTexto 5"/>
          <p:cNvSpPr txBox="1"/>
          <p:nvPr/>
        </p:nvSpPr>
        <p:spPr>
          <a:xfrm>
            <a:off x="647255" y="4139527"/>
            <a:ext cx="1239767" cy="400110"/>
          </a:xfrm>
          <a:prstGeom prst="rect">
            <a:avLst/>
          </a:prstGeom>
          <a:noFill/>
        </p:spPr>
        <p:txBody>
          <a:bodyPr wrap="none" rtlCol="0">
            <a:spAutoFit/>
          </a:bodyPr>
          <a:lstStyle/>
          <a:p>
            <a:r>
              <a:rPr lang="es-ES" sz="2000"/>
              <a:t>Solución:</a:t>
            </a:r>
          </a:p>
        </p:txBody>
      </p:sp>
      <p:pic>
        <p:nvPicPr>
          <p:cNvPr id="7" name="Imagen 6"/>
          <p:cNvPicPr>
            <a:picLocks noChangeAspect="1"/>
          </p:cNvPicPr>
          <p:nvPr/>
        </p:nvPicPr>
        <p:blipFill>
          <a:blip r:embed="rId4"/>
          <a:stretch>
            <a:fillRect/>
          </a:stretch>
        </p:blipFill>
        <p:spPr>
          <a:xfrm>
            <a:off x="2379289" y="4508429"/>
            <a:ext cx="4152900" cy="1003300"/>
          </a:xfrm>
          <a:prstGeom prst="rect">
            <a:avLst/>
          </a:prstGeom>
        </p:spPr>
      </p:pic>
      <p:pic>
        <p:nvPicPr>
          <p:cNvPr id="8" name="Imagen 7"/>
          <p:cNvPicPr>
            <a:picLocks noChangeAspect="1"/>
          </p:cNvPicPr>
          <p:nvPr/>
        </p:nvPicPr>
        <p:blipFill>
          <a:blip r:embed="rId5"/>
          <a:stretch>
            <a:fillRect/>
          </a:stretch>
        </p:blipFill>
        <p:spPr>
          <a:xfrm>
            <a:off x="1443899" y="5579588"/>
            <a:ext cx="6438900" cy="558800"/>
          </a:xfrm>
          <a:prstGeom prst="rect">
            <a:avLst/>
          </a:prstGeom>
        </p:spPr>
      </p:pic>
      <p:sp>
        <p:nvSpPr>
          <p:cNvPr id="9" name="CuadroTexto 8"/>
          <p:cNvSpPr txBox="1"/>
          <p:nvPr/>
        </p:nvSpPr>
        <p:spPr>
          <a:xfrm>
            <a:off x="1648668" y="3736564"/>
            <a:ext cx="5224507" cy="276999"/>
          </a:xfrm>
          <a:prstGeom prst="rect">
            <a:avLst/>
          </a:prstGeom>
          <a:noFill/>
          <a:ln>
            <a:solidFill>
              <a:srgbClr val="FF0000"/>
            </a:solidFill>
          </a:ln>
        </p:spPr>
        <p:txBody>
          <a:bodyPr wrap="none" rtlCol="0">
            <a:spAutoFit/>
          </a:bodyPr>
          <a:lstStyle/>
          <a:p>
            <a:r>
              <a:rPr lang="es-ES"/>
              <a:t>NB: no hay restricciones de desigualdad, salvo los límites de las variables</a:t>
            </a:r>
          </a:p>
        </p:txBody>
      </p:sp>
    </p:spTree>
    <p:extLst>
      <p:ext uri="{BB962C8B-B14F-4D97-AF65-F5344CB8AC3E}">
        <p14:creationId xmlns:p14="http://schemas.microsoft.com/office/powerpoint/2010/main" val="3318716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Agrupar 54"/>
          <p:cNvGrpSpPr/>
          <p:nvPr/>
        </p:nvGrpSpPr>
        <p:grpSpPr>
          <a:xfrm>
            <a:off x="85490" y="1690985"/>
            <a:ext cx="9058510" cy="4472240"/>
            <a:chOff x="85490" y="1690985"/>
            <a:chExt cx="9058510" cy="4472240"/>
          </a:xfrm>
        </p:grpSpPr>
        <p:sp>
          <p:nvSpPr>
            <p:cNvPr id="9" name="CuadroTexto 8"/>
            <p:cNvSpPr txBox="1"/>
            <p:nvPr/>
          </p:nvSpPr>
          <p:spPr>
            <a:xfrm>
              <a:off x="921778" y="1690985"/>
              <a:ext cx="6285971" cy="400110"/>
            </a:xfrm>
            <a:prstGeom prst="rect">
              <a:avLst/>
            </a:prstGeom>
            <a:noFill/>
          </p:spPr>
          <p:txBody>
            <a:bodyPr wrap="none" rtlCol="0">
              <a:spAutoFit/>
            </a:bodyPr>
            <a:lstStyle/>
            <a:p>
              <a:r>
                <a:rPr lang="es-ES" sz="2000"/>
                <a:t>Matriz de coeficientes cuadráticos (</a:t>
              </a:r>
              <a:r>
                <a:rPr lang="es-ES" sz="2000" i="1"/>
                <a:t>H</a:t>
              </a:r>
              <a:r>
                <a:rPr lang="es-ES" sz="2000"/>
                <a:t>) (redondeados):</a:t>
              </a:r>
            </a:p>
          </p:txBody>
        </p:sp>
        <p:pic>
          <p:nvPicPr>
            <p:cNvPr id="7" name="Imagen 6"/>
            <p:cNvPicPr>
              <a:picLocks noChangeAspect="1"/>
            </p:cNvPicPr>
            <p:nvPr/>
          </p:nvPicPr>
          <p:blipFill>
            <a:blip r:embed="rId3"/>
            <a:stretch>
              <a:fillRect/>
            </a:stretch>
          </p:blipFill>
          <p:spPr>
            <a:xfrm>
              <a:off x="85490" y="2069135"/>
              <a:ext cx="8911965" cy="2073928"/>
            </a:xfrm>
            <a:prstGeom prst="rect">
              <a:avLst/>
            </a:prstGeom>
          </p:spPr>
        </p:pic>
        <p:pic>
          <p:nvPicPr>
            <p:cNvPr id="8" name="Imagen 7"/>
            <p:cNvPicPr>
              <a:picLocks noChangeAspect="1"/>
            </p:cNvPicPr>
            <p:nvPr/>
          </p:nvPicPr>
          <p:blipFill>
            <a:blip r:embed="rId4"/>
            <a:stretch>
              <a:fillRect/>
            </a:stretch>
          </p:blipFill>
          <p:spPr>
            <a:xfrm>
              <a:off x="304800" y="4124034"/>
              <a:ext cx="8839200" cy="685800"/>
            </a:xfrm>
            <a:prstGeom prst="rect">
              <a:avLst/>
            </a:prstGeom>
          </p:spPr>
        </p:pic>
        <p:sp>
          <p:nvSpPr>
            <p:cNvPr id="10" name="Elipse 9"/>
            <p:cNvSpPr/>
            <p:nvPr/>
          </p:nvSpPr>
          <p:spPr bwMode="auto">
            <a:xfrm>
              <a:off x="1123537" y="4200582"/>
              <a:ext cx="1209023" cy="256431"/>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1" name="Elipse 10"/>
            <p:cNvSpPr/>
            <p:nvPr/>
          </p:nvSpPr>
          <p:spPr bwMode="auto">
            <a:xfrm>
              <a:off x="2949030" y="4206450"/>
              <a:ext cx="1209023" cy="256431"/>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2" name="Elipse 11"/>
            <p:cNvSpPr/>
            <p:nvPr/>
          </p:nvSpPr>
          <p:spPr bwMode="auto">
            <a:xfrm>
              <a:off x="4915219" y="4218661"/>
              <a:ext cx="1209023" cy="256431"/>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cxnSp>
          <p:nvCxnSpPr>
            <p:cNvPr id="14" name="Conector recto de flecha 13"/>
            <p:cNvCxnSpPr>
              <a:stCxn id="10" idx="0"/>
            </p:cNvCxnSpPr>
            <p:nvPr/>
          </p:nvCxnSpPr>
          <p:spPr bwMode="auto">
            <a:xfrm flipH="1" flipV="1">
              <a:off x="952564" y="2491043"/>
              <a:ext cx="775485" cy="1709539"/>
            </a:xfrm>
            <a:prstGeom prst="straightConnector1">
              <a:avLst/>
            </a:prstGeom>
            <a:noFill/>
            <a:ln w="25400" cap="flat" cmpd="sng" algn="ctr">
              <a:solidFill>
                <a:srgbClr val="0000FF"/>
              </a:solidFill>
              <a:prstDash val="solid"/>
              <a:round/>
              <a:headEnd type="none" w="sm" len="sm"/>
              <a:tailEnd type="arrow"/>
            </a:ln>
            <a:effectLst/>
          </p:spPr>
        </p:cxnSp>
        <p:cxnSp>
          <p:nvCxnSpPr>
            <p:cNvPr id="16" name="Conector recto de flecha 15"/>
            <p:cNvCxnSpPr/>
            <p:nvPr/>
          </p:nvCxnSpPr>
          <p:spPr bwMode="auto">
            <a:xfrm flipH="1" flipV="1">
              <a:off x="2051675" y="2710841"/>
              <a:ext cx="1526545" cy="1453108"/>
            </a:xfrm>
            <a:prstGeom prst="straightConnector1">
              <a:avLst/>
            </a:prstGeom>
            <a:noFill/>
            <a:ln w="25400" cap="flat" cmpd="sng" algn="ctr">
              <a:solidFill>
                <a:srgbClr val="0000FF"/>
              </a:solidFill>
              <a:prstDash val="solid"/>
              <a:round/>
              <a:headEnd type="none" w="sm" len="sm"/>
              <a:tailEnd type="arrow"/>
            </a:ln>
            <a:effectLst/>
          </p:spPr>
        </p:cxnSp>
        <p:cxnSp>
          <p:nvCxnSpPr>
            <p:cNvPr id="18" name="Conector recto de flecha 17"/>
            <p:cNvCxnSpPr>
              <a:stCxn id="12" idx="1"/>
            </p:cNvCxnSpPr>
            <p:nvPr/>
          </p:nvCxnSpPr>
          <p:spPr bwMode="auto">
            <a:xfrm flipH="1" flipV="1">
              <a:off x="2955390" y="2906217"/>
              <a:ext cx="2136886" cy="1349997"/>
            </a:xfrm>
            <a:prstGeom prst="straightConnector1">
              <a:avLst/>
            </a:prstGeom>
            <a:noFill/>
            <a:ln w="25400" cap="flat" cmpd="sng" algn="ctr">
              <a:solidFill>
                <a:srgbClr val="0000FF"/>
              </a:solidFill>
              <a:prstDash val="solid"/>
              <a:round/>
              <a:headEnd type="none" w="sm" len="sm"/>
              <a:tailEnd type="arrow"/>
            </a:ln>
            <a:effectLst/>
          </p:spPr>
        </p:cxnSp>
        <p:sp>
          <p:nvSpPr>
            <p:cNvPr id="19" name="Elipse 18"/>
            <p:cNvSpPr/>
            <p:nvPr/>
          </p:nvSpPr>
          <p:spPr bwMode="auto">
            <a:xfrm>
              <a:off x="2222140" y="4493171"/>
              <a:ext cx="1209023" cy="256431"/>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20" name="Elipse 19"/>
            <p:cNvSpPr/>
            <p:nvPr/>
          </p:nvSpPr>
          <p:spPr bwMode="auto">
            <a:xfrm>
              <a:off x="7934977" y="4493171"/>
              <a:ext cx="1209023" cy="256431"/>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cxnSp>
          <p:nvCxnSpPr>
            <p:cNvPr id="22" name="Conector recto de flecha 21"/>
            <p:cNvCxnSpPr>
              <a:stCxn id="20" idx="1"/>
            </p:cNvCxnSpPr>
            <p:nvPr/>
          </p:nvCxnSpPr>
          <p:spPr bwMode="auto">
            <a:xfrm flipH="1" flipV="1">
              <a:off x="5898567" y="3455711"/>
              <a:ext cx="2213467" cy="1075013"/>
            </a:xfrm>
            <a:prstGeom prst="straightConnector1">
              <a:avLst/>
            </a:prstGeom>
            <a:noFill/>
            <a:ln w="25400" cap="flat" cmpd="sng" algn="ctr">
              <a:solidFill>
                <a:srgbClr val="0000FF"/>
              </a:solidFill>
              <a:prstDash val="solid"/>
              <a:round/>
              <a:headEnd type="none" w="sm" len="sm"/>
              <a:tailEnd type="arrow"/>
            </a:ln>
            <a:effectLst/>
          </p:spPr>
        </p:cxnSp>
        <p:sp>
          <p:nvSpPr>
            <p:cNvPr id="23" name="Elipse 22"/>
            <p:cNvSpPr/>
            <p:nvPr/>
          </p:nvSpPr>
          <p:spPr bwMode="auto">
            <a:xfrm>
              <a:off x="5241898" y="4499039"/>
              <a:ext cx="1209023" cy="256431"/>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28" name="Elipse 27"/>
            <p:cNvSpPr/>
            <p:nvPr/>
          </p:nvSpPr>
          <p:spPr bwMode="auto">
            <a:xfrm rot="713256">
              <a:off x="6501163" y="3646605"/>
              <a:ext cx="2311753" cy="296841"/>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39" name="CuadroTexto 38"/>
            <p:cNvSpPr txBox="1"/>
            <p:nvPr/>
          </p:nvSpPr>
          <p:spPr>
            <a:xfrm>
              <a:off x="2112225" y="5763115"/>
              <a:ext cx="3961165" cy="400110"/>
            </a:xfrm>
            <a:prstGeom prst="rect">
              <a:avLst/>
            </a:prstGeom>
            <a:noFill/>
          </p:spPr>
          <p:txBody>
            <a:bodyPr wrap="none" rtlCol="0">
              <a:spAutoFit/>
            </a:bodyPr>
            <a:lstStyle/>
            <a:p>
              <a:r>
                <a:rPr lang="es-ES" sz="2000"/>
                <a:t>Vector de coeficientes lineales (</a:t>
              </a:r>
              <a:r>
                <a:rPr lang="es-ES" sz="2000" i="1"/>
                <a:t>f</a:t>
              </a:r>
              <a:r>
                <a:rPr lang="es-ES" sz="2000"/>
                <a:t>)</a:t>
              </a:r>
            </a:p>
          </p:txBody>
        </p:sp>
        <p:pic>
          <p:nvPicPr>
            <p:cNvPr id="41" name="Imagen 40"/>
            <p:cNvPicPr>
              <a:picLocks noChangeAspect="1"/>
            </p:cNvPicPr>
            <p:nvPr/>
          </p:nvPicPr>
          <p:blipFill>
            <a:blip r:embed="rId5"/>
            <a:stretch>
              <a:fillRect/>
            </a:stretch>
          </p:blipFill>
          <p:spPr>
            <a:xfrm>
              <a:off x="1274367" y="5263080"/>
              <a:ext cx="5727700" cy="508000"/>
            </a:xfrm>
            <a:prstGeom prst="rect">
              <a:avLst/>
            </a:prstGeom>
          </p:spPr>
        </p:pic>
        <p:sp>
          <p:nvSpPr>
            <p:cNvPr id="43" name="Elipse 42"/>
            <p:cNvSpPr/>
            <p:nvPr/>
          </p:nvSpPr>
          <p:spPr bwMode="auto">
            <a:xfrm>
              <a:off x="1129389" y="4511725"/>
              <a:ext cx="653616" cy="262774"/>
            </a:xfrm>
            <a:prstGeom prst="ellipse">
              <a:avLst/>
            </a:prstGeom>
            <a:noFill/>
            <a:ln w="25400" cap="flat" cmpd="sng" algn="ctr">
              <a:solidFill>
                <a:srgbClr val="FF0000"/>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cxnSp>
          <p:nvCxnSpPr>
            <p:cNvPr id="45" name="Conector recto de flecha 44"/>
            <p:cNvCxnSpPr>
              <a:stCxn id="43" idx="5"/>
            </p:cNvCxnSpPr>
            <p:nvPr/>
          </p:nvCxnSpPr>
          <p:spPr bwMode="auto">
            <a:xfrm>
              <a:off x="1687285" y="4736017"/>
              <a:ext cx="1744386" cy="795564"/>
            </a:xfrm>
            <a:prstGeom prst="straightConnector1">
              <a:avLst/>
            </a:prstGeom>
            <a:noFill/>
            <a:ln w="25400" cap="flat" cmpd="sng" algn="ctr">
              <a:solidFill>
                <a:srgbClr val="FF0000"/>
              </a:solidFill>
              <a:prstDash val="solid"/>
              <a:round/>
              <a:headEnd type="none" w="sm" len="sm"/>
              <a:tailEnd type="arrow"/>
            </a:ln>
            <a:effectLst/>
          </p:spPr>
        </p:cxnSp>
        <p:sp>
          <p:nvSpPr>
            <p:cNvPr id="46" name="Elipse 45"/>
            <p:cNvSpPr/>
            <p:nvPr/>
          </p:nvSpPr>
          <p:spPr bwMode="auto">
            <a:xfrm>
              <a:off x="4005144" y="4480960"/>
              <a:ext cx="653616" cy="262774"/>
            </a:xfrm>
            <a:prstGeom prst="ellipse">
              <a:avLst/>
            </a:prstGeom>
            <a:noFill/>
            <a:ln w="25400" cap="flat" cmpd="sng" algn="ctr">
              <a:solidFill>
                <a:srgbClr val="FF0000"/>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cxnSp>
          <p:nvCxnSpPr>
            <p:cNvPr id="47" name="Conector recto de flecha 46"/>
            <p:cNvCxnSpPr>
              <a:stCxn id="46" idx="4"/>
            </p:cNvCxnSpPr>
            <p:nvPr/>
          </p:nvCxnSpPr>
          <p:spPr bwMode="auto">
            <a:xfrm flipH="1">
              <a:off x="4201050" y="4743734"/>
              <a:ext cx="130902" cy="775636"/>
            </a:xfrm>
            <a:prstGeom prst="straightConnector1">
              <a:avLst/>
            </a:prstGeom>
            <a:noFill/>
            <a:ln w="25400" cap="flat" cmpd="sng" algn="ctr">
              <a:solidFill>
                <a:srgbClr val="FF0000"/>
              </a:solidFill>
              <a:prstDash val="solid"/>
              <a:round/>
              <a:headEnd type="none" w="sm" len="sm"/>
              <a:tailEnd type="arrow"/>
            </a:ln>
            <a:effectLst/>
          </p:spPr>
        </p:cxnSp>
        <p:cxnSp>
          <p:nvCxnSpPr>
            <p:cNvPr id="50" name="Conector recto de flecha 49"/>
            <p:cNvCxnSpPr>
              <a:stCxn id="51" idx="4"/>
            </p:cNvCxnSpPr>
            <p:nvPr/>
          </p:nvCxnSpPr>
          <p:spPr bwMode="auto">
            <a:xfrm flipH="1">
              <a:off x="4994853" y="4743734"/>
              <a:ext cx="2145941" cy="763425"/>
            </a:xfrm>
            <a:prstGeom prst="straightConnector1">
              <a:avLst/>
            </a:prstGeom>
            <a:noFill/>
            <a:ln w="25400" cap="flat" cmpd="sng" algn="ctr">
              <a:solidFill>
                <a:srgbClr val="FF0000"/>
              </a:solidFill>
              <a:prstDash val="solid"/>
              <a:round/>
              <a:headEnd type="none" w="sm" len="sm"/>
              <a:tailEnd type="arrow"/>
            </a:ln>
            <a:effectLst/>
          </p:spPr>
        </p:cxnSp>
        <p:sp>
          <p:nvSpPr>
            <p:cNvPr id="51" name="Elipse 50"/>
            <p:cNvSpPr/>
            <p:nvPr/>
          </p:nvSpPr>
          <p:spPr bwMode="auto">
            <a:xfrm>
              <a:off x="6813986" y="4480960"/>
              <a:ext cx="653616" cy="262774"/>
            </a:xfrm>
            <a:prstGeom prst="ellipse">
              <a:avLst/>
            </a:prstGeom>
            <a:noFill/>
            <a:ln w="25400" cap="flat" cmpd="sng" algn="ctr">
              <a:solidFill>
                <a:srgbClr val="FF0000"/>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grpSp>
      <p:sp>
        <p:nvSpPr>
          <p:cNvPr id="2" name="Título 1"/>
          <p:cNvSpPr>
            <a:spLocks noGrp="1"/>
          </p:cNvSpPr>
          <p:nvPr>
            <p:ph type="title"/>
          </p:nvPr>
        </p:nvSpPr>
        <p:spPr/>
        <p:txBody>
          <a:bodyPr/>
          <a:lstStyle/>
          <a:p>
            <a:r>
              <a:rPr lang="es-ES"/>
              <a:t>Planteamiento en MATLAB. Función objetivo</a:t>
            </a:r>
          </a:p>
        </p:txBody>
      </p:sp>
      <p:sp>
        <p:nvSpPr>
          <p:cNvPr id="3" name="Marcador de pie de página 2"/>
          <p:cNvSpPr>
            <a:spLocks noGrp="1"/>
          </p:cNvSpPr>
          <p:nvPr>
            <p:ph type="ftr" sz="quarter" idx="10"/>
          </p:nvPr>
        </p:nvSpPr>
        <p:spPr/>
        <p:txBody>
          <a:bodyPr/>
          <a:lstStyle/>
          <a:p>
            <a:r>
              <a:rPr lang="es-ES"/>
              <a:t>Regulación de sistemas eléctricos</a:t>
            </a:r>
            <a:endParaRPr lang="es-ES" i="0"/>
          </a:p>
        </p:txBody>
      </p:sp>
      <p:sp>
        <p:nvSpPr>
          <p:cNvPr id="4" name="Marcador de número de diapositiva 3"/>
          <p:cNvSpPr>
            <a:spLocks noGrp="1"/>
          </p:cNvSpPr>
          <p:nvPr>
            <p:ph type="sldNum" sz="quarter" idx="11"/>
          </p:nvPr>
        </p:nvSpPr>
        <p:spPr/>
        <p:txBody>
          <a:bodyPr/>
          <a:lstStyle/>
          <a:p>
            <a:fld id="{F4C54106-2D6F-4241-BE2A-B00362E54684}" type="slidenum">
              <a:rPr lang="es-ES"/>
              <a:pPr/>
              <a:t>19</a:t>
            </a:fld>
            <a:endParaRPr lang="es-ES"/>
          </a:p>
        </p:txBody>
      </p:sp>
      <p:sp>
        <p:nvSpPr>
          <p:cNvPr id="5" name="CuadroTexto 4"/>
          <p:cNvSpPr txBox="1"/>
          <p:nvPr/>
        </p:nvSpPr>
        <p:spPr>
          <a:xfrm>
            <a:off x="903714" y="940246"/>
            <a:ext cx="5592491" cy="707886"/>
          </a:xfrm>
          <a:prstGeom prst="rect">
            <a:avLst/>
          </a:prstGeom>
          <a:noFill/>
        </p:spPr>
        <p:txBody>
          <a:bodyPr wrap="none" rtlCol="0">
            <a:spAutoFit/>
          </a:bodyPr>
          <a:lstStyle/>
          <a:p>
            <a:r>
              <a:rPr lang="es-ES" sz="2000"/>
              <a:t>Variables de optimización (</a:t>
            </a:r>
            <a:r>
              <a:rPr lang="es-ES" sz="2000" i="1"/>
              <a:t>x</a:t>
            </a:r>
            <a:r>
              <a:rPr lang="es-ES" sz="2000"/>
              <a:t>):</a:t>
            </a:r>
          </a:p>
          <a:p>
            <a:r>
              <a:rPr lang="es-ES" sz="2000"/>
              <a:t>	</a:t>
            </a:r>
            <a:r>
              <a:rPr lang="es-ES" sz="2000" i="1"/>
              <a:t>P</a:t>
            </a:r>
            <a:r>
              <a:rPr lang="es-ES" sz="2000" i="1" baseline="-25000"/>
              <a:t>g1</a:t>
            </a:r>
            <a:r>
              <a:rPr lang="es-ES" sz="2000"/>
              <a:t>, </a:t>
            </a:r>
            <a:r>
              <a:rPr lang="es-ES" sz="2000" i="1"/>
              <a:t>P</a:t>
            </a:r>
            <a:r>
              <a:rPr lang="es-ES" sz="2000" i="1" baseline="-25000"/>
              <a:t>d1</a:t>
            </a:r>
            <a:r>
              <a:rPr lang="es-ES" sz="2000"/>
              <a:t>, </a:t>
            </a:r>
            <a:r>
              <a:rPr lang="es-ES" sz="2000" i="1"/>
              <a:t>P</a:t>
            </a:r>
            <a:r>
              <a:rPr lang="es-ES" sz="2000" i="1" baseline="-25000"/>
              <a:t>g2</a:t>
            </a:r>
            <a:r>
              <a:rPr lang="es-ES" sz="2000"/>
              <a:t>, </a:t>
            </a:r>
            <a:r>
              <a:rPr lang="es-ES" sz="2000" i="1"/>
              <a:t>P</a:t>
            </a:r>
            <a:r>
              <a:rPr lang="es-ES" sz="2000" i="1" baseline="-25000"/>
              <a:t>d2</a:t>
            </a:r>
            <a:r>
              <a:rPr lang="es-ES" sz="2000"/>
              <a:t>, </a:t>
            </a:r>
            <a:r>
              <a:rPr lang="es-ES" sz="2000" i="1"/>
              <a:t>P</a:t>
            </a:r>
            <a:r>
              <a:rPr lang="es-ES" sz="2000" i="1" baseline="-25000"/>
              <a:t>g3</a:t>
            </a:r>
            <a:r>
              <a:rPr lang="es-ES" sz="2000"/>
              <a:t>, </a:t>
            </a:r>
            <a:r>
              <a:rPr lang="es-ES" sz="2000" i="1"/>
              <a:t>P</a:t>
            </a:r>
            <a:r>
              <a:rPr lang="es-ES" sz="2000" i="1" baseline="-25000"/>
              <a:t>d3</a:t>
            </a:r>
            <a:r>
              <a:rPr lang="es-ES" sz="2000"/>
              <a:t>, </a:t>
            </a:r>
            <a:r>
              <a:rPr lang="es-ES" sz="2000" i="1"/>
              <a:t>P</a:t>
            </a:r>
            <a:r>
              <a:rPr lang="es-ES" sz="2000" i="1" baseline="-25000"/>
              <a:t>12</a:t>
            </a:r>
            <a:r>
              <a:rPr lang="es-ES" sz="2000"/>
              <a:t>, </a:t>
            </a:r>
            <a:r>
              <a:rPr lang="es-ES" sz="2000" i="1"/>
              <a:t>P</a:t>
            </a:r>
            <a:r>
              <a:rPr lang="es-ES" sz="2000" i="1" baseline="-25000"/>
              <a:t>13</a:t>
            </a:r>
            <a:r>
              <a:rPr lang="es-ES" sz="2000"/>
              <a:t>, </a:t>
            </a:r>
            <a:r>
              <a:rPr lang="es-ES" sz="2000" i="1"/>
              <a:t>P</a:t>
            </a:r>
            <a:r>
              <a:rPr lang="es-ES" sz="2000" i="1" baseline="-25000"/>
              <a:t>23</a:t>
            </a:r>
            <a:r>
              <a:rPr lang="es-ES" sz="2000"/>
              <a:t>  </a:t>
            </a:r>
          </a:p>
        </p:txBody>
      </p:sp>
      <p:sp>
        <p:nvSpPr>
          <p:cNvPr id="24" name="Elipse 23"/>
          <p:cNvSpPr/>
          <p:nvPr/>
        </p:nvSpPr>
        <p:spPr bwMode="auto">
          <a:xfrm>
            <a:off x="4777829" y="1275336"/>
            <a:ext cx="1658082" cy="397570"/>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25" name="CuadroTexto 24"/>
          <p:cNvSpPr txBox="1"/>
          <p:nvPr/>
        </p:nvSpPr>
        <p:spPr>
          <a:xfrm>
            <a:off x="5800868" y="769292"/>
            <a:ext cx="3148681" cy="307777"/>
          </a:xfrm>
          <a:prstGeom prst="rect">
            <a:avLst/>
          </a:prstGeom>
          <a:noFill/>
        </p:spPr>
        <p:txBody>
          <a:bodyPr wrap="none" rtlCol="0">
            <a:spAutoFit/>
          </a:bodyPr>
          <a:lstStyle/>
          <a:p>
            <a:r>
              <a:rPr lang="es-ES" sz="1400"/>
              <a:t>Términos nulos en la función objetivo</a:t>
            </a:r>
          </a:p>
        </p:txBody>
      </p:sp>
      <p:cxnSp>
        <p:nvCxnSpPr>
          <p:cNvPr id="27" name="Conector recto de flecha 26"/>
          <p:cNvCxnSpPr>
            <a:stCxn id="25" idx="2"/>
            <a:endCxn id="24" idx="6"/>
          </p:cNvCxnSpPr>
          <p:nvPr/>
        </p:nvCxnSpPr>
        <p:spPr bwMode="auto">
          <a:xfrm flipH="1">
            <a:off x="6435911" y="1077069"/>
            <a:ext cx="939298" cy="397052"/>
          </a:xfrm>
          <a:prstGeom prst="straightConnector1">
            <a:avLst/>
          </a:prstGeom>
          <a:noFill/>
          <a:ln w="25400" cap="flat" cmpd="sng" algn="ctr">
            <a:solidFill>
              <a:srgbClr val="0000FF"/>
            </a:solidFill>
            <a:prstDash val="solid"/>
            <a:round/>
            <a:headEnd type="none" w="sm" len="sm"/>
            <a:tailEnd type="arrow"/>
          </a:ln>
          <a:effectLst/>
        </p:spPr>
      </p:cxnSp>
      <p:cxnSp>
        <p:nvCxnSpPr>
          <p:cNvPr id="30" name="Conector recto de flecha 29"/>
          <p:cNvCxnSpPr>
            <a:stCxn id="25" idx="2"/>
            <a:endCxn id="28" idx="1"/>
          </p:cNvCxnSpPr>
          <p:nvPr/>
        </p:nvCxnSpPr>
        <p:spPr bwMode="auto">
          <a:xfrm flipH="1">
            <a:off x="6878859" y="1077069"/>
            <a:ext cx="496350" cy="2446894"/>
          </a:xfrm>
          <a:prstGeom prst="straightConnector1">
            <a:avLst/>
          </a:prstGeom>
          <a:noFill/>
          <a:ln w="25400" cap="flat" cmpd="sng" algn="ctr">
            <a:solidFill>
              <a:srgbClr val="0000FF"/>
            </a:solidFill>
            <a:prstDash val="solid"/>
            <a:round/>
            <a:headEnd type="none" w="sm" len="sm"/>
            <a:tailEnd type="arrow"/>
          </a:ln>
          <a:effectLst/>
        </p:spPr>
      </p:cxnSp>
    </p:spTree>
    <p:extLst>
      <p:ext uri="{BB962C8B-B14F-4D97-AF65-F5344CB8AC3E}">
        <p14:creationId xmlns:p14="http://schemas.microsoft.com/office/powerpoint/2010/main" val="324312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89000-79A0-AE47-942E-A24753B40B99}"/>
              </a:ext>
            </a:extLst>
          </p:cNvPr>
          <p:cNvSpPr>
            <a:spLocks noGrp="1"/>
          </p:cNvSpPr>
          <p:nvPr>
            <p:ph type="title"/>
          </p:nvPr>
        </p:nvSpPr>
        <p:spPr/>
        <p:txBody>
          <a:bodyPr/>
          <a:lstStyle/>
          <a:p>
            <a:r>
              <a:rPr lang="en-GB"/>
              <a:t>O</a:t>
            </a:r>
            <a:r>
              <a:rPr lang="en-ES"/>
              <a:t>bjetivos.</a:t>
            </a:r>
          </a:p>
        </p:txBody>
      </p:sp>
      <p:sp>
        <p:nvSpPr>
          <p:cNvPr id="3" name="Content Placeholder 2">
            <a:extLst>
              <a:ext uri="{FF2B5EF4-FFF2-40B4-BE49-F238E27FC236}">
                <a16:creationId xmlns:a16="http://schemas.microsoft.com/office/drawing/2014/main" id="{D5D8DF3F-CA2E-7444-AD46-1F0D6B4D33F7}"/>
              </a:ext>
            </a:extLst>
          </p:cNvPr>
          <p:cNvSpPr>
            <a:spLocks noGrp="1"/>
          </p:cNvSpPr>
          <p:nvPr>
            <p:ph idx="1"/>
          </p:nvPr>
        </p:nvSpPr>
        <p:spPr>
          <a:xfrm>
            <a:off x="341313" y="1489075"/>
            <a:ext cx="8001000" cy="3416962"/>
          </a:xfrm>
        </p:spPr>
        <p:txBody>
          <a:bodyPr/>
          <a:lstStyle/>
          <a:p>
            <a:r>
              <a:rPr lang="en-GB"/>
              <a:t>R</a:t>
            </a:r>
            <a:r>
              <a:rPr lang="en-ES"/>
              <a:t>eproducir de forma simplificada el mecanismo de formación de precios en un sistema de precios nodales mallado.</a:t>
            </a:r>
          </a:p>
          <a:p>
            <a:r>
              <a:rPr lang="en-GB"/>
              <a:t>E</a:t>
            </a:r>
            <a:r>
              <a:rPr lang="en-ES"/>
              <a:t>studio de las consecuencias de las congestiones en los precios zonales y en la separación de mercados.</a:t>
            </a:r>
          </a:p>
          <a:p>
            <a:r>
              <a:rPr lang="en-GB"/>
              <a:t>P</a:t>
            </a:r>
            <a:r>
              <a:rPr lang="en-ES"/>
              <a:t>rofundización en el conocimiento y aplicación de los coeficientes PTDF.</a:t>
            </a:r>
          </a:p>
          <a:p>
            <a:r>
              <a:rPr lang="en-GB"/>
              <a:t>F</a:t>
            </a:r>
            <a:r>
              <a:rPr lang="en-ES"/>
              <a:t>amiliarización con la herramienta MATPOWER de análisis de sistemas eléctricos.</a:t>
            </a:r>
          </a:p>
          <a:p>
            <a:r>
              <a:rPr lang="en-GB"/>
              <a:t>Ejercicio de </a:t>
            </a:r>
            <a:r>
              <a:rPr lang="en-ES"/>
              <a:t>programación en MATLAB, en particular, las funciones de optimización.</a:t>
            </a:r>
          </a:p>
        </p:txBody>
      </p:sp>
      <p:sp>
        <p:nvSpPr>
          <p:cNvPr id="4" name="Footer Placeholder 3">
            <a:extLst>
              <a:ext uri="{FF2B5EF4-FFF2-40B4-BE49-F238E27FC236}">
                <a16:creationId xmlns:a16="http://schemas.microsoft.com/office/drawing/2014/main" id="{6A4709F1-FBE9-E747-982C-C5818CDAC2B8}"/>
              </a:ext>
            </a:extLst>
          </p:cNvPr>
          <p:cNvSpPr>
            <a:spLocks noGrp="1"/>
          </p:cNvSpPr>
          <p:nvPr>
            <p:ph type="ftr" sz="quarter" idx="10"/>
          </p:nvPr>
        </p:nvSpPr>
        <p:spPr/>
        <p:txBody>
          <a:bodyPr/>
          <a:lstStyle/>
          <a:p>
            <a:r>
              <a:rPr lang="es-ES"/>
              <a:t>Regulación de sistemas eléctricos</a:t>
            </a:r>
            <a:endParaRPr lang="es-ES" i="0"/>
          </a:p>
        </p:txBody>
      </p:sp>
      <p:sp>
        <p:nvSpPr>
          <p:cNvPr id="5" name="Slide Number Placeholder 4">
            <a:extLst>
              <a:ext uri="{FF2B5EF4-FFF2-40B4-BE49-F238E27FC236}">
                <a16:creationId xmlns:a16="http://schemas.microsoft.com/office/drawing/2014/main" id="{E726E8ED-C8E9-CE41-B5B2-F10DD6610AC2}"/>
              </a:ext>
            </a:extLst>
          </p:cNvPr>
          <p:cNvSpPr>
            <a:spLocks noGrp="1"/>
          </p:cNvSpPr>
          <p:nvPr>
            <p:ph type="sldNum" sz="quarter" idx="11"/>
          </p:nvPr>
        </p:nvSpPr>
        <p:spPr/>
        <p:txBody>
          <a:bodyPr/>
          <a:lstStyle/>
          <a:p>
            <a:fld id="{6E522F90-767D-A543-9EF5-BECE76126381}" type="slidenum">
              <a:rPr lang="es-ES"/>
              <a:pPr/>
              <a:t>2</a:t>
            </a:fld>
            <a:endParaRPr lang="es-ES"/>
          </a:p>
        </p:txBody>
      </p:sp>
    </p:spTree>
    <p:extLst>
      <p:ext uri="{BB962C8B-B14F-4D97-AF65-F5344CB8AC3E}">
        <p14:creationId xmlns:p14="http://schemas.microsoft.com/office/powerpoint/2010/main" val="3198724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Planteamiento en MATLAB. Restricciones (de igualdad)</a:t>
            </a:r>
          </a:p>
        </p:txBody>
      </p:sp>
      <p:sp>
        <p:nvSpPr>
          <p:cNvPr id="3" name="Marcador de pie de página 2"/>
          <p:cNvSpPr>
            <a:spLocks noGrp="1"/>
          </p:cNvSpPr>
          <p:nvPr>
            <p:ph type="ftr" sz="quarter" idx="10"/>
          </p:nvPr>
        </p:nvSpPr>
        <p:spPr/>
        <p:txBody>
          <a:bodyPr/>
          <a:lstStyle/>
          <a:p>
            <a:r>
              <a:rPr lang="es-ES"/>
              <a:t>Regulación de sistemas eléctricos</a:t>
            </a:r>
            <a:endParaRPr lang="es-ES" i="0"/>
          </a:p>
        </p:txBody>
      </p:sp>
      <p:sp>
        <p:nvSpPr>
          <p:cNvPr id="4" name="Marcador de número de diapositiva 3"/>
          <p:cNvSpPr>
            <a:spLocks noGrp="1"/>
          </p:cNvSpPr>
          <p:nvPr>
            <p:ph type="sldNum" sz="quarter" idx="11"/>
          </p:nvPr>
        </p:nvSpPr>
        <p:spPr/>
        <p:txBody>
          <a:bodyPr/>
          <a:lstStyle/>
          <a:p>
            <a:fld id="{F4C54106-2D6F-4241-BE2A-B00362E54684}" type="slidenum">
              <a:rPr lang="es-ES"/>
              <a:pPr/>
              <a:t>20</a:t>
            </a:fld>
            <a:endParaRPr lang="es-ES"/>
          </a:p>
        </p:txBody>
      </p:sp>
      <p:pic>
        <p:nvPicPr>
          <p:cNvPr id="5" name="Imagen 4"/>
          <p:cNvPicPr>
            <a:picLocks noChangeAspect="1"/>
          </p:cNvPicPr>
          <p:nvPr/>
        </p:nvPicPr>
        <p:blipFill>
          <a:blip r:embed="rId3"/>
          <a:stretch>
            <a:fillRect/>
          </a:stretch>
        </p:blipFill>
        <p:spPr>
          <a:xfrm>
            <a:off x="0" y="1257860"/>
            <a:ext cx="9144000" cy="1143000"/>
          </a:xfrm>
          <a:prstGeom prst="rect">
            <a:avLst/>
          </a:prstGeom>
        </p:spPr>
      </p:pic>
      <p:sp>
        <p:nvSpPr>
          <p:cNvPr id="6" name="CuadroTexto 5"/>
          <p:cNvSpPr txBox="1"/>
          <p:nvPr/>
        </p:nvSpPr>
        <p:spPr>
          <a:xfrm>
            <a:off x="366371" y="2380906"/>
            <a:ext cx="8682983" cy="400110"/>
          </a:xfrm>
          <a:prstGeom prst="rect">
            <a:avLst/>
          </a:prstGeom>
          <a:noFill/>
        </p:spPr>
        <p:txBody>
          <a:bodyPr wrap="square" rtlCol="0">
            <a:spAutoFit/>
          </a:bodyPr>
          <a:lstStyle/>
          <a:p>
            <a:r>
              <a:rPr lang="es-ES" sz="2000" i="1"/>
              <a:t>P</a:t>
            </a:r>
            <a:r>
              <a:rPr lang="es-ES" sz="2000" i="1" baseline="-25000"/>
              <a:t>g1</a:t>
            </a:r>
            <a:r>
              <a:rPr lang="es-ES" sz="2000"/>
              <a:t>         </a:t>
            </a:r>
            <a:r>
              <a:rPr lang="es-ES" sz="2000" i="1"/>
              <a:t>P</a:t>
            </a:r>
            <a:r>
              <a:rPr lang="es-ES" sz="2000" i="1" baseline="-25000"/>
              <a:t>g2</a:t>
            </a:r>
            <a:r>
              <a:rPr lang="es-ES" sz="2000"/>
              <a:t>             </a:t>
            </a:r>
            <a:r>
              <a:rPr lang="es-ES" sz="2000" i="1"/>
              <a:t>P</a:t>
            </a:r>
            <a:r>
              <a:rPr lang="es-ES" sz="2000" i="1" baseline="-25000"/>
              <a:t>g3</a:t>
            </a:r>
            <a:r>
              <a:rPr lang="es-ES" sz="2000"/>
              <a:t>     </a:t>
            </a:r>
            <a:r>
              <a:rPr lang="es-ES" sz="2000" i="1"/>
              <a:t>P</a:t>
            </a:r>
            <a:r>
              <a:rPr lang="es-ES" sz="2000" i="1" baseline="-25000"/>
              <a:t>d1</a:t>
            </a:r>
            <a:r>
              <a:rPr lang="es-ES" sz="2000"/>
              <a:t>         </a:t>
            </a:r>
            <a:r>
              <a:rPr lang="es-ES" sz="2000" i="1"/>
              <a:t>P</a:t>
            </a:r>
            <a:r>
              <a:rPr lang="es-ES" sz="2000" i="1" baseline="-25000"/>
              <a:t>d2</a:t>
            </a:r>
            <a:r>
              <a:rPr lang="es-ES" sz="2000"/>
              <a:t>          </a:t>
            </a:r>
            <a:r>
              <a:rPr lang="es-ES" sz="2000" i="1"/>
              <a:t>P</a:t>
            </a:r>
            <a:r>
              <a:rPr lang="es-ES" sz="2000" i="1" baseline="-25000"/>
              <a:t>d3</a:t>
            </a:r>
            <a:r>
              <a:rPr lang="es-ES" sz="2000"/>
              <a:t>            </a:t>
            </a:r>
            <a:r>
              <a:rPr lang="es-ES" sz="2000" i="1"/>
              <a:t>P</a:t>
            </a:r>
            <a:r>
              <a:rPr lang="es-ES" sz="2000" i="1" baseline="-25000"/>
              <a:t>12</a:t>
            </a:r>
            <a:r>
              <a:rPr lang="es-ES" sz="2000"/>
              <a:t>       </a:t>
            </a:r>
            <a:r>
              <a:rPr lang="es-ES" sz="2000" i="1"/>
              <a:t>P</a:t>
            </a:r>
            <a:r>
              <a:rPr lang="es-ES" sz="2000" i="1" baseline="-25000"/>
              <a:t>13</a:t>
            </a:r>
            <a:r>
              <a:rPr lang="es-ES" sz="2000"/>
              <a:t>        </a:t>
            </a:r>
            <a:r>
              <a:rPr lang="es-ES" sz="2000" i="1"/>
              <a:t>P</a:t>
            </a:r>
            <a:r>
              <a:rPr lang="es-ES" sz="2000" i="1" baseline="-25000"/>
              <a:t>23</a:t>
            </a:r>
            <a:endParaRPr lang="es-ES" sz="2000"/>
          </a:p>
        </p:txBody>
      </p:sp>
      <p:pic>
        <p:nvPicPr>
          <p:cNvPr id="10" name="Imagen 9"/>
          <p:cNvPicPr>
            <a:picLocks noChangeAspect="1"/>
          </p:cNvPicPr>
          <p:nvPr/>
        </p:nvPicPr>
        <p:blipFill>
          <a:blip r:embed="rId4"/>
          <a:stretch>
            <a:fillRect/>
          </a:stretch>
        </p:blipFill>
        <p:spPr>
          <a:xfrm>
            <a:off x="3930766" y="2918065"/>
            <a:ext cx="4775200" cy="1168400"/>
          </a:xfrm>
          <a:prstGeom prst="rect">
            <a:avLst/>
          </a:prstGeom>
        </p:spPr>
      </p:pic>
      <p:sp>
        <p:nvSpPr>
          <p:cNvPr id="11" name="Elipse 10"/>
          <p:cNvSpPr/>
          <p:nvPr/>
        </p:nvSpPr>
        <p:spPr bwMode="auto">
          <a:xfrm>
            <a:off x="3871319" y="2869584"/>
            <a:ext cx="744953" cy="952457"/>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2" name="CuadroTexto 11"/>
          <p:cNvSpPr txBox="1"/>
          <p:nvPr/>
        </p:nvSpPr>
        <p:spPr>
          <a:xfrm>
            <a:off x="438034" y="3073646"/>
            <a:ext cx="2800767" cy="276999"/>
          </a:xfrm>
          <a:prstGeom prst="rect">
            <a:avLst/>
          </a:prstGeom>
          <a:noFill/>
          <a:ln>
            <a:solidFill>
              <a:srgbClr val="0000FF"/>
            </a:solidFill>
          </a:ln>
        </p:spPr>
        <p:txBody>
          <a:bodyPr wrap="none" rtlCol="0">
            <a:spAutoFit/>
          </a:bodyPr>
          <a:lstStyle/>
          <a:p>
            <a:r>
              <a:rPr lang="es-ES"/>
              <a:t>Pasadas al otro término de la igualdad</a:t>
            </a:r>
          </a:p>
        </p:txBody>
      </p:sp>
      <p:cxnSp>
        <p:nvCxnSpPr>
          <p:cNvPr id="14" name="Conector recto de flecha 13"/>
          <p:cNvCxnSpPr>
            <a:stCxn id="12" idx="3"/>
            <a:endCxn id="11" idx="2"/>
          </p:cNvCxnSpPr>
          <p:nvPr/>
        </p:nvCxnSpPr>
        <p:spPr bwMode="auto">
          <a:xfrm>
            <a:off x="3238801" y="3212146"/>
            <a:ext cx="632518" cy="133667"/>
          </a:xfrm>
          <a:prstGeom prst="straightConnector1">
            <a:avLst/>
          </a:prstGeom>
          <a:noFill/>
          <a:ln w="25400" cap="flat" cmpd="sng" algn="ctr">
            <a:solidFill>
              <a:srgbClr val="0000FF"/>
            </a:solidFill>
            <a:prstDash val="solid"/>
            <a:round/>
            <a:headEnd type="none" w="sm" len="sm"/>
            <a:tailEnd type="arrow"/>
          </a:ln>
          <a:effectLst/>
        </p:spPr>
      </p:cxnSp>
      <p:sp>
        <p:nvSpPr>
          <p:cNvPr id="15" name="CuadroTexto 14"/>
          <p:cNvSpPr txBox="1"/>
          <p:nvPr/>
        </p:nvSpPr>
        <p:spPr>
          <a:xfrm>
            <a:off x="677523" y="3791276"/>
            <a:ext cx="2554305" cy="276999"/>
          </a:xfrm>
          <a:prstGeom prst="rect">
            <a:avLst/>
          </a:prstGeom>
          <a:noFill/>
          <a:ln>
            <a:solidFill>
              <a:srgbClr val="0000FF"/>
            </a:solidFill>
          </a:ln>
        </p:spPr>
        <p:txBody>
          <a:bodyPr wrap="none" rtlCol="0">
            <a:spAutoFit/>
          </a:bodyPr>
          <a:lstStyle/>
          <a:p>
            <a:r>
              <a:rPr lang="es-ES"/>
              <a:t>Ecuación opuesta en la matriz Aeq</a:t>
            </a:r>
          </a:p>
        </p:txBody>
      </p:sp>
      <p:sp>
        <p:nvSpPr>
          <p:cNvPr id="16" name="Elipse 15"/>
          <p:cNvSpPr/>
          <p:nvPr/>
        </p:nvSpPr>
        <p:spPr bwMode="auto">
          <a:xfrm>
            <a:off x="3791685" y="3742434"/>
            <a:ext cx="4512716" cy="372672"/>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cxnSp>
        <p:nvCxnSpPr>
          <p:cNvPr id="17" name="Conector recto de flecha 16"/>
          <p:cNvCxnSpPr>
            <a:stCxn id="15" idx="3"/>
            <a:endCxn id="16" idx="2"/>
          </p:cNvCxnSpPr>
          <p:nvPr/>
        </p:nvCxnSpPr>
        <p:spPr bwMode="auto">
          <a:xfrm flipV="1">
            <a:off x="3231828" y="3928770"/>
            <a:ext cx="559857" cy="1006"/>
          </a:xfrm>
          <a:prstGeom prst="straightConnector1">
            <a:avLst/>
          </a:prstGeom>
          <a:noFill/>
          <a:ln w="25400" cap="flat" cmpd="sng" algn="ctr">
            <a:solidFill>
              <a:srgbClr val="0000FF"/>
            </a:solidFill>
            <a:prstDash val="solid"/>
            <a:round/>
            <a:headEnd type="none" w="sm" len="sm"/>
            <a:tailEnd type="arrow"/>
          </a:ln>
          <a:effectLst/>
        </p:spPr>
      </p:cxnSp>
      <p:sp>
        <p:nvSpPr>
          <p:cNvPr id="18" name="CuadroTexto 17"/>
          <p:cNvSpPr txBox="1"/>
          <p:nvPr/>
        </p:nvSpPr>
        <p:spPr>
          <a:xfrm>
            <a:off x="2612927" y="939771"/>
            <a:ext cx="2665063" cy="400110"/>
          </a:xfrm>
          <a:prstGeom prst="rect">
            <a:avLst/>
          </a:prstGeom>
          <a:noFill/>
          <a:ln>
            <a:solidFill>
              <a:srgbClr val="0000FF"/>
            </a:solidFill>
          </a:ln>
        </p:spPr>
        <p:txBody>
          <a:bodyPr wrap="none" rtlCol="0">
            <a:spAutoFit/>
          </a:bodyPr>
          <a:lstStyle/>
          <a:p>
            <a:r>
              <a:rPr lang="es-ES" sz="2000"/>
              <a:t>Matriz de coeficientes</a:t>
            </a:r>
          </a:p>
        </p:txBody>
      </p:sp>
      <p:sp>
        <p:nvSpPr>
          <p:cNvPr id="19" name="CuadroTexto 18"/>
          <p:cNvSpPr txBox="1"/>
          <p:nvPr/>
        </p:nvSpPr>
        <p:spPr>
          <a:xfrm>
            <a:off x="5781778" y="4303663"/>
            <a:ext cx="2985626" cy="307777"/>
          </a:xfrm>
          <a:prstGeom prst="rect">
            <a:avLst/>
          </a:prstGeom>
          <a:noFill/>
          <a:ln>
            <a:solidFill>
              <a:srgbClr val="0000FF"/>
            </a:solidFill>
          </a:ln>
        </p:spPr>
        <p:txBody>
          <a:bodyPr wrap="none" rtlCol="0">
            <a:spAutoFit/>
          </a:bodyPr>
          <a:lstStyle/>
          <a:p>
            <a:r>
              <a:rPr lang="es-ES" sz="1400"/>
              <a:t>Término independiente </a:t>
            </a:r>
            <a:r>
              <a:rPr lang="es-ES" sz="1400" i="1"/>
              <a:t>beq</a:t>
            </a:r>
            <a:r>
              <a:rPr lang="es-ES" sz="1400"/>
              <a:t> </a:t>
            </a:r>
            <a:r>
              <a:rPr lang="es-ES" sz="1400">
                <a:sym typeface="Wingdings"/>
              </a:rPr>
              <a:t> nulo</a:t>
            </a:r>
            <a:endParaRPr lang="es-ES" sz="1400"/>
          </a:p>
        </p:txBody>
      </p:sp>
      <p:pic>
        <p:nvPicPr>
          <p:cNvPr id="9" name="Imagen 8"/>
          <p:cNvPicPr>
            <a:picLocks noChangeAspect="1"/>
          </p:cNvPicPr>
          <p:nvPr/>
        </p:nvPicPr>
        <p:blipFill>
          <a:blip r:embed="rId5"/>
          <a:stretch>
            <a:fillRect/>
          </a:stretch>
        </p:blipFill>
        <p:spPr>
          <a:xfrm>
            <a:off x="195397" y="5154160"/>
            <a:ext cx="6582459" cy="317774"/>
          </a:xfrm>
          <a:prstGeom prst="rect">
            <a:avLst/>
          </a:prstGeom>
        </p:spPr>
      </p:pic>
      <p:pic>
        <p:nvPicPr>
          <p:cNvPr id="13" name="Imagen 12"/>
          <p:cNvPicPr>
            <a:picLocks noChangeAspect="1"/>
          </p:cNvPicPr>
          <p:nvPr/>
        </p:nvPicPr>
        <p:blipFill>
          <a:blip r:embed="rId6"/>
          <a:stretch>
            <a:fillRect/>
          </a:stretch>
        </p:blipFill>
        <p:spPr>
          <a:xfrm>
            <a:off x="158761" y="5422800"/>
            <a:ext cx="6680158" cy="334008"/>
          </a:xfrm>
          <a:prstGeom prst="rect">
            <a:avLst/>
          </a:prstGeom>
        </p:spPr>
      </p:pic>
      <p:sp>
        <p:nvSpPr>
          <p:cNvPr id="20" name="CuadroTexto 19"/>
          <p:cNvSpPr txBox="1"/>
          <p:nvPr/>
        </p:nvSpPr>
        <p:spPr>
          <a:xfrm>
            <a:off x="567622" y="5708165"/>
            <a:ext cx="6588818" cy="307777"/>
          </a:xfrm>
          <a:prstGeom prst="rect">
            <a:avLst/>
          </a:prstGeom>
          <a:noFill/>
        </p:spPr>
        <p:txBody>
          <a:bodyPr wrap="square" rtlCol="0">
            <a:spAutoFit/>
          </a:bodyPr>
          <a:lstStyle/>
          <a:p>
            <a:r>
              <a:rPr lang="es-ES" sz="1400" i="1"/>
              <a:t>P</a:t>
            </a:r>
            <a:r>
              <a:rPr lang="es-ES" sz="1400" i="1" baseline="-25000"/>
              <a:t>g1</a:t>
            </a:r>
            <a:r>
              <a:rPr lang="es-ES" sz="1400"/>
              <a:t>         </a:t>
            </a:r>
            <a:r>
              <a:rPr lang="es-ES" sz="1400" i="1"/>
              <a:t>P</a:t>
            </a:r>
            <a:r>
              <a:rPr lang="es-ES" sz="1400" i="1" baseline="-25000"/>
              <a:t>g2</a:t>
            </a:r>
            <a:r>
              <a:rPr lang="es-ES" sz="1400"/>
              <a:t>          </a:t>
            </a:r>
            <a:r>
              <a:rPr lang="es-ES" sz="1400" i="1"/>
              <a:t>P</a:t>
            </a:r>
            <a:r>
              <a:rPr lang="es-ES" sz="1400" i="1" baseline="-25000"/>
              <a:t>g3</a:t>
            </a:r>
            <a:r>
              <a:rPr lang="es-ES" sz="1400"/>
              <a:t>         </a:t>
            </a:r>
            <a:r>
              <a:rPr lang="es-ES" sz="1400" i="1"/>
              <a:t>P</a:t>
            </a:r>
            <a:r>
              <a:rPr lang="es-ES" sz="1400" i="1" baseline="-25000"/>
              <a:t>d1</a:t>
            </a:r>
            <a:r>
              <a:rPr lang="es-ES" sz="1400"/>
              <a:t>          </a:t>
            </a:r>
            <a:r>
              <a:rPr lang="es-ES" sz="1400" i="1"/>
              <a:t>P</a:t>
            </a:r>
            <a:r>
              <a:rPr lang="es-ES" sz="1400" i="1" baseline="-25000"/>
              <a:t>d2</a:t>
            </a:r>
            <a:r>
              <a:rPr lang="es-ES" sz="1400"/>
              <a:t>          </a:t>
            </a:r>
            <a:r>
              <a:rPr lang="es-ES" sz="1400" i="1"/>
              <a:t>P</a:t>
            </a:r>
            <a:r>
              <a:rPr lang="es-ES" sz="1400" i="1" baseline="-25000"/>
              <a:t>d3</a:t>
            </a:r>
            <a:r>
              <a:rPr lang="es-ES" sz="1400"/>
              <a:t>         </a:t>
            </a:r>
            <a:r>
              <a:rPr lang="es-ES" sz="1400" i="1"/>
              <a:t>P</a:t>
            </a:r>
            <a:r>
              <a:rPr lang="es-ES" sz="1400" i="1" baseline="-25000"/>
              <a:t>12</a:t>
            </a:r>
            <a:r>
              <a:rPr lang="es-ES" sz="1400"/>
              <a:t>         </a:t>
            </a:r>
            <a:r>
              <a:rPr lang="es-ES" sz="1400" i="1"/>
              <a:t>P</a:t>
            </a:r>
            <a:r>
              <a:rPr lang="es-ES" sz="1400" i="1" baseline="-25000"/>
              <a:t>13</a:t>
            </a:r>
            <a:r>
              <a:rPr lang="es-ES" sz="1400"/>
              <a:t>          </a:t>
            </a:r>
            <a:r>
              <a:rPr lang="es-ES" sz="1400" i="1"/>
              <a:t>P</a:t>
            </a:r>
            <a:r>
              <a:rPr lang="es-ES" sz="1400" i="1" baseline="-25000"/>
              <a:t>23</a:t>
            </a:r>
            <a:endParaRPr lang="es-ES" sz="1400"/>
          </a:p>
        </p:txBody>
      </p:sp>
      <p:sp>
        <p:nvSpPr>
          <p:cNvPr id="21" name="CuadroTexto 20"/>
          <p:cNvSpPr txBox="1"/>
          <p:nvPr/>
        </p:nvSpPr>
        <p:spPr>
          <a:xfrm>
            <a:off x="157735" y="4822393"/>
            <a:ext cx="3926613" cy="307777"/>
          </a:xfrm>
          <a:prstGeom prst="rect">
            <a:avLst/>
          </a:prstGeom>
          <a:noFill/>
          <a:ln>
            <a:solidFill>
              <a:srgbClr val="0000FF"/>
            </a:solidFill>
          </a:ln>
        </p:spPr>
        <p:txBody>
          <a:bodyPr wrap="none" rtlCol="0">
            <a:spAutoFit/>
          </a:bodyPr>
          <a:lstStyle/>
          <a:p>
            <a:r>
              <a:rPr lang="es-ES" sz="1400"/>
              <a:t>Límites inferiores y superiores de las variables.</a:t>
            </a:r>
          </a:p>
        </p:txBody>
      </p:sp>
      <p:cxnSp>
        <p:nvCxnSpPr>
          <p:cNvPr id="23" name="Conector recto 22"/>
          <p:cNvCxnSpPr/>
          <p:nvPr/>
        </p:nvCxnSpPr>
        <p:spPr bwMode="auto">
          <a:xfrm>
            <a:off x="195398" y="4090683"/>
            <a:ext cx="8731833" cy="1098990"/>
          </a:xfrm>
          <a:prstGeom prst="line">
            <a:avLst/>
          </a:prstGeom>
          <a:noFill/>
          <a:ln w="25400" cap="flat" cmpd="sng" algn="ctr">
            <a:solidFill>
              <a:srgbClr val="FF0000"/>
            </a:solidFill>
            <a:prstDash val="solid"/>
            <a:round/>
            <a:headEnd type="none" w="sm" len="sm"/>
            <a:tailEnd type="none" w="lg" len="lg"/>
          </a:ln>
          <a:effectLst/>
        </p:spPr>
      </p:cxnSp>
    </p:spTree>
    <p:extLst>
      <p:ext uri="{BB962C8B-B14F-4D97-AF65-F5344CB8AC3E}">
        <p14:creationId xmlns:p14="http://schemas.microsoft.com/office/powerpoint/2010/main" val="1742247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de-DE"/>
              <a:t>Recuperación de las variables</a:t>
            </a:r>
          </a:p>
        </p:txBody>
      </p:sp>
      <p:sp>
        <p:nvSpPr>
          <p:cNvPr id="3" name="Marcador de contenido 2"/>
          <p:cNvSpPr>
            <a:spLocks noGrp="1"/>
          </p:cNvSpPr>
          <p:nvPr>
            <p:ph idx="1"/>
          </p:nvPr>
        </p:nvSpPr>
        <p:spPr>
          <a:xfrm>
            <a:off x="341313" y="1489075"/>
            <a:ext cx="8001000" cy="3059941"/>
          </a:xfrm>
        </p:spPr>
        <p:txBody>
          <a:bodyPr/>
          <a:lstStyle/>
          <a:p>
            <a:r>
              <a:rPr lang="de-DE"/>
              <a:t>Resultado de la optimización: vector x.</a:t>
            </a:r>
          </a:p>
          <a:p>
            <a:endParaRPr lang="de-DE"/>
          </a:p>
          <a:p>
            <a:r>
              <a:rPr lang="de-DE"/>
              <a:t>Con la formulación empleada:</a:t>
            </a:r>
          </a:p>
          <a:p>
            <a:pPr lvl="1"/>
            <a:r>
              <a:rPr lang="de-DE"/>
              <a:t>Potencias generadas en las zonas: los Nz primeros valores de x</a:t>
            </a:r>
          </a:p>
          <a:p>
            <a:pPr lvl="1"/>
            <a:r>
              <a:rPr lang="de-DE"/>
              <a:t>Potencias demandadas en las zonas: los Nz valores siguientes</a:t>
            </a:r>
          </a:p>
          <a:p>
            <a:pPr lvl="1"/>
            <a:r>
              <a:rPr lang="de-DE"/>
              <a:t>Potencias por las interconexiones: las Nl últimos valores.</a:t>
            </a:r>
          </a:p>
          <a:p>
            <a:pPr lvl="1"/>
            <a:endParaRPr lang="de-DE"/>
          </a:p>
          <a:p>
            <a:pPr lvl="2"/>
            <a:r>
              <a:rPr lang="de-DE"/>
              <a:t>Nz: número de zonas</a:t>
            </a:r>
          </a:p>
          <a:p>
            <a:pPr lvl="2"/>
            <a:r>
              <a:rPr lang="de-DE"/>
              <a:t>Nl: número de interconexiones</a:t>
            </a:r>
          </a:p>
        </p:txBody>
      </p:sp>
      <p:sp>
        <p:nvSpPr>
          <p:cNvPr id="4" name="Marcador de pie de página 3"/>
          <p:cNvSpPr>
            <a:spLocks noGrp="1"/>
          </p:cNvSpPr>
          <p:nvPr>
            <p:ph type="ftr" sz="quarter" idx="10"/>
          </p:nvPr>
        </p:nvSpPr>
        <p:spPr/>
        <p:txBody>
          <a:bodyPr/>
          <a:lstStyle/>
          <a:p>
            <a:r>
              <a:rPr lang="es-ES"/>
              <a:t>Regulación de sistemas eléctricos</a:t>
            </a:r>
            <a:endParaRPr lang="es-ES" i="0"/>
          </a:p>
        </p:txBody>
      </p:sp>
      <p:sp>
        <p:nvSpPr>
          <p:cNvPr id="5" name="Marcador de número de diapositiva 4"/>
          <p:cNvSpPr>
            <a:spLocks noGrp="1"/>
          </p:cNvSpPr>
          <p:nvPr>
            <p:ph type="sldNum" sz="quarter" idx="11"/>
          </p:nvPr>
        </p:nvSpPr>
        <p:spPr/>
        <p:txBody>
          <a:bodyPr/>
          <a:lstStyle/>
          <a:p>
            <a:fld id="{6E522F90-767D-A543-9EF5-BECE76126381}" type="slidenum">
              <a:rPr lang="es-ES"/>
              <a:pPr/>
              <a:t>21</a:t>
            </a:fld>
            <a:endParaRPr lang="es-ES"/>
          </a:p>
        </p:txBody>
      </p:sp>
    </p:spTree>
    <p:extLst>
      <p:ext uri="{BB962C8B-B14F-4D97-AF65-F5344CB8AC3E}">
        <p14:creationId xmlns:p14="http://schemas.microsoft.com/office/powerpoint/2010/main" val="2691790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Planteamiento del problema a resolver.</a:t>
            </a:r>
          </a:p>
        </p:txBody>
      </p:sp>
      <p:sp>
        <p:nvSpPr>
          <p:cNvPr id="6" name="Marcador de contenido 5"/>
          <p:cNvSpPr>
            <a:spLocks noGrp="1"/>
          </p:cNvSpPr>
          <p:nvPr>
            <p:ph idx="1"/>
          </p:nvPr>
        </p:nvSpPr>
        <p:spPr>
          <a:xfrm>
            <a:off x="391119" y="1215129"/>
            <a:ext cx="8001000" cy="4937378"/>
          </a:xfrm>
        </p:spPr>
        <p:txBody>
          <a:bodyPr/>
          <a:lstStyle/>
          <a:p>
            <a:r>
              <a:rPr lang="es-ES" sz="1800"/>
              <a:t>El problema consiste en obtener los precios nodales de un sistema de 5 zonas interconectadas representadas cada una de ellas por un nudo con generación y demanda.</a:t>
            </a:r>
          </a:p>
          <a:p>
            <a:r>
              <a:rPr lang="es-ES" sz="1800"/>
              <a:t>Datos:</a:t>
            </a:r>
          </a:p>
          <a:p>
            <a:pPr lvl="1"/>
            <a:r>
              <a:rPr lang="es-ES" sz="1600"/>
              <a:t>Datos del sistema con los 5 nudos interconectados.</a:t>
            </a:r>
          </a:p>
          <a:p>
            <a:pPr lvl="1"/>
            <a:r>
              <a:rPr lang="es-ES" sz="1600"/>
              <a:t>Datos de generación/demanda y precios de Nordpool para una fecha y hora dadas.</a:t>
            </a:r>
          </a:p>
          <a:p>
            <a:r>
              <a:rPr lang="es-ES" sz="1800"/>
              <a:t>Resultados:</a:t>
            </a:r>
          </a:p>
          <a:p>
            <a:pPr lvl="1"/>
            <a:r>
              <a:rPr lang="es-ES" sz="1600"/>
              <a:t>Las funciones de oferta y demanda agregadas de cada zona.</a:t>
            </a:r>
          </a:p>
          <a:p>
            <a:pPr lvl="1"/>
            <a:r>
              <a:rPr lang="es-ES" sz="1600"/>
              <a:t>Las funciones de oferta y demanda agregadas conjuntas</a:t>
            </a:r>
          </a:p>
          <a:p>
            <a:pPr lvl="1"/>
            <a:r>
              <a:rPr lang="es-ES" sz="1600"/>
              <a:t>El precio y las potencias generadas y consumidas en cada zona sin considerar las capacidades de las interconexiones.</a:t>
            </a:r>
          </a:p>
          <a:p>
            <a:pPr lvl="1"/>
            <a:r>
              <a:rPr lang="es-ES" sz="1600"/>
              <a:t>Las potencias que circulan por las interconexiones </a:t>
            </a:r>
            <a:r>
              <a:rPr lang="es-ES" sz="1600">
                <a:sym typeface="Wingdings"/>
              </a:rPr>
              <a:t> congestiones en el sistema.</a:t>
            </a:r>
            <a:endParaRPr lang="es-ES" sz="1600"/>
          </a:p>
          <a:p>
            <a:pPr lvl="1"/>
            <a:r>
              <a:rPr lang="es-ES" sz="1600"/>
              <a:t>Los factores PTDF del sistema conjunto.</a:t>
            </a:r>
          </a:p>
          <a:p>
            <a:pPr lvl="1"/>
            <a:r>
              <a:rPr lang="es-ES" sz="1600"/>
              <a:t>Las potencias generada y demandada y los precios en cada zona, así como las potencias por las interconexiones.</a:t>
            </a:r>
          </a:p>
        </p:txBody>
      </p:sp>
      <p:sp>
        <p:nvSpPr>
          <p:cNvPr id="3" name="Marcador de pie de página 2"/>
          <p:cNvSpPr>
            <a:spLocks noGrp="1"/>
          </p:cNvSpPr>
          <p:nvPr>
            <p:ph type="ftr" sz="quarter" idx="10"/>
          </p:nvPr>
        </p:nvSpPr>
        <p:spPr/>
        <p:txBody>
          <a:bodyPr/>
          <a:lstStyle/>
          <a:p>
            <a:r>
              <a:rPr lang="es-ES"/>
              <a:t>Regulación de sistemas eléctricos</a:t>
            </a:r>
            <a:endParaRPr lang="es-ES" i="0"/>
          </a:p>
        </p:txBody>
      </p:sp>
      <p:sp>
        <p:nvSpPr>
          <p:cNvPr id="4" name="Marcador de número de diapositiva 3"/>
          <p:cNvSpPr>
            <a:spLocks noGrp="1"/>
          </p:cNvSpPr>
          <p:nvPr>
            <p:ph type="sldNum" sz="quarter" idx="11"/>
          </p:nvPr>
        </p:nvSpPr>
        <p:spPr/>
        <p:txBody>
          <a:bodyPr/>
          <a:lstStyle/>
          <a:p>
            <a:fld id="{F4C54106-2D6F-4241-BE2A-B00362E54684}" type="slidenum">
              <a:rPr lang="es-ES"/>
              <a:pPr/>
              <a:t>22</a:t>
            </a:fld>
            <a:endParaRPr lang="es-ES"/>
          </a:p>
        </p:txBody>
      </p:sp>
    </p:spTree>
    <p:extLst>
      <p:ext uri="{BB962C8B-B14F-4D97-AF65-F5344CB8AC3E}">
        <p14:creationId xmlns:p14="http://schemas.microsoft.com/office/powerpoint/2010/main" val="868702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Tareas.</a:t>
            </a:r>
          </a:p>
        </p:txBody>
      </p:sp>
      <p:sp>
        <p:nvSpPr>
          <p:cNvPr id="3" name="Marcador de contenido 2"/>
          <p:cNvSpPr>
            <a:spLocks noGrp="1"/>
          </p:cNvSpPr>
          <p:nvPr>
            <p:ph idx="1"/>
          </p:nvPr>
        </p:nvSpPr>
        <p:spPr>
          <a:xfrm>
            <a:off x="341313" y="1489075"/>
            <a:ext cx="8001000" cy="3293851"/>
          </a:xfrm>
        </p:spPr>
        <p:txBody>
          <a:bodyPr/>
          <a:lstStyle/>
          <a:p>
            <a:r>
              <a:rPr lang="es-ES">
                <a:solidFill>
                  <a:srgbClr val="3366FF"/>
                </a:solidFill>
              </a:rPr>
              <a:t>Crear las curvas de oferta y demanda agregadas de cada zona.</a:t>
            </a:r>
          </a:p>
          <a:p>
            <a:r>
              <a:rPr lang="es-ES"/>
              <a:t>Calcular los PTDF con Matpower (con ‘makePTDF’).</a:t>
            </a:r>
          </a:p>
          <a:p>
            <a:r>
              <a:rPr lang="es-ES"/>
              <a:t>Determinar las congestiones que se producen con Matpower (con ‘runpf’ en continua (DC).</a:t>
            </a:r>
          </a:p>
          <a:p>
            <a:r>
              <a:rPr lang="es-ES"/>
              <a:t>Plantear el problema de optimización.</a:t>
            </a:r>
          </a:p>
          <a:p>
            <a:r>
              <a:rPr lang="es-ES"/>
              <a:t>Obtener las matrices necesarias para ‘quadprog’.</a:t>
            </a:r>
          </a:p>
          <a:p>
            <a:r>
              <a:rPr lang="es-ES"/>
              <a:t>Escribir el código que resuelve el problema.</a:t>
            </a:r>
          </a:p>
          <a:p>
            <a:r>
              <a:rPr lang="es-ES"/>
              <a:t>Resolver el problema de optimización.</a:t>
            </a:r>
          </a:p>
          <a:p>
            <a:r>
              <a:rPr lang="es-ES"/>
              <a:t>Obtener los precios y potencia intercambiada.</a:t>
            </a:r>
          </a:p>
        </p:txBody>
      </p:sp>
      <p:sp>
        <p:nvSpPr>
          <p:cNvPr id="4" name="Marcador de pie de página 3"/>
          <p:cNvSpPr>
            <a:spLocks noGrp="1"/>
          </p:cNvSpPr>
          <p:nvPr>
            <p:ph type="ftr" sz="quarter" idx="10"/>
          </p:nvPr>
        </p:nvSpPr>
        <p:spPr/>
        <p:txBody>
          <a:bodyPr/>
          <a:lstStyle/>
          <a:p>
            <a:r>
              <a:rPr lang="es-ES"/>
              <a:t>Regulación de sistemas eléctricos</a:t>
            </a:r>
            <a:endParaRPr lang="es-ES" i="0"/>
          </a:p>
        </p:txBody>
      </p:sp>
      <p:sp>
        <p:nvSpPr>
          <p:cNvPr id="5" name="Marcador de número de diapositiva 4"/>
          <p:cNvSpPr>
            <a:spLocks noGrp="1"/>
          </p:cNvSpPr>
          <p:nvPr>
            <p:ph type="sldNum" sz="quarter" idx="11"/>
          </p:nvPr>
        </p:nvSpPr>
        <p:spPr/>
        <p:txBody>
          <a:bodyPr/>
          <a:lstStyle/>
          <a:p>
            <a:fld id="{6E522F90-767D-A543-9EF5-BECE76126381}" type="slidenum">
              <a:rPr lang="es-ES"/>
              <a:pPr/>
              <a:t>23</a:t>
            </a:fld>
            <a:endParaRPr lang="es-ES"/>
          </a:p>
        </p:txBody>
      </p:sp>
    </p:spTree>
    <p:extLst>
      <p:ext uri="{BB962C8B-B14F-4D97-AF65-F5344CB8AC3E}">
        <p14:creationId xmlns:p14="http://schemas.microsoft.com/office/powerpoint/2010/main" val="954956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Funciones de oferta y demanda agregadas </a:t>
            </a:r>
          </a:p>
        </p:txBody>
      </p:sp>
      <p:sp>
        <p:nvSpPr>
          <p:cNvPr id="4" name="Marcador de pie de página 3"/>
          <p:cNvSpPr>
            <a:spLocks noGrp="1"/>
          </p:cNvSpPr>
          <p:nvPr>
            <p:ph type="ftr" sz="quarter" idx="10"/>
          </p:nvPr>
        </p:nvSpPr>
        <p:spPr/>
        <p:txBody>
          <a:bodyPr/>
          <a:lstStyle/>
          <a:p>
            <a:r>
              <a:rPr lang="es-ES"/>
              <a:t>Regulación de sistemas eléctricos</a:t>
            </a:r>
            <a:endParaRPr lang="es-ES" i="0"/>
          </a:p>
        </p:txBody>
      </p:sp>
      <p:sp>
        <p:nvSpPr>
          <p:cNvPr id="5" name="Marcador de número de diapositiva 4"/>
          <p:cNvSpPr>
            <a:spLocks noGrp="1"/>
          </p:cNvSpPr>
          <p:nvPr>
            <p:ph type="sldNum" sz="quarter" idx="11"/>
          </p:nvPr>
        </p:nvSpPr>
        <p:spPr/>
        <p:txBody>
          <a:bodyPr/>
          <a:lstStyle/>
          <a:p>
            <a:fld id="{6E522F90-767D-A543-9EF5-BECE76126381}" type="slidenum">
              <a:rPr lang="es-ES"/>
              <a:pPr/>
              <a:t>24</a:t>
            </a:fld>
            <a:endParaRPr lang="es-ES"/>
          </a:p>
        </p:txBody>
      </p:sp>
      <p:cxnSp>
        <p:nvCxnSpPr>
          <p:cNvPr id="12" name="Conector recto 11"/>
          <p:cNvCxnSpPr>
            <a:stCxn id="7" idx="4"/>
            <a:endCxn id="8" idx="0"/>
          </p:cNvCxnSpPr>
          <p:nvPr/>
        </p:nvCxnSpPr>
        <p:spPr bwMode="auto">
          <a:xfrm flipH="1">
            <a:off x="5882217" y="2622853"/>
            <a:ext cx="27517" cy="1411817"/>
          </a:xfrm>
          <a:prstGeom prst="line">
            <a:avLst/>
          </a:prstGeom>
          <a:noFill/>
          <a:ln w="25400" cap="flat" cmpd="sng" algn="ctr">
            <a:solidFill>
              <a:srgbClr val="0000FF"/>
            </a:solidFill>
            <a:prstDash val="solid"/>
            <a:round/>
            <a:headEnd type="none" w="sm" len="sm"/>
            <a:tailEnd type="none" w="lg" len="lg"/>
          </a:ln>
          <a:effectLst/>
        </p:spPr>
      </p:cxnSp>
      <p:cxnSp>
        <p:nvCxnSpPr>
          <p:cNvPr id="16" name="Conector recto 15"/>
          <p:cNvCxnSpPr>
            <a:stCxn id="7" idx="3"/>
            <a:endCxn id="10" idx="7"/>
          </p:cNvCxnSpPr>
          <p:nvPr/>
        </p:nvCxnSpPr>
        <p:spPr bwMode="auto">
          <a:xfrm flipH="1">
            <a:off x="1935227" y="2469414"/>
            <a:ext cx="3315955" cy="1855975"/>
          </a:xfrm>
          <a:prstGeom prst="line">
            <a:avLst/>
          </a:prstGeom>
          <a:noFill/>
          <a:ln w="25400" cap="flat" cmpd="sng" algn="ctr">
            <a:solidFill>
              <a:srgbClr val="0000FF"/>
            </a:solidFill>
            <a:prstDash val="solid"/>
            <a:round/>
            <a:headEnd type="none" w="sm" len="sm"/>
            <a:tailEnd type="none" w="lg" len="lg"/>
          </a:ln>
          <a:effectLst/>
        </p:spPr>
      </p:cxnSp>
      <p:cxnSp>
        <p:nvCxnSpPr>
          <p:cNvPr id="19" name="Conector recto 18"/>
          <p:cNvCxnSpPr>
            <a:stCxn id="8" idx="2"/>
            <a:endCxn id="9" idx="6"/>
          </p:cNvCxnSpPr>
          <p:nvPr/>
        </p:nvCxnSpPr>
        <p:spPr bwMode="auto">
          <a:xfrm flipH="1">
            <a:off x="4309534" y="4558545"/>
            <a:ext cx="641350" cy="147860"/>
          </a:xfrm>
          <a:prstGeom prst="line">
            <a:avLst/>
          </a:prstGeom>
          <a:noFill/>
          <a:ln w="25400" cap="flat" cmpd="sng" algn="ctr">
            <a:solidFill>
              <a:srgbClr val="0000FF"/>
            </a:solidFill>
            <a:prstDash val="solid"/>
            <a:round/>
            <a:headEnd type="none" w="sm" len="sm"/>
            <a:tailEnd type="none" w="lg" len="lg"/>
          </a:ln>
          <a:effectLst/>
        </p:spPr>
      </p:cxnSp>
      <p:cxnSp>
        <p:nvCxnSpPr>
          <p:cNvPr id="22" name="Conector recto 21"/>
          <p:cNvCxnSpPr>
            <a:stCxn id="9" idx="2"/>
            <a:endCxn id="10" idx="6"/>
          </p:cNvCxnSpPr>
          <p:nvPr/>
        </p:nvCxnSpPr>
        <p:spPr bwMode="auto">
          <a:xfrm flipH="1" flipV="1">
            <a:off x="2208008" y="4695825"/>
            <a:ext cx="238860" cy="10580"/>
          </a:xfrm>
          <a:prstGeom prst="line">
            <a:avLst/>
          </a:prstGeom>
          <a:noFill/>
          <a:ln w="25400" cap="flat" cmpd="sng" algn="ctr">
            <a:solidFill>
              <a:srgbClr val="0000FF"/>
            </a:solidFill>
            <a:prstDash val="solid"/>
            <a:round/>
            <a:headEnd type="none" w="sm" len="sm"/>
            <a:tailEnd type="none" w="lg" len="lg"/>
          </a:ln>
          <a:effectLst/>
        </p:spPr>
      </p:cxnSp>
      <p:cxnSp>
        <p:nvCxnSpPr>
          <p:cNvPr id="25" name="Conector recto 24"/>
          <p:cNvCxnSpPr>
            <a:stCxn id="6" idx="4"/>
            <a:endCxn id="10" idx="0"/>
          </p:cNvCxnSpPr>
          <p:nvPr/>
        </p:nvCxnSpPr>
        <p:spPr bwMode="auto">
          <a:xfrm flipH="1">
            <a:off x="1276675" y="2550585"/>
            <a:ext cx="38348" cy="1621365"/>
          </a:xfrm>
          <a:prstGeom prst="line">
            <a:avLst/>
          </a:prstGeom>
          <a:noFill/>
          <a:ln w="25400" cap="flat" cmpd="sng" algn="ctr">
            <a:solidFill>
              <a:srgbClr val="0000FF"/>
            </a:solidFill>
            <a:prstDash val="solid"/>
            <a:round/>
            <a:headEnd type="none" w="sm" len="sm"/>
            <a:tailEnd type="none" w="lg" len="lg"/>
          </a:ln>
          <a:effectLst/>
        </p:spPr>
      </p:cxnSp>
      <p:cxnSp>
        <p:nvCxnSpPr>
          <p:cNvPr id="13" name="Conector recto 12"/>
          <p:cNvCxnSpPr>
            <a:stCxn id="7" idx="2"/>
            <a:endCxn id="6" idx="6"/>
          </p:cNvCxnSpPr>
          <p:nvPr/>
        </p:nvCxnSpPr>
        <p:spPr bwMode="auto">
          <a:xfrm flipH="1" flipV="1">
            <a:off x="2246356" y="2026710"/>
            <a:ext cx="2732045" cy="72268"/>
          </a:xfrm>
          <a:prstGeom prst="line">
            <a:avLst/>
          </a:prstGeom>
          <a:noFill/>
          <a:ln w="25400" cap="flat" cmpd="sng" algn="ctr">
            <a:solidFill>
              <a:srgbClr val="0000FF"/>
            </a:solidFill>
            <a:prstDash val="solid"/>
            <a:round/>
            <a:headEnd type="none" w="sm" len="sm"/>
            <a:tailEnd type="none" w="lg" len="lg"/>
          </a:ln>
          <a:effectLst/>
        </p:spPr>
      </p:cxnSp>
      <p:grpSp>
        <p:nvGrpSpPr>
          <p:cNvPr id="17" name="Agrupar 16"/>
          <p:cNvGrpSpPr/>
          <p:nvPr/>
        </p:nvGrpSpPr>
        <p:grpSpPr>
          <a:xfrm>
            <a:off x="279725" y="4171950"/>
            <a:ext cx="1928283" cy="1110966"/>
            <a:chOff x="751417" y="4171950"/>
            <a:chExt cx="1928283" cy="1110966"/>
          </a:xfrm>
        </p:grpSpPr>
        <p:sp>
          <p:nvSpPr>
            <p:cNvPr id="10" name="Elipse 9"/>
            <p:cNvSpPr/>
            <p:nvPr/>
          </p:nvSpPr>
          <p:spPr bwMode="auto">
            <a:xfrm>
              <a:off x="817034" y="4171950"/>
              <a:ext cx="1862666" cy="1047750"/>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32" name="CuadroTexto 31"/>
            <p:cNvSpPr txBox="1"/>
            <p:nvPr/>
          </p:nvSpPr>
          <p:spPr>
            <a:xfrm>
              <a:off x="751417" y="5005917"/>
              <a:ext cx="270251" cy="276999"/>
            </a:xfrm>
            <a:prstGeom prst="rect">
              <a:avLst/>
            </a:prstGeom>
            <a:noFill/>
            <a:ln>
              <a:solidFill>
                <a:srgbClr val="0000FF"/>
              </a:solidFill>
            </a:ln>
          </p:spPr>
          <p:txBody>
            <a:bodyPr wrap="none" rtlCol="0">
              <a:spAutoFit/>
            </a:bodyPr>
            <a:lstStyle/>
            <a:p>
              <a:r>
                <a:rPr lang="es-ES"/>
                <a:t>1</a:t>
              </a:r>
            </a:p>
          </p:txBody>
        </p:sp>
        <p:grpSp>
          <p:nvGrpSpPr>
            <p:cNvPr id="52" name="Agrupar 51"/>
            <p:cNvGrpSpPr/>
            <p:nvPr/>
          </p:nvGrpSpPr>
          <p:grpSpPr>
            <a:xfrm>
              <a:off x="876158" y="4401853"/>
              <a:ext cx="1019771" cy="604062"/>
              <a:chOff x="876158" y="4401853"/>
              <a:chExt cx="1130630" cy="604062"/>
            </a:xfrm>
          </p:grpSpPr>
          <p:sp>
            <p:nvSpPr>
              <p:cNvPr id="38" name="Line 29"/>
              <p:cNvSpPr>
                <a:spLocks noChangeShapeType="1"/>
              </p:cNvSpPr>
              <p:nvPr/>
            </p:nvSpPr>
            <p:spPr bwMode="auto">
              <a:xfrm flipV="1">
                <a:off x="1074145" y="4554298"/>
                <a:ext cx="0" cy="359346"/>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39" name="Line 30"/>
              <p:cNvSpPr>
                <a:spLocks noChangeShapeType="1"/>
              </p:cNvSpPr>
              <p:nvPr/>
            </p:nvSpPr>
            <p:spPr bwMode="auto">
              <a:xfrm rot="5400000" flipV="1">
                <a:off x="1489490" y="4498353"/>
                <a:ext cx="0" cy="830160"/>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40" name="Line 31"/>
              <p:cNvSpPr>
                <a:spLocks noChangeShapeType="1"/>
              </p:cNvSpPr>
              <p:nvPr/>
            </p:nvSpPr>
            <p:spPr bwMode="auto">
              <a:xfrm flipV="1">
                <a:off x="1076261" y="4653764"/>
                <a:ext cx="757673" cy="163801"/>
              </a:xfrm>
              <a:prstGeom prst="line">
                <a:avLst/>
              </a:prstGeom>
              <a:noFill/>
              <a:ln w="12700">
                <a:solidFill>
                  <a:schemeClr val="tx1"/>
                </a:solidFill>
                <a:round/>
                <a:headEnd/>
                <a:tailEnd/>
              </a:ln>
              <a:effectLst/>
            </p:spPr>
            <p:txBody>
              <a:bodyPr wrap="none" lIns="92075" tIns="46038" rIns="92075" bIns="46038" anchor="b">
                <a:prstTxWarp prst="textNoShape">
                  <a:avLst/>
                </a:prstTxWarp>
              </a:bodyPr>
              <a:lstStyle/>
              <a:p>
                <a:endParaRPr lang="es-ES_tradnl" sz="700"/>
              </a:p>
            </p:txBody>
          </p:sp>
          <p:sp>
            <p:nvSpPr>
              <p:cNvPr id="46" name="Text Box 37"/>
              <p:cNvSpPr txBox="1">
                <a:spLocks noChangeArrowheads="1"/>
              </p:cNvSpPr>
              <p:nvPr/>
            </p:nvSpPr>
            <p:spPr bwMode="auto">
              <a:xfrm>
                <a:off x="876158" y="4401853"/>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latin typeface="Symbol" charset="2"/>
                  </a:rPr>
                  <a:t>π</a:t>
                </a:r>
                <a:endParaRPr lang="es-ES_tradnl" sz="700">
                  <a:latin typeface="Symbol" charset="2"/>
                </a:endParaRPr>
              </a:p>
            </p:txBody>
          </p:sp>
          <p:sp>
            <p:nvSpPr>
              <p:cNvPr id="47" name="Text Box 38"/>
              <p:cNvSpPr txBox="1">
                <a:spLocks noChangeArrowheads="1"/>
              </p:cNvSpPr>
              <p:nvPr/>
            </p:nvSpPr>
            <p:spPr bwMode="auto">
              <a:xfrm>
                <a:off x="1769544" y="4805218"/>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p</a:t>
                </a:r>
                <a:endParaRPr lang="es-ES_tradnl" sz="700"/>
              </a:p>
            </p:txBody>
          </p:sp>
          <p:sp>
            <p:nvSpPr>
              <p:cNvPr id="48" name="Text Box 38"/>
              <p:cNvSpPr txBox="1">
                <a:spLocks noChangeArrowheads="1"/>
              </p:cNvSpPr>
              <p:nvPr/>
            </p:nvSpPr>
            <p:spPr bwMode="auto">
              <a:xfrm>
                <a:off x="1095648" y="4442345"/>
                <a:ext cx="416781"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oferta</a:t>
                </a:r>
                <a:endParaRPr lang="es-ES_tradnl" sz="700"/>
              </a:p>
            </p:txBody>
          </p:sp>
        </p:grpSp>
        <p:grpSp>
          <p:nvGrpSpPr>
            <p:cNvPr id="3" name="Agrupar 2"/>
            <p:cNvGrpSpPr/>
            <p:nvPr/>
          </p:nvGrpSpPr>
          <p:grpSpPr>
            <a:xfrm>
              <a:off x="1826845" y="4472611"/>
              <a:ext cx="776656" cy="507604"/>
              <a:chOff x="2643273" y="5443253"/>
              <a:chExt cx="1188805" cy="667559"/>
            </a:xfrm>
          </p:grpSpPr>
          <p:sp>
            <p:nvSpPr>
              <p:cNvPr id="82" name="Line 29"/>
              <p:cNvSpPr>
                <a:spLocks noChangeShapeType="1"/>
              </p:cNvSpPr>
              <p:nvPr/>
            </p:nvSpPr>
            <p:spPr bwMode="auto">
              <a:xfrm flipV="1">
                <a:off x="2841260" y="5595698"/>
                <a:ext cx="0" cy="359346"/>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83" name="Line 30"/>
              <p:cNvSpPr>
                <a:spLocks noChangeShapeType="1"/>
              </p:cNvSpPr>
              <p:nvPr/>
            </p:nvSpPr>
            <p:spPr bwMode="auto">
              <a:xfrm rot="5400000" flipV="1">
                <a:off x="3256605" y="5539753"/>
                <a:ext cx="0" cy="830160"/>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84" name="Line 31"/>
              <p:cNvSpPr>
                <a:spLocks noChangeShapeType="1"/>
              </p:cNvSpPr>
              <p:nvPr/>
            </p:nvSpPr>
            <p:spPr bwMode="auto">
              <a:xfrm>
                <a:off x="2975429" y="5460999"/>
                <a:ext cx="381000" cy="498929"/>
              </a:xfrm>
              <a:prstGeom prst="line">
                <a:avLst/>
              </a:prstGeom>
              <a:noFill/>
              <a:ln w="12700">
                <a:solidFill>
                  <a:schemeClr val="tx1"/>
                </a:solidFill>
                <a:round/>
                <a:headEnd/>
                <a:tailEnd/>
              </a:ln>
              <a:effectLst/>
            </p:spPr>
            <p:txBody>
              <a:bodyPr wrap="none" lIns="92075" tIns="46038" rIns="92075" bIns="46038" anchor="b">
                <a:prstTxWarp prst="textNoShape">
                  <a:avLst/>
                </a:prstTxWarp>
              </a:bodyPr>
              <a:lstStyle/>
              <a:p>
                <a:endParaRPr lang="es-ES_tradnl" sz="700"/>
              </a:p>
            </p:txBody>
          </p:sp>
          <p:sp>
            <p:nvSpPr>
              <p:cNvPr id="85" name="Text Box 37"/>
              <p:cNvSpPr txBox="1">
                <a:spLocks noChangeArrowheads="1"/>
              </p:cNvSpPr>
              <p:nvPr/>
            </p:nvSpPr>
            <p:spPr bwMode="auto">
              <a:xfrm>
                <a:off x="2643273" y="5443253"/>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latin typeface="Symbol" charset="2"/>
                  </a:rPr>
                  <a:t>π</a:t>
                </a:r>
                <a:endParaRPr lang="es-ES_tradnl" sz="700">
                  <a:latin typeface="Symbol" charset="2"/>
                </a:endParaRPr>
              </a:p>
            </p:txBody>
          </p:sp>
          <p:sp>
            <p:nvSpPr>
              <p:cNvPr id="86" name="Text Box 38"/>
              <p:cNvSpPr txBox="1">
                <a:spLocks noChangeArrowheads="1"/>
              </p:cNvSpPr>
              <p:nvPr/>
            </p:nvSpPr>
            <p:spPr bwMode="auto">
              <a:xfrm>
                <a:off x="3536659" y="5910115"/>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p</a:t>
                </a:r>
                <a:endParaRPr lang="es-ES_tradnl" sz="700"/>
              </a:p>
            </p:txBody>
          </p:sp>
          <p:sp>
            <p:nvSpPr>
              <p:cNvPr id="87" name="Text Box 38"/>
              <p:cNvSpPr txBox="1">
                <a:spLocks noChangeArrowheads="1"/>
              </p:cNvSpPr>
              <p:nvPr/>
            </p:nvSpPr>
            <p:spPr bwMode="auto">
              <a:xfrm>
                <a:off x="3271803" y="5583531"/>
                <a:ext cx="560275"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demanda</a:t>
                </a:r>
                <a:endParaRPr lang="es-ES_tradnl" sz="700"/>
              </a:p>
            </p:txBody>
          </p:sp>
        </p:grpSp>
      </p:grpSp>
      <p:grpSp>
        <p:nvGrpSpPr>
          <p:cNvPr id="15" name="Agrupar 14"/>
          <p:cNvGrpSpPr/>
          <p:nvPr/>
        </p:nvGrpSpPr>
        <p:grpSpPr>
          <a:xfrm>
            <a:off x="2340891" y="4182530"/>
            <a:ext cx="1968643" cy="1369198"/>
            <a:chOff x="3229891" y="4119034"/>
            <a:chExt cx="1968643" cy="1369198"/>
          </a:xfrm>
        </p:grpSpPr>
        <p:sp>
          <p:nvSpPr>
            <p:cNvPr id="9" name="Elipse 8"/>
            <p:cNvSpPr/>
            <p:nvPr/>
          </p:nvSpPr>
          <p:spPr bwMode="auto">
            <a:xfrm>
              <a:off x="3335868" y="4119034"/>
              <a:ext cx="1862666" cy="1047750"/>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33" name="CuadroTexto 32"/>
            <p:cNvSpPr txBox="1"/>
            <p:nvPr/>
          </p:nvSpPr>
          <p:spPr>
            <a:xfrm>
              <a:off x="4226977" y="5211233"/>
              <a:ext cx="270251" cy="276999"/>
            </a:xfrm>
            <a:prstGeom prst="rect">
              <a:avLst/>
            </a:prstGeom>
            <a:noFill/>
            <a:ln>
              <a:solidFill>
                <a:srgbClr val="0000FF"/>
              </a:solidFill>
            </a:ln>
          </p:spPr>
          <p:txBody>
            <a:bodyPr wrap="none" rtlCol="0">
              <a:spAutoFit/>
            </a:bodyPr>
            <a:lstStyle/>
            <a:p>
              <a:r>
                <a:rPr lang="es-ES"/>
                <a:t>2</a:t>
              </a:r>
            </a:p>
          </p:txBody>
        </p:sp>
        <p:grpSp>
          <p:nvGrpSpPr>
            <p:cNvPr id="53" name="Agrupar 52"/>
            <p:cNvGrpSpPr/>
            <p:nvPr/>
          </p:nvGrpSpPr>
          <p:grpSpPr>
            <a:xfrm>
              <a:off x="3229891" y="4374336"/>
              <a:ext cx="1130630" cy="604062"/>
              <a:chOff x="876158" y="4401853"/>
              <a:chExt cx="1130630" cy="604062"/>
            </a:xfrm>
          </p:grpSpPr>
          <p:sp>
            <p:nvSpPr>
              <p:cNvPr id="54" name="Line 29"/>
              <p:cNvSpPr>
                <a:spLocks noChangeShapeType="1"/>
              </p:cNvSpPr>
              <p:nvPr/>
            </p:nvSpPr>
            <p:spPr bwMode="auto">
              <a:xfrm flipV="1">
                <a:off x="1074145" y="4554298"/>
                <a:ext cx="0" cy="359346"/>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55" name="Line 30"/>
              <p:cNvSpPr>
                <a:spLocks noChangeShapeType="1"/>
              </p:cNvSpPr>
              <p:nvPr/>
            </p:nvSpPr>
            <p:spPr bwMode="auto">
              <a:xfrm rot="5400000" flipV="1">
                <a:off x="1489490" y="4498353"/>
                <a:ext cx="0" cy="830160"/>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56" name="Line 31"/>
              <p:cNvSpPr>
                <a:spLocks noChangeShapeType="1"/>
              </p:cNvSpPr>
              <p:nvPr/>
            </p:nvSpPr>
            <p:spPr bwMode="auto">
              <a:xfrm flipV="1">
                <a:off x="1076261" y="4653764"/>
                <a:ext cx="757673" cy="163801"/>
              </a:xfrm>
              <a:prstGeom prst="line">
                <a:avLst/>
              </a:prstGeom>
              <a:noFill/>
              <a:ln w="12700">
                <a:solidFill>
                  <a:schemeClr val="tx1"/>
                </a:solidFill>
                <a:round/>
                <a:headEnd/>
                <a:tailEnd/>
              </a:ln>
              <a:effectLst/>
            </p:spPr>
            <p:txBody>
              <a:bodyPr wrap="none" lIns="92075" tIns="46038" rIns="92075" bIns="46038" anchor="b">
                <a:prstTxWarp prst="textNoShape">
                  <a:avLst/>
                </a:prstTxWarp>
              </a:bodyPr>
              <a:lstStyle/>
              <a:p>
                <a:endParaRPr lang="es-ES_tradnl" sz="700"/>
              </a:p>
            </p:txBody>
          </p:sp>
          <p:sp>
            <p:nvSpPr>
              <p:cNvPr id="57" name="Text Box 37"/>
              <p:cNvSpPr txBox="1">
                <a:spLocks noChangeArrowheads="1"/>
              </p:cNvSpPr>
              <p:nvPr/>
            </p:nvSpPr>
            <p:spPr bwMode="auto">
              <a:xfrm>
                <a:off x="876158" y="4401853"/>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latin typeface="Symbol" charset="2"/>
                  </a:rPr>
                  <a:t>π</a:t>
                </a:r>
                <a:endParaRPr lang="es-ES_tradnl" sz="700">
                  <a:latin typeface="Symbol" charset="2"/>
                </a:endParaRPr>
              </a:p>
            </p:txBody>
          </p:sp>
          <p:sp>
            <p:nvSpPr>
              <p:cNvPr id="58" name="Text Box 38"/>
              <p:cNvSpPr txBox="1">
                <a:spLocks noChangeArrowheads="1"/>
              </p:cNvSpPr>
              <p:nvPr/>
            </p:nvSpPr>
            <p:spPr bwMode="auto">
              <a:xfrm>
                <a:off x="1769544" y="4805218"/>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p</a:t>
                </a:r>
                <a:endParaRPr lang="es-ES_tradnl" sz="700"/>
              </a:p>
            </p:txBody>
          </p:sp>
          <p:sp>
            <p:nvSpPr>
              <p:cNvPr id="59" name="Text Box 38"/>
              <p:cNvSpPr txBox="1">
                <a:spLocks noChangeArrowheads="1"/>
              </p:cNvSpPr>
              <p:nvPr/>
            </p:nvSpPr>
            <p:spPr bwMode="auto">
              <a:xfrm>
                <a:off x="1095648" y="4442345"/>
                <a:ext cx="416781"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oferta</a:t>
                </a:r>
                <a:endParaRPr lang="es-ES_tradnl" sz="700"/>
              </a:p>
            </p:txBody>
          </p:sp>
        </p:grpSp>
        <p:grpSp>
          <p:nvGrpSpPr>
            <p:cNvPr id="88" name="Agrupar 87"/>
            <p:cNvGrpSpPr/>
            <p:nvPr/>
          </p:nvGrpSpPr>
          <p:grpSpPr>
            <a:xfrm>
              <a:off x="4247107" y="4488940"/>
              <a:ext cx="776656" cy="507604"/>
              <a:chOff x="2643273" y="5443253"/>
              <a:chExt cx="1188805" cy="667559"/>
            </a:xfrm>
          </p:grpSpPr>
          <p:sp>
            <p:nvSpPr>
              <p:cNvPr id="89" name="Line 29"/>
              <p:cNvSpPr>
                <a:spLocks noChangeShapeType="1"/>
              </p:cNvSpPr>
              <p:nvPr/>
            </p:nvSpPr>
            <p:spPr bwMode="auto">
              <a:xfrm flipV="1">
                <a:off x="2841260" y="5595698"/>
                <a:ext cx="0" cy="359346"/>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90" name="Line 30"/>
              <p:cNvSpPr>
                <a:spLocks noChangeShapeType="1"/>
              </p:cNvSpPr>
              <p:nvPr/>
            </p:nvSpPr>
            <p:spPr bwMode="auto">
              <a:xfrm rot="5400000" flipV="1">
                <a:off x="3256605" y="5539753"/>
                <a:ext cx="0" cy="830160"/>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91" name="Line 31"/>
              <p:cNvSpPr>
                <a:spLocks noChangeShapeType="1"/>
              </p:cNvSpPr>
              <p:nvPr/>
            </p:nvSpPr>
            <p:spPr bwMode="auto">
              <a:xfrm>
                <a:off x="2975429" y="5460999"/>
                <a:ext cx="381000" cy="498929"/>
              </a:xfrm>
              <a:prstGeom prst="line">
                <a:avLst/>
              </a:prstGeom>
              <a:noFill/>
              <a:ln w="12700">
                <a:solidFill>
                  <a:schemeClr val="tx1"/>
                </a:solidFill>
                <a:round/>
                <a:headEnd/>
                <a:tailEnd/>
              </a:ln>
              <a:effectLst/>
            </p:spPr>
            <p:txBody>
              <a:bodyPr wrap="none" lIns="92075" tIns="46038" rIns="92075" bIns="46038" anchor="b">
                <a:prstTxWarp prst="textNoShape">
                  <a:avLst/>
                </a:prstTxWarp>
              </a:bodyPr>
              <a:lstStyle/>
              <a:p>
                <a:endParaRPr lang="es-ES_tradnl" sz="700"/>
              </a:p>
            </p:txBody>
          </p:sp>
          <p:sp>
            <p:nvSpPr>
              <p:cNvPr id="92" name="Text Box 37"/>
              <p:cNvSpPr txBox="1">
                <a:spLocks noChangeArrowheads="1"/>
              </p:cNvSpPr>
              <p:nvPr/>
            </p:nvSpPr>
            <p:spPr bwMode="auto">
              <a:xfrm>
                <a:off x="2643273" y="5443253"/>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latin typeface="Symbol" charset="2"/>
                  </a:rPr>
                  <a:t>π</a:t>
                </a:r>
                <a:endParaRPr lang="es-ES_tradnl" sz="700">
                  <a:latin typeface="Symbol" charset="2"/>
                </a:endParaRPr>
              </a:p>
            </p:txBody>
          </p:sp>
          <p:sp>
            <p:nvSpPr>
              <p:cNvPr id="93" name="Text Box 38"/>
              <p:cNvSpPr txBox="1">
                <a:spLocks noChangeArrowheads="1"/>
              </p:cNvSpPr>
              <p:nvPr/>
            </p:nvSpPr>
            <p:spPr bwMode="auto">
              <a:xfrm>
                <a:off x="3536659" y="5910115"/>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p</a:t>
                </a:r>
                <a:endParaRPr lang="es-ES_tradnl" sz="700"/>
              </a:p>
            </p:txBody>
          </p:sp>
          <p:sp>
            <p:nvSpPr>
              <p:cNvPr id="94" name="Text Box 38"/>
              <p:cNvSpPr txBox="1">
                <a:spLocks noChangeArrowheads="1"/>
              </p:cNvSpPr>
              <p:nvPr/>
            </p:nvSpPr>
            <p:spPr bwMode="auto">
              <a:xfrm>
                <a:off x="3271803" y="5583531"/>
                <a:ext cx="560275"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demanda</a:t>
                </a:r>
                <a:endParaRPr lang="es-ES_tradnl" sz="700"/>
              </a:p>
            </p:txBody>
          </p:sp>
        </p:grpSp>
      </p:grpSp>
      <p:grpSp>
        <p:nvGrpSpPr>
          <p:cNvPr id="20" name="Agrupar 19"/>
          <p:cNvGrpSpPr/>
          <p:nvPr/>
        </p:nvGrpSpPr>
        <p:grpSpPr>
          <a:xfrm>
            <a:off x="4950884" y="4034670"/>
            <a:ext cx="1862666" cy="1384015"/>
            <a:chOff x="4950884" y="4034670"/>
            <a:chExt cx="1862666" cy="1384015"/>
          </a:xfrm>
        </p:grpSpPr>
        <p:sp>
          <p:nvSpPr>
            <p:cNvPr id="8" name="Elipse 7"/>
            <p:cNvSpPr/>
            <p:nvPr/>
          </p:nvSpPr>
          <p:spPr bwMode="auto">
            <a:xfrm>
              <a:off x="4950884" y="4034670"/>
              <a:ext cx="1862666" cy="1047750"/>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35" name="CuadroTexto 34"/>
            <p:cNvSpPr txBox="1"/>
            <p:nvPr/>
          </p:nvSpPr>
          <p:spPr>
            <a:xfrm>
              <a:off x="6026150" y="5141686"/>
              <a:ext cx="270251" cy="276999"/>
            </a:xfrm>
            <a:prstGeom prst="rect">
              <a:avLst/>
            </a:prstGeom>
            <a:noFill/>
            <a:ln>
              <a:solidFill>
                <a:srgbClr val="0000FF"/>
              </a:solidFill>
            </a:ln>
          </p:spPr>
          <p:txBody>
            <a:bodyPr wrap="none" rtlCol="0">
              <a:spAutoFit/>
            </a:bodyPr>
            <a:lstStyle/>
            <a:p>
              <a:r>
                <a:rPr lang="es-ES"/>
                <a:t>3</a:t>
              </a:r>
            </a:p>
          </p:txBody>
        </p:sp>
        <p:grpSp>
          <p:nvGrpSpPr>
            <p:cNvPr id="74" name="Agrupar 73"/>
            <p:cNvGrpSpPr/>
            <p:nvPr/>
          </p:nvGrpSpPr>
          <p:grpSpPr>
            <a:xfrm>
              <a:off x="4976141" y="4336539"/>
              <a:ext cx="1130630" cy="604062"/>
              <a:chOff x="876158" y="4401853"/>
              <a:chExt cx="1130630" cy="604062"/>
            </a:xfrm>
          </p:grpSpPr>
          <p:sp>
            <p:nvSpPr>
              <p:cNvPr id="75" name="Line 29"/>
              <p:cNvSpPr>
                <a:spLocks noChangeShapeType="1"/>
              </p:cNvSpPr>
              <p:nvPr/>
            </p:nvSpPr>
            <p:spPr bwMode="auto">
              <a:xfrm flipV="1">
                <a:off x="1074145" y="4554298"/>
                <a:ext cx="0" cy="359346"/>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76" name="Line 30"/>
              <p:cNvSpPr>
                <a:spLocks noChangeShapeType="1"/>
              </p:cNvSpPr>
              <p:nvPr/>
            </p:nvSpPr>
            <p:spPr bwMode="auto">
              <a:xfrm rot="5400000" flipV="1">
                <a:off x="1489490" y="4498353"/>
                <a:ext cx="0" cy="830160"/>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77" name="Line 31"/>
              <p:cNvSpPr>
                <a:spLocks noChangeShapeType="1"/>
              </p:cNvSpPr>
              <p:nvPr/>
            </p:nvSpPr>
            <p:spPr bwMode="auto">
              <a:xfrm flipV="1">
                <a:off x="1076261" y="4653764"/>
                <a:ext cx="757673" cy="163801"/>
              </a:xfrm>
              <a:prstGeom prst="line">
                <a:avLst/>
              </a:prstGeom>
              <a:noFill/>
              <a:ln w="12700">
                <a:solidFill>
                  <a:schemeClr val="tx1"/>
                </a:solidFill>
                <a:round/>
                <a:headEnd/>
                <a:tailEnd/>
              </a:ln>
              <a:effectLst/>
            </p:spPr>
            <p:txBody>
              <a:bodyPr wrap="none" lIns="92075" tIns="46038" rIns="92075" bIns="46038" anchor="b">
                <a:prstTxWarp prst="textNoShape">
                  <a:avLst/>
                </a:prstTxWarp>
              </a:bodyPr>
              <a:lstStyle/>
              <a:p>
                <a:endParaRPr lang="es-ES_tradnl" sz="700"/>
              </a:p>
            </p:txBody>
          </p:sp>
          <p:sp>
            <p:nvSpPr>
              <p:cNvPr id="78" name="Text Box 37"/>
              <p:cNvSpPr txBox="1">
                <a:spLocks noChangeArrowheads="1"/>
              </p:cNvSpPr>
              <p:nvPr/>
            </p:nvSpPr>
            <p:spPr bwMode="auto">
              <a:xfrm>
                <a:off x="876158" y="4401853"/>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latin typeface="Symbol" charset="2"/>
                  </a:rPr>
                  <a:t>π</a:t>
                </a:r>
                <a:endParaRPr lang="es-ES_tradnl" sz="700">
                  <a:latin typeface="Symbol" charset="2"/>
                </a:endParaRPr>
              </a:p>
            </p:txBody>
          </p:sp>
          <p:sp>
            <p:nvSpPr>
              <p:cNvPr id="79" name="Text Box 38"/>
              <p:cNvSpPr txBox="1">
                <a:spLocks noChangeArrowheads="1"/>
              </p:cNvSpPr>
              <p:nvPr/>
            </p:nvSpPr>
            <p:spPr bwMode="auto">
              <a:xfrm>
                <a:off x="1769544" y="4805218"/>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p</a:t>
                </a:r>
                <a:endParaRPr lang="es-ES_tradnl" sz="700"/>
              </a:p>
            </p:txBody>
          </p:sp>
          <p:sp>
            <p:nvSpPr>
              <p:cNvPr id="80" name="Text Box 38"/>
              <p:cNvSpPr txBox="1">
                <a:spLocks noChangeArrowheads="1"/>
              </p:cNvSpPr>
              <p:nvPr/>
            </p:nvSpPr>
            <p:spPr bwMode="auto">
              <a:xfrm>
                <a:off x="1095648" y="4442345"/>
                <a:ext cx="416781"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oferta</a:t>
                </a:r>
                <a:endParaRPr lang="es-ES_tradnl" sz="700"/>
              </a:p>
            </p:txBody>
          </p:sp>
        </p:grpSp>
        <p:grpSp>
          <p:nvGrpSpPr>
            <p:cNvPr id="95" name="Agrupar 94"/>
            <p:cNvGrpSpPr/>
            <p:nvPr/>
          </p:nvGrpSpPr>
          <p:grpSpPr>
            <a:xfrm>
              <a:off x="5923507" y="4405483"/>
              <a:ext cx="776656" cy="507604"/>
              <a:chOff x="2643273" y="5443253"/>
              <a:chExt cx="1188805" cy="667559"/>
            </a:xfrm>
          </p:grpSpPr>
          <p:sp>
            <p:nvSpPr>
              <p:cNvPr id="96" name="Line 29"/>
              <p:cNvSpPr>
                <a:spLocks noChangeShapeType="1"/>
              </p:cNvSpPr>
              <p:nvPr/>
            </p:nvSpPr>
            <p:spPr bwMode="auto">
              <a:xfrm flipV="1">
                <a:off x="2841260" y="5595698"/>
                <a:ext cx="0" cy="359346"/>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97" name="Line 30"/>
              <p:cNvSpPr>
                <a:spLocks noChangeShapeType="1"/>
              </p:cNvSpPr>
              <p:nvPr/>
            </p:nvSpPr>
            <p:spPr bwMode="auto">
              <a:xfrm rot="5400000" flipV="1">
                <a:off x="3256605" y="5539753"/>
                <a:ext cx="0" cy="830160"/>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98" name="Line 31"/>
              <p:cNvSpPr>
                <a:spLocks noChangeShapeType="1"/>
              </p:cNvSpPr>
              <p:nvPr/>
            </p:nvSpPr>
            <p:spPr bwMode="auto">
              <a:xfrm>
                <a:off x="2975429" y="5460999"/>
                <a:ext cx="381000" cy="498929"/>
              </a:xfrm>
              <a:prstGeom prst="line">
                <a:avLst/>
              </a:prstGeom>
              <a:noFill/>
              <a:ln w="12700">
                <a:solidFill>
                  <a:schemeClr val="tx1"/>
                </a:solidFill>
                <a:round/>
                <a:headEnd/>
                <a:tailEnd/>
              </a:ln>
              <a:effectLst/>
            </p:spPr>
            <p:txBody>
              <a:bodyPr wrap="none" lIns="92075" tIns="46038" rIns="92075" bIns="46038" anchor="b">
                <a:prstTxWarp prst="textNoShape">
                  <a:avLst/>
                </a:prstTxWarp>
              </a:bodyPr>
              <a:lstStyle/>
              <a:p>
                <a:endParaRPr lang="es-ES_tradnl" sz="700"/>
              </a:p>
            </p:txBody>
          </p:sp>
          <p:sp>
            <p:nvSpPr>
              <p:cNvPr id="99" name="Text Box 37"/>
              <p:cNvSpPr txBox="1">
                <a:spLocks noChangeArrowheads="1"/>
              </p:cNvSpPr>
              <p:nvPr/>
            </p:nvSpPr>
            <p:spPr bwMode="auto">
              <a:xfrm>
                <a:off x="2643273" y="5443253"/>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latin typeface="Symbol" charset="2"/>
                  </a:rPr>
                  <a:t>π</a:t>
                </a:r>
                <a:endParaRPr lang="es-ES_tradnl" sz="700">
                  <a:latin typeface="Symbol" charset="2"/>
                </a:endParaRPr>
              </a:p>
            </p:txBody>
          </p:sp>
          <p:sp>
            <p:nvSpPr>
              <p:cNvPr id="100" name="Text Box 38"/>
              <p:cNvSpPr txBox="1">
                <a:spLocks noChangeArrowheads="1"/>
              </p:cNvSpPr>
              <p:nvPr/>
            </p:nvSpPr>
            <p:spPr bwMode="auto">
              <a:xfrm>
                <a:off x="3536659" y="5910115"/>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p</a:t>
                </a:r>
                <a:endParaRPr lang="es-ES_tradnl" sz="700"/>
              </a:p>
            </p:txBody>
          </p:sp>
          <p:sp>
            <p:nvSpPr>
              <p:cNvPr id="101" name="Text Box 38"/>
              <p:cNvSpPr txBox="1">
                <a:spLocks noChangeArrowheads="1"/>
              </p:cNvSpPr>
              <p:nvPr/>
            </p:nvSpPr>
            <p:spPr bwMode="auto">
              <a:xfrm>
                <a:off x="3271803" y="5583531"/>
                <a:ext cx="560275"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demanda</a:t>
                </a:r>
                <a:endParaRPr lang="es-ES_tradnl" sz="700"/>
              </a:p>
            </p:txBody>
          </p:sp>
        </p:grpSp>
      </p:grpSp>
      <p:grpSp>
        <p:nvGrpSpPr>
          <p:cNvPr id="11" name="Agrupar 10"/>
          <p:cNvGrpSpPr/>
          <p:nvPr/>
        </p:nvGrpSpPr>
        <p:grpSpPr>
          <a:xfrm>
            <a:off x="4954974" y="1363436"/>
            <a:ext cx="1955261" cy="1259417"/>
            <a:chOff x="5843974" y="1390650"/>
            <a:chExt cx="1955261" cy="1259417"/>
          </a:xfrm>
        </p:grpSpPr>
        <p:sp>
          <p:nvSpPr>
            <p:cNvPr id="7" name="Elipse 6"/>
            <p:cNvSpPr/>
            <p:nvPr/>
          </p:nvSpPr>
          <p:spPr bwMode="auto">
            <a:xfrm>
              <a:off x="5867401" y="1602317"/>
              <a:ext cx="1862666" cy="1047750"/>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36" name="CuadroTexto 35"/>
            <p:cNvSpPr txBox="1"/>
            <p:nvPr/>
          </p:nvSpPr>
          <p:spPr>
            <a:xfrm>
              <a:off x="7528984" y="1390650"/>
              <a:ext cx="270251" cy="276999"/>
            </a:xfrm>
            <a:prstGeom prst="rect">
              <a:avLst/>
            </a:prstGeom>
            <a:noFill/>
            <a:ln>
              <a:solidFill>
                <a:srgbClr val="0000FF"/>
              </a:solidFill>
            </a:ln>
          </p:spPr>
          <p:txBody>
            <a:bodyPr wrap="none" rtlCol="0">
              <a:spAutoFit/>
            </a:bodyPr>
            <a:lstStyle/>
            <a:p>
              <a:r>
                <a:rPr lang="es-ES"/>
                <a:t>4</a:t>
              </a:r>
            </a:p>
          </p:txBody>
        </p:sp>
        <p:grpSp>
          <p:nvGrpSpPr>
            <p:cNvPr id="67" name="Agrupar 66"/>
            <p:cNvGrpSpPr/>
            <p:nvPr/>
          </p:nvGrpSpPr>
          <p:grpSpPr>
            <a:xfrm>
              <a:off x="5843974" y="1784445"/>
              <a:ext cx="1130630" cy="604062"/>
              <a:chOff x="876158" y="4401853"/>
              <a:chExt cx="1130630" cy="604062"/>
            </a:xfrm>
          </p:grpSpPr>
          <p:sp>
            <p:nvSpPr>
              <p:cNvPr id="68" name="Line 29"/>
              <p:cNvSpPr>
                <a:spLocks noChangeShapeType="1"/>
              </p:cNvSpPr>
              <p:nvPr/>
            </p:nvSpPr>
            <p:spPr bwMode="auto">
              <a:xfrm flipV="1">
                <a:off x="1074145" y="4554298"/>
                <a:ext cx="0" cy="359346"/>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69" name="Line 30"/>
              <p:cNvSpPr>
                <a:spLocks noChangeShapeType="1"/>
              </p:cNvSpPr>
              <p:nvPr/>
            </p:nvSpPr>
            <p:spPr bwMode="auto">
              <a:xfrm rot="5400000" flipV="1">
                <a:off x="1489490" y="4498353"/>
                <a:ext cx="0" cy="830160"/>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70" name="Line 31"/>
              <p:cNvSpPr>
                <a:spLocks noChangeShapeType="1"/>
              </p:cNvSpPr>
              <p:nvPr/>
            </p:nvSpPr>
            <p:spPr bwMode="auto">
              <a:xfrm flipV="1">
                <a:off x="1076261" y="4653764"/>
                <a:ext cx="757673" cy="163801"/>
              </a:xfrm>
              <a:prstGeom prst="line">
                <a:avLst/>
              </a:prstGeom>
              <a:noFill/>
              <a:ln w="12700">
                <a:solidFill>
                  <a:schemeClr val="tx1"/>
                </a:solidFill>
                <a:round/>
                <a:headEnd/>
                <a:tailEnd/>
              </a:ln>
              <a:effectLst/>
            </p:spPr>
            <p:txBody>
              <a:bodyPr wrap="none" lIns="92075" tIns="46038" rIns="92075" bIns="46038" anchor="b">
                <a:prstTxWarp prst="textNoShape">
                  <a:avLst/>
                </a:prstTxWarp>
              </a:bodyPr>
              <a:lstStyle/>
              <a:p>
                <a:endParaRPr lang="es-ES_tradnl" sz="700"/>
              </a:p>
            </p:txBody>
          </p:sp>
          <p:sp>
            <p:nvSpPr>
              <p:cNvPr id="71" name="Text Box 37"/>
              <p:cNvSpPr txBox="1">
                <a:spLocks noChangeArrowheads="1"/>
              </p:cNvSpPr>
              <p:nvPr/>
            </p:nvSpPr>
            <p:spPr bwMode="auto">
              <a:xfrm>
                <a:off x="876158" y="4401853"/>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latin typeface="Symbol" charset="2"/>
                  </a:rPr>
                  <a:t>π</a:t>
                </a:r>
                <a:endParaRPr lang="es-ES_tradnl" sz="700">
                  <a:latin typeface="Symbol" charset="2"/>
                </a:endParaRPr>
              </a:p>
            </p:txBody>
          </p:sp>
          <p:sp>
            <p:nvSpPr>
              <p:cNvPr id="72" name="Text Box 38"/>
              <p:cNvSpPr txBox="1">
                <a:spLocks noChangeArrowheads="1"/>
              </p:cNvSpPr>
              <p:nvPr/>
            </p:nvSpPr>
            <p:spPr bwMode="auto">
              <a:xfrm>
                <a:off x="1769544" y="4805218"/>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p</a:t>
                </a:r>
                <a:endParaRPr lang="es-ES_tradnl" sz="700"/>
              </a:p>
            </p:txBody>
          </p:sp>
          <p:sp>
            <p:nvSpPr>
              <p:cNvPr id="73" name="Text Box 38"/>
              <p:cNvSpPr txBox="1">
                <a:spLocks noChangeArrowheads="1"/>
              </p:cNvSpPr>
              <p:nvPr/>
            </p:nvSpPr>
            <p:spPr bwMode="auto">
              <a:xfrm>
                <a:off x="1095648" y="4442345"/>
                <a:ext cx="416781"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oferta</a:t>
                </a:r>
                <a:endParaRPr lang="es-ES_tradnl" sz="700"/>
              </a:p>
            </p:txBody>
          </p:sp>
        </p:grpSp>
        <p:grpSp>
          <p:nvGrpSpPr>
            <p:cNvPr id="109" name="Agrupar 108"/>
            <p:cNvGrpSpPr/>
            <p:nvPr/>
          </p:nvGrpSpPr>
          <p:grpSpPr>
            <a:xfrm>
              <a:off x="6919551" y="1890884"/>
              <a:ext cx="776656" cy="507604"/>
              <a:chOff x="2643273" y="5443253"/>
              <a:chExt cx="1188805" cy="667559"/>
            </a:xfrm>
          </p:grpSpPr>
          <p:sp>
            <p:nvSpPr>
              <p:cNvPr id="110" name="Line 29"/>
              <p:cNvSpPr>
                <a:spLocks noChangeShapeType="1"/>
              </p:cNvSpPr>
              <p:nvPr/>
            </p:nvSpPr>
            <p:spPr bwMode="auto">
              <a:xfrm flipV="1">
                <a:off x="2841260" y="5595698"/>
                <a:ext cx="0" cy="359346"/>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111" name="Line 30"/>
              <p:cNvSpPr>
                <a:spLocks noChangeShapeType="1"/>
              </p:cNvSpPr>
              <p:nvPr/>
            </p:nvSpPr>
            <p:spPr bwMode="auto">
              <a:xfrm rot="5400000" flipV="1">
                <a:off x="3256605" y="5539753"/>
                <a:ext cx="0" cy="830160"/>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112" name="Line 31"/>
              <p:cNvSpPr>
                <a:spLocks noChangeShapeType="1"/>
              </p:cNvSpPr>
              <p:nvPr/>
            </p:nvSpPr>
            <p:spPr bwMode="auto">
              <a:xfrm>
                <a:off x="2975429" y="5460999"/>
                <a:ext cx="381000" cy="498929"/>
              </a:xfrm>
              <a:prstGeom prst="line">
                <a:avLst/>
              </a:prstGeom>
              <a:noFill/>
              <a:ln w="12700">
                <a:solidFill>
                  <a:schemeClr val="tx1"/>
                </a:solidFill>
                <a:round/>
                <a:headEnd/>
                <a:tailEnd/>
              </a:ln>
              <a:effectLst/>
            </p:spPr>
            <p:txBody>
              <a:bodyPr wrap="none" lIns="92075" tIns="46038" rIns="92075" bIns="46038" anchor="b">
                <a:prstTxWarp prst="textNoShape">
                  <a:avLst/>
                </a:prstTxWarp>
              </a:bodyPr>
              <a:lstStyle/>
              <a:p>
                <a:endParaRPr lang="es-ES_tradnl" sz="700"/>
              </a:p>
            </p:txBody>
          </p:sp>
          <p:sp>
            <p:nvSpPr>
              <p:cNvPr id="113" name="Text Box 37"/>
              <p:cNvSpPr txBox="1">
                <a:spLocks noChangeArrowheads="1"/>
              </p:cNvSpPr>
              <p:nvPr/>
            </p:nvSpPr>
            <p:spPr bwMode="auto">
              <a:xfrm>
                <a:off x="2643273" y="5443253"/>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latin typeface="Symbol" charset="2"/>
                  </a:rPr>
                  <a:t>π</a:t>
                </a:r>
                <a:endParaRPr lang="es-ES_tradnl" sz="700">
                  <a:latin typeface="Symbol" charset="2"/>
                </a:endParaRPr>
              </a:p>
            </p:txBody>
          </p:sp>
          <p:sp>
            <p:nvSpPr>
              <p:cNvPr id="114" name="Text Box 38"/>
              <p:cNvSpPr txBox="1">
                <a:spLocks noChangeArrowheads="1"/>
              </p:cNvSpPr>
              <p:nvPr/>
            </p:nvSpPr>
            <p:spPr bwMode="auto">
              <a:xfrm>
                <a:off x="3536659" y="5910115"/>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p</a:t>
                </a:r>
                <a:endParaRPr lang="es-ES_tradnl" sz="700"/>
              </a:p>
            </p:txBody>
          </p:sp>
          <p:sp>
            <p:nvSpPr>
              <p:cNvPr id="115" name="Text Box 38"/>
              <p:cNvSpPr txBox="1">
                <a:spLocks noChangeArrowheads="1"/>
              </p:cNvSpPr>
              <p:nvPr/>
            </p:nvSpPr>
            <p:spPr bwMode="auto">
              <a:xfrm>
                <a:off x="3271803" y="5583531"/>
                <a:ext cx="560275"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demanda</a:t>
                </a:r>
                <a:endParaRPr lang="es-ES_tradnl" sz="700"/>
              </a:p>
            </p:txBody>
          </p:sp>
        </p:grpSp>
      </p:grpSp>
      <p:grpSp>
        <p:nvGrpSpPr>
          <p:cNvPr id="18" name="Agrupar 17"/>
          <p:cNvGrpSpPr/>
          <p:nvPr/>
        </p:nvGrpSpPr>
        <p:grpSpPr>
          <a:xfrm>
            <a:off x="292674" y="1390650"/>
            <a:ext cx="1953682" cy="1159935"/>
            <a:chOff x="776817" y="1390650"/>
            <a:chExt cx="1953682" cy="1159935"/>
          </a:xfrm>
        </p:grpSpPr>
        <p:sp>
          <p:nvSpPr>
            <p:cNvPr id="6" name="Elipse 5"/>
            <p:cNvSpPr/>
            <p:nvPr/>
          </p:nvSpPr>
          <p:spPr bwMode="auto">
            <a:xfrm>
              <a:off x="867833" y="1502835"/>
              <a:ext cx="1862666" cy="1047750"/>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34" name="CuadroTexto 33"/>
            <p:cNvSpPr txBox="1"/>
            <p:nvPr/>
          </p:nvSpPr>
          <p:spPr>
            <a:xfrm>
              <a:off x="776817" y="1390650"/>
              <a:ext cx="270251" cy="276999"/>
            </a:xfrm>
            <a:prstGeom prst="rect">
              <a:avLst/>
            </a:prstGeom>
            <a:noFill/>
            <a:ln>
              <a:solidFill>
                <a:srgbClr val="0000FF"/>
              </a:solidFill>
            </a:ln>
          </p:spPr>
          <p:txBody>
            <a:bodyPr wrap="none" rtlCol="0">
              <a:spAutoFit/>
            </a:bodyPr>
            <a:lstStyle/>
            <a:p>
              <a:r>
                <a:rPr lang="es-ES"/>
                <a:t>5</a:t>
              </a:r>
            </a:p>
          </p:txBody>
        </p:sp>
        <p:grpSp>
          <p:nvGrpSpPr>
            <p:cNvPr id="60" name="Agrupar 59"/>
            <p:cNvGrpSpPr/>
            <p:nvPr/>
          </p:nvGrpSpPr>
          <p:grpSpPr>
            <a:xfrm>
              <a:off x="785139" y="1707336"/>
              <a:ext cx="1130630" cy="604062"/>
              <a:chOff x="876158" y="4401853"/>
              <a:chExt cx="1130630" cy="604062"/>
            </a:xfrm>
          </p:grpSpPr>
          <p:sp>
            <p:nvSpPr>
              <p:cNvPr id="61" name="Line 29"/>
              <p:cNvSpPr>
                <a:spLocks noChangeShapeType="1"/>
              </p:cNvSpPr>
              <p:nvPr/>
            </p:nvSpPr>
            <p:spPr bwMode="auto">
              <a:xfrm flipV="1">
                <a:off x="1074145" y="4554298"/>
                <a:ext cx="0" cy="359346"/>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62" name="Line 30"/>
              <p:cNvSpPr>
                <a:spLocks noChangeShapeType="1"/>
              </p:cNvSpPr>
              <p:nvPr/>
            </p:nvSpPr>
            <p:spPr bwMode="auto">
              <a:xfrm rot="5400000" flipV="1">
                <a:off x="1489490" y="4498353"/>
                <a:ext cx="0" cy="830160"/>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63" name="Line 31"/>
              <p:cNvSpPr>
                <a:spLocks noChangeShapeType="1"/>
              </p:cNvSpPr>
              <p:nvPr/>
            </p:nvSpPr>
            <p:spPr bwMode="auto">
              <a:xfrm flipV="1">
                <a:off x="1076261" y="4653764"/>
                <a:ext cx="757673" cy="163801"/>
              </a:xfrm>
              <a:prstGeom prst="line">
                <a:avLst/>
              </a:prstGeom>
              <a:noFill/>
              <a:ln w="12700">
                <a:solidFill>
                  <a:schemeClr val="tx1"/>
                </a:solidFill>
                <a:round/>
                <a:headEnd/>
                <a:tailEnd/>
              </a:ln>
              <a:effectLst/>
            </p:spPr>
            <p:txBody>
              <a:bodyPr wrap="none" lIns="92075" tIns="46038" rIns="92075" bIns="46038" anchor="b">
                <a:prstTxWarp prst="textNoShape">
                  <a:avLst/>
                </a:prstTxWarp>
              </a:bodyPr>
              <a:lstStyle/>
              <a:p>
                <a:endParaRPr lang="es-ES_tradnl" sz="700"/>
              </a:p>
            </p:txBody>
          </p:sp>
          <p:sp>
            <p:nvSpPr>
              <p:cNvPr id="64" name="Text Box 37"/>
              <p:cNvSpPr txBox="1">
                <a:spLocks noChangeArrowheads="1"/>
              </p:cNvSpPr>
              <p:nvPr/>
            </p:nvSpPr>
            <p:spPr bwMode="auto">
              <a:xfrm>
                <a:off x="876158" y="4401853"/>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latin typeface="Symbol" charset="2"/>
                  </a:rPr>
                  <a:t>π</a:t>
                </a:r>
                <a:endParaRPr lang="es-ES_tradnl" sz="700">
                  <a:latin typeface="Symbol" charset="2"/>
                </a:endParaRPr>
              </a:p>
            </p:txBody>
          </p:sp>
          <p:sp>
            <p:nvSpPr>
              <p:cNvPr id="65" name="Text Box 38"/>
              <p:cNvSpPr txBox="1">
                <a:spLocks noChangeArrowheads="1"/>
              </p:cNvSpPr>
              <p:nvPr/>
            </p:nvSpPr>
            <p:spPr bwMode="auto">
              <a:xfrm>
                <a:off x="1769544" y="4805218"/>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p</a:t>
                </a:r>
                <a:endParaRPr lang="es-ES_tradnl" sz="700"/>
              </a:p>
            </p:txBody>
          </p:sp>
          <p:sp>
            <p:nvSpPr>
              <p:cNvPr id="66" name="Text Box 38"/>
              <p:cNvSpPr txBox="1">
                <a:spLocks noChangeArrowheads="1"/>
              </p:cNvSpPr>
              <p:nvPr/>
            </p:nvSpPr>
            <p:spPr bwMode="auto">
              <a:xfrm>
                <a:off x="1095648" y="4442345"/>
                <a:ext cx="416781"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oferta</a:t>
                </a:r>
                <a:endParaRPr lang="es-ES_tradnl" sz="700"/>
              </a:p>
            </p:txBody>
          </p:sp>
        </p:grpSp>
        <p:grpSp>
          <p:nvGrpSpPr>
            <p:cNvPr id="116" name="Agrupar 115"/>
            <p:cNvGrpSpPr/>
            <p:nvPr/>
          </p:nvGrpSpPr>
          <p:grpSpPr>
            <a:xfrm>
              <a:off x="1819594" y="1825570"/>
              <a:ext cx="776656" cy="507604"/>
              <a:chOff x="2643273" y="5443253"/>
              <a:chExt cx="1188805" cy="667559"/>
            </a:xfrm>
          </p:grpSpPr>
          <p:sp>
            <p:nvSpPr>
              <p:cNvPr id="117" name="Line 29"/>
              <p:cNvSpPr>
                <a:spLocks noChangeShapeType="1"/>
              </p:cNvSpPr>
              <p:nvPr/>
            </p:nvSpPr>
            <p:spPr bwMode="auto">
              <a:xfrm flipV="1">
                <a:off x="2841260" y="5595698"/>
                <a:ext cx="0" cy="359346"/>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118" name="Line 30"/>
              <p:cNvSpPr>
                <a:spLocks noChangeShapeType="1"/>
              </p:cNvSpPr>
              <p:nvPr/>
            </p:nvSpPr>
            <p:spPr bwMode="auto">
              <a:xfrm rot="5400000" flipV="1">
                <a:off x="3256605" y="5539753"/>
                <a:ext cx="0" cy="830160"/>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700"/>
              </a:p>
            </p:txBody>
          </p:sp>
          <p:sp>
            <p:nvSpPr>
              <p:cNvPr id="119" name="Line 31"/>
              <p:cNvSpPr>
                <a:spLocks noChangeShapeType="1"/>
              </p:cNvSpPr>
              <p:nvPr/>
            </p:nvSpPr>
            <p:spPr bwMode="auto">
              <a:xfrm>
                <a:off x="2975429" y="5460999"/>
                <a:ext cx="381000" cy="498929"/>
              </a:xfrm>
              <a:prstGeom prst="line">
                <a:avLst/>
              </a:prstGeom>
              <a:noFill/>
              <a:ln w="12700">
                <a:solidFill>
                  <a:schemeClr val="tx1"/>
                </a:solidFill>
                <a:round/>
                <a:headEnd/>
                <a:tailEnd/>
              </a:ln>
              <a:effectLst/>
            </p:spPr>
            <p:txBody>
              <a:bodyPr wrap="none" lIns="92075" tIns="46038" rIns="92075" bIns="46038" anchor="b">
                <a:prstTxWarp prst="textNoShape">
                  <a:avLst/>
                </a:prstTxWarp>
              </a:bodyPr>
              <a:lstStyle/>
              <a:p>
                <a:endParaRPr lang="es-ES_tradnl" sz="700"/>
              </a:p>
            </p:txBody>
          </p:sp>
          <p:sp>
            <p:nvSpPr>
              <p:cNvPr id="120" name="Text Box 37"/>
              <p:cNvSpPr txBox="1">
                <a:spLocks noChangeArrowheads="1"/>
              </p:cNvSpPr>
              <p:nvPr/>
            </p:nvSpPr>
            <p:spPr bwMode="auto">
              <a:xfrm>
                <a:off x="2643273" y="5443253"/>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latin typeface="Symbol" charset="2"/>
                  </a:rPr>
                  <a:t>π</a:t>
                </a:r>
                <a:endParaRPr lang="es-ES_tradnl" sz="700">
                  <a:latin typeface="Symbol" charset="2"/>
                </a:endParaRPr>
              </a:p>
            </p:txBody>
          </p:sp>
          <p:sp>
            <p:nvSpPr>
              <p:cNvPr id="121" name="Text Box 38"/>
              <p:cNvSpPr txBox="1">
                <a:spLocks noChangeArrowheads="1"/>
              </p:cNvSpPr>
              <p:nvPr/>
            </p:nvSpPr>
            <p:spPr bwMode="auto">
              <a:xfrm>
                <a:off x="3536659" y="5910115"/>
                <a:ext cx="237244"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p</a:t>
                </a:r>
                <a:endParaRPr lang="es-ES_tradnl" sz="700"/>
              </a:p>
            </p:txBody>
          </p:sp>
          <p:sp>
            <p:nvSpPr>
              <p:cNvPr id="122" name="Text Box 38"/>
              <p:cNvSpPr txBox="1">
                <a:spLocks noChangeArrowheads="1"/>
              </p:cNvSpPr>
              <p:nvPr/>
            </p:nvSpPr>
            <p:spPr bwMode="auto">
              <a:xfrm>
                <a:off x="3271803" y="5583531"/>
                <a:ext cx="560275" cy="200697"/>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700"/>
                  <a:t>demanda</a:t>
                </a:r>
                <a:endParaRPr lang="es-ES_tradnl" sz="700"/>
              </a:p>
            </p:txBody>
          </p:sp>
        </p:grpSp>
      </p:grpSp>
      <p:grpSp>
        <p:nvGrpSpPr>
          <p:cNvPr id="123" name="Agrupar 122"/>
          <p:cNvGrpSpPr/>
          <p:nvPr/>
        </p:nvGrpSpPr>
        <p:grpSpPr>
          <a:xfrm>
            <a:off x="7646076" y="3515943"/>
            <a:ext cx="1378189" cy="1046990"/>
            <a:chOff x="889752" y="4246198"/>
            <a:chExt cx="1101194" cy="759717"/>
          </a:xfrm>
        </p:grpSpPr>
        <p:sp>
          <p:nvSpPr>
            <p:cNvPr id="124" name="Line 29"/>
            <p:cNvSpPr>
              <a:spLocks noChangeShapeType="1"/>
            </p:cNvSpPr>
            <p:nvPr/>
          </p:nvSpPr>
          <p:spPr bwMode="auto">
            <a:xfrm flipV="1">
              <a:off x="1074145" y="4554298"/>
              <a:ext cx="0" cy="359346"/>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1000"/>
            </a:p>
          </p:txBody>
        </p:sp>
        <p:sp>
          <p:nvSpPr>
            <p:cNvPr id="125" name="Line 30"/>
            <p:cNvSpPr>
              <a:spLocks noChangeShapeType="1"/>
            </p:cNvSpPr>
            <p:nvPr/>
          </p:nvSpPr>
          <p:spPr bwMode="auto">
            <a:xfrm rot="5400000" flipV="1">
              <a:off x="1489490" y="4498353"/>
              <a:ext cx="0" cy="830160"/>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1000"/>
            </a:p>
          </p:txBody>
        </p:sp>
        <p:sp>
          <p:nvSpPr>
            <p:cNvPr id="126" name="Line 31"/>
            <p:cNvSpPr>
              <a:spLocks noChangeShapeType="1"/>
            </p:cNvSpPr>
            <p:nvPr/>
          </p:nvSpPr>
          <p:spPr bwMode="auto">
            <a:xfrm flipV="1">
              <a:off x="1076261" y="4653764"/>
              <a:ext cx="757673" cy="163801"/>
            </a:xfrm>
            <a:prstGeom prst="line">
              <a:avLst/>
            </a:prstGeom>
            <a:noFill/>
            <a:ln w="12700">
              <a:solidFill>
                <a:schemeClr val="tx1"/>
              </a:solidFill>
              <a:round/>
              <a:headEnd/>
              <a:tailEnd/>
            </a:ln>
            <a:effectLst/>
          </p:spPr>
          <p:txBody>
            <a:bodyPr wrap="none" lIns="92075" tIns="46038" rIns="92075" bIns="46038" anchor="b">
              <a:prstTxWarp prst="textNoShape">
                <a:avLst/>
              </a:prstTxWarp>
            </a:bodyPr>
            <a:lstStyle/>
            <a:p>
              <a:endParaRPr lang="es-ES_tradnl" sz="1000"/>
            </a:p>
          </p:txBody>
        </p:sp>
        <p:sp>
          <p:nvSpPr>
            <p:cNvPr id="127" name="Text Box 37"/>
            <p:cNvSpPr txBox="1">
              <a:spLocks noChangeArrowheads="1"/>
            </p:cNvSpPr>
            <p:nvPr/>
          </p:nvSpPr>
          <p:spPr bwMode="auto">
            <a:xfrm>
              <a:off x="889752" y="4423420"/>
              <a:ext cx="210055" cy="179129"/>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1000">
                  <a:latin typeface="Symbol" charset="2"/>
                </a:rPr>
                <a:t>π</a:t>
              </a:r>
              <a:endParaRPr lang="es-ES_tradnl" sz="1000">
                <a:latin typeface="Symbol" charset="2"/>
              </a:endParaRPr>
            </a:p>
          </p:txBody>
        </p:sp>
        <p:sp>
          <p:nvSpPr>
            <p:cNvPr id="128" name="Text Box 38"/>
            <p:cNvSpPr txBox="1">
              <a:spLocks noChangeArrowheads="1"/>
            </p:cNvSpPr>
            <p:nvPr/>
          </p:nvSpPr>
          <p:spPr bwMode="auto">
            <a:xfrm>
              <a:off x="1785384" y="4826786"/>
              <a:ext cx="205562" cy="179129"/>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1000"/>
                <a:t>p</a:t>
              </a:r>
              <a:endParaRPr lang="es-ES_tradnl" sz="1000"/>
            </a:p>
          </p:txBody>
        </p:sp>
        <p:sp>
          <p:nvSpPr>
            <p:cNvPr id="129" name="Text Box 38"/>
            <p:cNvSpPr txBox="1">
              <a:spLocks noChangeArrowheads="1"/>
            </p:cNvSpPr>
            <p:nvPr/>
          </p:nvSpPr>
          <p:spPr bwMode="auto">
            <a:xfrm>
              <a:off x="1129806" y="4246198"/>
              <a:ext cx="849176" cy="179129"/>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1000"/>
                <a:t>Oferta conjunta</a:t>
              </a:r>
              <a:endParaRPr lang="es-ES_tradnl" sz="1000"/>
            </a:p>
          </p:txBody>
        </p:sp>
      </p:grpSp>
      <p:grpSp>
        <p:nvGrpSpPr>
          <p:cNvPr id="130" name="Agrupar 129"/>
          <p:cNvGrpSpPr/>
          <p:nvPr/>
        </p:nvGrpSpPr>
        <p:grpSpPr>
          <a:xfrm>
            <a:off x="7677925" y="2120510"/>
            <a:ext cx="1227378" cy="940194"/>
            <a:chOff x="2603858" y="5107810"/>
            <a:chExt cx="1475677" cy="1003002"/>
          </a:xfrm>
        </p:grpSpPr>
        <p:sp>
          <p:nvSpPr>
            <p:cNvPr id="131" name="Line 29"/>
            <p:cNvSpPr>
              <a:spLocks noChangeShapeType="1"/>
            </p:cNvSpPr>
            <p:nvPr/>
          </p:nvSpPr>
          <p:spPr bwMode="auto">
            <a:xfrm flipV="1">
              <a:off x="2841260" y="5595698"/>
              <a:ext cx="0" cy="359346"/>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900"/>
            </a:p>
          </p:txBody>
        </p:sp>
        <p:sp>
          <p:nvSpPr>
            <p:cNvPr id="132" name="Line 30"/>
            <p:cNvSpPr>
              <a:spLocks noChangeShapeType="1"/>
            </p:cNvSpPr>
            <p:nvPr/>
          </p:nvSpPr>
          <p:spPr bwMode="auto">
            <a:xfrm rot="5400000" flipV="1">
              <a:off x="3256605" y="5539753"/>
              <a:ext cx="0" cy="830160"/>
            </a:xfrm>
            <a:prstGeom prst="line">
              <a:avLst/>
            </a:prstGeom>
            <a:noFill/>
            <a:ln w="12700">
              <a:solidFill>
                <a:schemeClr val="tx1"/>
              </a:solidFill>
              <a:round/>
              <a:headEnd/>
              <a:tailEnd type="triangle" w="med" len="med"/>
            </a:ln>
            <a:effectLst/>
          </p:spPr>
          <p:txBody>
            <a:bodyPr wrap="none" lIns="92075" tIns="46038" rIns="92075" bIns="46038" anchor="b">
              <a:prstTxWarp prst="textNoShape">
                <a:avLst/>
              </a:prstTxWarp>
            </a:bodyPr>
            <a:lstStyle/>
            <a:p>
              <a:endParaRPr lang="es-ES_tradnl" sz="900"/>
            </a:p>
          </p:txBody>
        </p:sp>
        <p:sp>
          <p:nvSpPr>
            <p:cNvPr id="133" name="Line 31"/>
            <p:cNvSpPr>
              <a:spLocks noChangeShapeType="1"/>
            </p:cNvSpPr>
            <p:nvPr/>
          </p:nvSpPr>
          <p:spPr bwMode="auto">
            <a:xfrm>
              <a:off x="2975429" y="5460999"/>
              <a:ext cx="381000" cy="498929"/>
            </a:xfrm>
            <a:prstGeom prst="line">
              <a:avLst/>
            </a:prstGeom>
            <a:noFill/>
            <a:ln w="12700">
              <a:solidFill>
                <a:schemeClr val="tx1"/>
              </a:solidFill>
              <a:round/>
              <a:headEnd/>
              <a:tailEnd/>
            </a:ln>
            <a:effectLst/>
          </p:spPr>
          <p:txBody>
            <a:bodyPr wrap="none" lIns="92075" tIns="46038" rIns="92075" bIns="46038" anchor="b">
              <a:prstTxWarp prst="textNoShape">
                <a:avLst/>
              </a:prstTxWarp>
            </a:bodyPr>
            <a:lstStyle/>
            <a:p>
              <a:endParaRPr lang="es-ES_tradnl" sz="900"/>
            </a:p>
          </p:txBody>
        </p:sp>
        <p:sp>
          <p:nvSpPr>
            <p:cNvPr id="134" name="Text Box 37"/>
            <p:cNvSpPr txBox="1">
              <a:spLocks noChangeArrowheads="1"/>
            </p:cNvSpPr>
            <p:nvPr/>
          </p:nvSpPr>
          <p:spPr bwMode="auto">
            <a:xfrm>
              <a:off x="2603858" y="5397012"/>
              <a:ext cx="316075" cy="246938"/>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900">
                  <a:latin typeface="Symbol" charset="2"/>
                </a:rPr>
                <a:t>π</a:t>
              </a:r>
              <a:endParaRPr lang="es-ES_tradnl" sz="900">
                <a:latin typeface="Symbol" charset="2"/>
              </a:endParaRPr>
            </a:p>
          </p:txBody>
        </p:sp>
        <p:sp>
          <p:nvSpPr>
            <p:cNvPr id="135" name="Text Box 38"/>
            <p:cNvSpPr txBox="1">
              <a:spLocks noChangeArrowheads="1"/>
            </p:cNvSpPr>
            <p:nvPr/>
          </p:nvSpPr>
          <p:spPr bwMode="auto">
            <a:xfrm>
              <a:off x="3504913" y="5863874"/>
              <a:ext cx="300740" cy="246938"/>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900"/>
                <a:t>p</a:t>
              </a:r>
              <a:endParaRPr lang="es-ES_tradnl" sz="900"/>
            </a:p>
          </p:txBody>
        </p:sp>
        <p:sp>
          <p:nvSpPr>
            <p:cNvPr id="136" name="Text Box 38"/>
            <p:cNvSpPr txBox="1">
              <a:spLocks noChangeArrowheads="1"/>
            </p:cNvSpPr>
            <p:nvPr/>
          </p:nvSpPr>
          <p:spPr bwMode="auto">
            <a:xfrm>
              <a:off x="2691103" y="5107810"/>
              <a:ext cx="1388432" cy="246938"/>
            </a:xfrm>
            <a:prstGeom prst="rect">
              <a:avLst/>
            </a:prstGeom>
            <a:noFill/>
            <a:ln w="12700">
              <a:noFill/>
              <a:miter lim="800000"/>
              <a:headEnd/>
              <a:tailEnd/>
            </a:ln>
            <a:effectLst/>
          </p:spPr>
          <p:txBody>
            <a:bodyPr wrap="none" lIns="92075" tIns="46038" rIns="92075" bIns="46038" anchor="b">
              <a:prstTxWarp prst="textNoShape">
                <a:avLst/>
              </a:prstTxWarp>
              <a:spAutoFit/>
            </a:bodyPr>
            <a:lstStyle/>
            <a:p>
              <a:pPr algn="ctr"/>
              <a:r>
                <a:rPr lang="es-ES" sz="900"/>
                <a:t>Demanda conjunta</a:t>
              </a:r>
              <a:endParaRPr lang="es-ES_tradnl" sz="900"/>
            </a:p>
          </p:txBody>
        </p:sp>
      </p:grpSp>
      <p:sp>
        <p:nvSpPr>
          <p:cNvPr id="21" name="Cerrar llave 20"/>
          <p:cNvSpPr/>
          <p:nvPr/>
        </p:nvSpPr>
        <p:spPr bwMode="auto">
          <a:xfrm>
            <a:off x="6803572" y="1778000"/>
            <a:ext cx="254000" cy="3401786"/>
          </a:xfrm>
          <a:prstGeom prst="rightBrace">
            <a:avLst>
              <a:gd name="adj1" fmla="val 8333"/>
              <a:gd name="adj2" fmla="val 45467"/>
            </a:avLst>
          </a:prstGeom>
          <a:noFill/>
          <a:ln w="25400" cap="flat" cmpd="sng" algn="ctr">
            <a:solidFill>
              <a:srgbClr val="0000FF"/>
            </a:solidFill>
            <a:prstDash val="solid"/>
            <a:round/>
            <a:headEnd type="none" w="sm" len="sm"/>
            <a:tailEnd type="non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23" name="Flecha derecha 22"/>
          <p:cNvSpPr/>
          <p:nvPr/>
        </p:nvSpPr>
        <p:spPr bwMode="auto">
          <a:xfrm>
            <a:off x="7220857" y="3165929"/>
            <a:ext cx="489857" cy="371928"/>
          </a:xfrm>
          <a:prstGeom prst="rightArrow">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4" name="CuadroTexto 13"/>
          <p:cNvSpPr txBox="1"/>
          <p:nvPr/>
        </p:nvSpPr>
        <p:spPr>
          <a:xfrm>
            <a:off x="2122714" y="2539999"/>
            <a:ext cx="1864613" cy="276999"/>
          </a:xfrm>
          <a:prstGeom prst="rect">
            <a:avLst/>
          </a:prstGeom>
          <a:noFill/>
          <a:ln>
            <a:solidFill>
              <a:srgbClr val="000090"/>
            </a:solidFill>
          </a:ln>
        </p:spPr>
        <p:txBody>
          <a:bodyPr wrap="none" rtlCol="0">
            <a:spAutoFit/>
          </a:bodyPr>
          <a:lstStyle/>
          <a:p>
            <a:r>
              <a:rPr lang="es-ES"/>
              <a:t>Zonas e interconexiones</a:t>
            </a:r>
          </a:p>
        </p:txBody>
      </p:sp>
      <p:sp>
        <p:nvSpPr>
          <p:cNvPr id="137" name="CuadroTexto 136"/>
          <p:cNvSpPr txBox="1"/>
          <p:nvPr/>
        </p:nvSpPr>
        <p:spPr>
          <a:xfrm>
            <a:off x="4727774" y="5739168"/>
            <a:ext cx="2502157" cy="276999"/>
          </a:xfrm>
          <a:prstGeom prst="rect">
            <a:avLst/>
          </a:prstGeom>
          <a:noFill/>
        </p:spPr>
        <p:txBody>
          <a:bodyPr wrap="none" rtlCol="0">
            <a:spAutoFit/>
          </a:bodyPr>
          <a:lstStyle/>
          <a:p>
            <a:r>
              <a:rPr lang="es-ES"/>
              <a:t>ZONAS: DK1-DK2-SE4-SE3-NO2 </a:t>
            </a:r>
          </a:p>
        </p:txBody>
      </p:sp>
    </p:spTree>
    <p:extLst>
      <p:ext uri="{BB962C8B-B14F-4D97-AF65-F5344CB8AC3E}">
        <p14:creationId xmlns:p14="http://schemas.microsoft.com/office/powerpoint/2010/main" val="1927013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de-DE"/>
              <a:t>Límites de potencia por las interconexiones.</a:t>
            </a:r>
          </a:p>
        </p:txBody>
      </p:sp>
      <p:sp>
        <p:nvSpPr>
          <p:cNvPr id="5" name="Marcador de contenido 4"/>
          <p:cNvSpPr>
            <a:spLocks noGrp="1"/>
          </p:cNvSpPr>
          <p:nvPr>
            <p:ph idx="1"/>
          </p:nvPr>
        </p:nvSpPr>
        <p:spPr>
          <a:xfrm>
            <a:off x="341313" y="1489075"/>
            <a:ext cx="8001000" cy="2432077"/>
          </a:xfrm>
        </p:spPr>
        <p:txBody>
          <a:bodyPr/>
          <a:lstStyle/>
          <a:p>
            <a:r>
              <a:rPr lang="es-ES"/>
              <a:t>Se calculan las potencias circulantes por las interconexiones sin restricciones de potencia máxima (flujo de cargas en continua </a:t>
            </a:r>
            <a:r>
              <a:rPr lang="es-ES">
                <a:sym typeface="Wingdings"/>
              </a:rPr>
              <a:t> ‘runpf(…)’</a:t>
            </a:r>
            <a:r>
              <a:rPr lang="es-ES"/>
              <a:t>.</a:t>
            </a:r>
          </a:p>
          <a:p>
            <a:r>
              <a:rPr lang="de-DE"/>
              <a:t>Se obtiene el valor de la máxima potencia circulante por todas las interconexiones, Pmax.</a:t>
            </a:r>
          </a:p>
          <a:p>
            <a:r>
              <a:rPr lang="de-DE"/>
              <a:t>El límite será el 70% de este valor Pmax.</a:t>
            </a:r>
          </a:p>
          <a:p>
            <a:r>
              <a:rPr lang="de-DE"/>
              <a:t>El límite será el mismo en ambos sentidos de la interconexión.</a:t>
            </a:r>
          </a:p>
        </p:txBody>
      </p:sp>
      <p:sp>
        <p:nvSpPr>
          <p:cNvPr id="3" name="Marcador de pie de página 2"/>
          <p:cNvSpPr>
            <a:spLocks noGrp="1"/>
          </p:cNvSpPr>
          <p:nvPr>
            <p:ph type="ftr" sz="quarter" idx="10"/>
          </p:nvPr>
        </p:nvSpPr>
        <p:spPr/>
        <p:txBody>
          <a:bodyPr/>
          <a:lstStyle/>
          <a:p>
            <a:r>
              <a:rPr lang="es-ES"/>
              <a:t>Regulación de sistemas eléctricos</a:t>
            </a:r>
            <a:endParaRPr lang="es-ES" i="0"/>
          </a:p>
        </p:txBody>
      </p:sp>
      <p:sp>
        <p:nvSpPr>
          <p:cNvPr id="4" name="Marcador de número de diapositiva 3"/>
          <p:cNvSpPr>
            <a:spLocks noGrp="1"/>
          </p:cNvSpPr>
          <p:nvPr>
            <p:ph type="sldNum" sz="quarter" idx="11"/>
          </p:nvPr>
        </p:nvSpPr>
        <p:spPr/>
        <p:txBody>
          <a:bodyPr/>
          <a:lstStyle/>
          <a:p>
            <a:fld id="{F4C54106-2D6F-4241-BE2A-B00362E54684}" type="slidenum">
              <a:rPr lang="es-ES"/>
              <a:pPr/>
              <a:t>25</a:t>
            </a:fld>
            <a:endParaRPr lang="es-ES"/>
          </a:p>
        </p:txBody>
      </p:sp>
    </p:spTree>
    <p:extLst>
      <p:ext uri="{BB962C8B-B14F-4D97-AF65-F5344CB8AC3E}">
        <p14:creationId xmlns:p14="http://schemas.microsoft.com/office/powerpoint/2010/main" val="138016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de-DE"/>
              <a:t>Ficheros de entrada</a:t>
            </a:r>
          </a:p>
        </p:txBody>
      </p:sp>
      <p:sp>
        <p:nvSpPr>
          <p:cNvPr id="3" name="Marcador de pie de página 2"/>
          <p:cNvSpPr>
            <a:spLocks noGrp="1"/>
          </p:cNvSpPr>
          <p:nvPr>
            <p:ph type="ftr" sz="quarter" idx="10"/>
          </p:nvPr>
        </p:nvSpPr>
        <p:spPr/>
        <p:txBody>
          <a:bodyPr/>
          <a:lstStyle/>
          <a:p>
            <a:r>
              <a:rPr lang="es-ES"/>
              <a:t>Regulación de sistemas eléctricos</a:t>
            </a:r>
            <a:endParaRPr lang="es-ES" i="0"/>
          </a:p>
        </p:txBody>
      </p:sp>
      <p:sp>
        <p:nvSpPr>
          <p:cNvPr id="4" name="Marcador de número de diapositiva 3"/>
          <p:cNvSpPr>
            <a:spLocks noGrp="1"/>
          </p:cNvSpPr>
          <p:nvPr>
            <p:ph type="sldNum" sz="quarter" idx="11"/>
          </p:nvPr>
        </p:nvSpPr>
        <p:spPr/>
        <p:txBody>
          <a:bodyPr/>
          <a:lstStyle/>
          <a:p>
            <a:fld id="{F4C54106-2D6F-4241-BE2A-B00362E54684}" type="slidenum">
              <a:rPr lang="es-ES"/>
              <a:pPr/>
              <a:t>26</a:t>
            </a:fld>
            <a:endParaRPr lang="es-ES"/>
          </a:p>
        </p:txBody>
      </p:sp>
      <p:sp>
        <p:nvSpPr>
          <p:cNvPr id="5" name="CuadroTexto 4"/>
          <p:cNvSpPr txBox="1"/>
          <p:nvPr/>
        </p:nvSpPr>
        <p:spPr>
          <a:xfrm>
            <a:off x="1021014" y="1058429"/>
            <a:ext cx="5506636" cy="276999"/>
          </a:xfrm>
          <a:prstGeom prst="rect">
            <a:avLst/>
          </a:prstGeom>
          <a:noFill/>
        </p:spPr>
        <p:txBody>
          <a:bodyPr wrap="none" rtlCol="0">
            <a:spAutoFit/>
          </a:bodyPr>
          <a:lstStyle/>
          <a:p>
            <a:r>
              <a:rPr lang="de-DE"/>
              <a:t>1. Fichero con los datos de red (interconexiones entre sistemas) </a:t>
            </a:r>
            <a:r>
              <a:rPr lang="de-DE">
                <a:sym typeface="Wingdings"/>
              </a:rPr>
              <a:t> </a:t>
            </a:r>
            <a:r>
              <a:rPr lang="de-DE">
                <a:effectLst>
                  <a:glow rad="101600">
                    <a:srgbClr val="FFFF00">
                      <a:alpha val="75000"/>
                    </a:srgbClr>
                  </a:glow>
                </a:effectLst>
                <a:sym typeface="Wingdings"/>
              </a:rPr>
              <a:t>sistema.m</a:t>
            </a:r>
            <a:endParaRPr lang="de-DE">
              <a:effectLst>
                <a:glow rad="101600">
                  <a:srgbClr val="FFFF00">
                    <a:alpha val="75000"/>
                  </a:srgbClr>
                </a:glow>
              </a:effectLst>
            </a:endParaRPr>
          </a:p>
        </p:txBody>
      </p:sp>
      <p:sp>
        <p:nvSpPr>
          <p:cNvPr id="6" name="CuadroTexto 5"/>
          <p:cNvSpPr txBox="1"/>
          <p:nvPr/>
        </p:nvSpPr>
        <p:spPr>
          <a:xfrm>
            <a:off x="783551" y="4699333"/>
            <a:ext cx="5468164" cy="276999"/>
          </a:xfrm>
          <a:prstGeom prst="rect">
            <a:avLst/>
          </a:prstGeom>
          <a:noFill/>
        </p:spPr>
        <p:txBody>
          <a:bodyPr wrap="none" rtlCol="0">
            <a:spAutoFit/>
          </a:bodyPr>
          <a:lstStyle/>
          <a:p>
            <a:r>
              <a:rPr lang="de-DE"/>
              <a:t>2. Fichero con los datos de red (interconexiones entre sistemas) </a:t>
            </a:r>
            <a:r>
              <a:rPr lang="de-DE">
                <a:sym typeface="Wingdings"/>
              </a:rPr>
              <a:t> </a:t>
            </a:r>
            <a:r>
              <a:rPr lang="de-DE">
                <a:effectLst>
                  <a:glow rad="101600">
                    <a:srgbClr val="FFFF00">
                      <a:alpha val="75000"/>
                    </a:srgbClr>
                  </a:glow>
                </a:effectLst>
                <a:sym typeface="Wingdings"/>
              </a:rPr>
              <a:t>precios.m</a:t>
            </a:r>
            <a:endParaRPr lang="de-DE">
              <a:effectLst>
                <a:glow rad="101600">
                  <a:srgbClr val="FFFF00">
                    <a:alpha val="75000"/>
                  </a:srgbClr>
                </a:glow>
              </a:effectLst>
            </a:endParaRPr>
          </a:p>
        </p:txBody>
      </p:sp>
      <p:pic>
        <p:nvPicPr>
          <p:cNvPr id="9" name="Imagen 8"/>
          <p:cNvPicPr>
            <a:picLocks noChangeAspect="1"/>
          </p:cNvPicPr>
          <p:nvPr/>
        </p:nvPicPr>
        <p:blipFill>
          <a:blip r:embed="rId3"/>
          <a:stretch>
            <a:fillRect/>
          </a:stretch>
        </p:blipFill>
        <p:spPr>
          <a:xfrm>
            <a:off x="1257300" y="1377054"/>
            <a:ext cx="5840000" cy="3121380"/>
          </a:xfrm>
          <a:prstGeom prst="rect">
            <a:avLst/>
          </a:prstGeom>
        </p:spPr>
      </p:pic>
      <p:pic>
        <p:nvPicPr>
          <p:cNvPr id="10" name="Imagen 9"/>
          <p:cNvPicPr>
            <a:picLocks noChangeAspect="1"/>
          </p:cNvPicPr>
          <p:nvPr/>
        </p:nvPicPr>
        <p:blipFill>
          <a:blip r:embed="rId4"/>
          <a:stretch>
            <a:fillRect/>
          </a:stretch>
        </p:blipFill>
        <p:spPr>
          <a:xfrm>
            <a:off x="236580" y="4944605"/>
            <a:ext cx="8678625" cy="942863"/>
          </a:xfrm>
          <a:prstGeom prst="rect">
            <a:avLst/>
          </a:prstGeom>
        </p:spPr>
      </p:pic>
      <p:sp>
        <p:nvSpPr>
          <p:cNvPr id="7" name="Rectángulo 6"/>
          <p:cNvSpPr/>
          <p:nvPr/>
        </p:nvSpPr>
        <p:spPr bwMode="auto">
          <a:xfrm>
            <a:off x="959556" y="987778"/>
            <a:ext cx="6472296" cy="3518370"/>
          </a:xfrm>
          <a:prstGeom prst="rect">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8" name="Rectángulo 7"/>
          <p:cNvSpPr/>
          <p:nvPr/>
        </p:nvSpPr>
        <p:spPr bwMode="auto">
          <a:xfrm>
            <a:off x="159926" y="4675481"/>
            <a:ext cx="8513704" cy="1006593"/>
          </a:xfrm>
          <a:prstGeom prst="rect">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30730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de-DE"/>
              <a:t>Fichero sistema.m</a:t>
            </a:r>
          </a:p>
        </p:txBody>
      </p:sp>
      <p:sp>
        <p:nvSpPr>
          <p:cNvPr id="3" name="Marcador de pie de página 2"/>
          <p:cNvSpPr>
            <a:spLocks noGrp="1"/>
          </p:cNvSpPr>
          <p:nvPr>
            <p:ph type="ftr" sz="quarter" idx="10"/>
          </p:nvPr>
        </p:nvSpPr>
        <p:spPr/>
        <p:txBody>
          <a:bodyPr/>
          <a:lstStyle/>
          <a:p>
            <a:r>
              <a:rPr lang="es-ES"/>
              <a:t>Regulación de sistemas eléctricos</a:t>
            </a:r>
            <a:endParaRPr lang="es-ES" i="0"/>
          </a:p>
        </p:txBody>
      </p:sp>
      <p:sp>
        <p:nvSpPr>
          <p:cNvPr id="4" name="Marcador de número de diapositiva 3"/>
          <p:cNvSpPr>
            <a:spLocks noGrp="1"/>
          </p:cNvSpPr>
          <p:nvPr>
            <p:ph type="sldNum" sz="quarter" idx="11"/>
          </p:nvPr>
        </p:nvSpPr>
        <p:spPr/>
        <p:txBody>
          <a:bodyPr/>
          <a:lstStyle/>
          <a:p>
            <a:fld id="{F4C54106-2D6F-4241-BE2A-B00362E54684}" type="slidenum">
              <a:rPr lang="es-ES"/>
              <a:pPr/>
              <a:t>27</a:t>
            </a:fld>
            <a:endParaRPr lang="es-ES"/>
          </a:p>
        </p:txBody>
      </p:sp>
      <p:pic>
        <p:nvPicPr>
          <p:cNvPr id="5" name="Imagen 4"/>
          <p:cNvPicPr>
            <a:picLocks noChangeAspect="1"/>
          </p:cNvPicPr>
          <p:nvPr/>
        </p:nvPicPr>
        <p:blipFill>
          <a:blip r:embed="rId3"/>
          <a:stretch>
            <a:fillRect/>
          </a:stretch>
        </p:blipFill>
        <p:spPr>
          <a:xfrm>
            <a:off x="236578" y="1163690"/>
            <a:ext cx="8715982" cy="4760754"/>
          </a:xfrm>
          <a:prstGeom prst="rect">
            <a:avLst/>
          </a:prstGeom>
        </p:spPr>
      </p:pic>
    </p:spTree>
    <p:extLst>
      <p:ext uri="{BB962C8B-B14F-4D97-AF65-F5344CB8AC3E}">
        <p14:creationId xmlns:p14="http://schemas.microsoft.com/office/powerpoint/2010/main" val="681441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Entrega de resultados.</a:t>
            </a:r>
          </a:p>
        </p:txBody>
      </p:sp>
      <p:sp>
        <p:nvSpPr>
          <p:cNvPr id="5" name="Marcador de contenido 4"/>
          <p:cNvSpPr>
            <a:spLocks noGrp="1"/>
          </p:cNvSpPr>
          <p:nvPr>
            <p:ph idx="1"/>
          </p:nvPr>
        </p:nvSpPr>
        <p:spPr>
          <a:xfrm>
            <a:off x="341313" y="1489075"/>
            <a:ext cx="8001000" cy="1397948"/>
          </a:xfrm>
        </p:spPr>
        <p:txBody>
          <a:bodyPr/>
          <a:lstStyle/>
          <a:p>
            <a:r>
              <a:rPr lang="es-ES"/>
              <a:t>Se entregará:</a:t>
            </a:r>
          </a:p>
          <a:p>
            <a:pPr lvl="1"/>
            <a:r>
              <a:rPr lang="es-ES"/>
              <a:t>Ficheros ‘sistema.m’ y ‘precios.m’ utilizados.</a:t>
            </a:r>
          </a:p>
          <a:p>
            <a:pPr lvl="1"/>
            <a:r>
              <a:rPr lang="es-ES"/>
              <a:t>Fichero excel con los resultados del problema: ‘plantilla_nordpool’</a:t>
            </a:r>
          </a:p>
          <a:p>
            <a:pPr lvl="1"/>
            <a:r>
              <a:rPr lang="es-ES"/>
              <a:t>Los programas utilizados en MATLAB.</a:t>
            </a:r>
          </a:p>
        </p:txBody>
      </p:sp>
      <p:sp>
        <p:nvSpPr>
          <p:cNvPr id="3" name="Marcador de pie de página 2"/>
          <p:cNvSpPr>
            <a:spLocks noGrp="1"/>
          </p:cNvSpPr>
          <p:nvPr>
            <p:ph type="ftr" sz="quarter" idx="10"/>
          </p:nvPr>
        </p:nvSpPr>
        <p:spPr/>
        <p:txBody>
          <a:bodyPr/>
          <a:lstStyle/>
          <a:p>
            <a:r>
              <a:rPr lang="es-ES"/>
              <a:t>Regulación de sistemas eléctricos</a:t>
            </a:r>
            <a:endParaRPr lang="es-ES" i="0"/>
          </a:p>
        </p:txBody>
      </p:sp>
      <p:sp>
        <p:nvSpPr>
          <p:cNvPr id="4" name="Marcador de número de diapositiva 3"/>
          <p:cNvSpPr>
            <a:spLocks noGrp="1"/>
          </p:cNvSpPr>
          <p:nvPr>
            <p:ph type="sldNum" sz="quarter" idx="11"/>
          </p:nvPr>
        </p:nvSpPr>
        <p:spPr/>
        <p:txBody>
          <a:bodyPr/>
          <a:lstStyle/>
          <a:p>
            <a:fld id="{F4C54106-2D6F-4241-BE2A-B00362E54684}" type="slidenum">
              <a:rPr lang="es-ES"/>
              <a:pPr/>
              <a:t>28</a:t>
            </a:fld>
            <a:endParaRPr lang="es-ES"/>
          </a:p>
        </p:txBody>
      </p:sp>
      <p:pic>
        <p:nvPicPr>
          <p:cNvPr id="6" name="Picture 5">
            <a:extLst>
              <a:ext uri="{FF2B5EF4-FFF2-40B4-BE49-F238E27FC236}">
                <a16:creationId xmlns:a16="http://schemas.microsoft.com/office/drawing/2014/main" id="{D9D26CCD-E796-B34E-8B15-B856811FB18C}"/>
              </a:ext>
            </a:extLst>
          </p:cNvPr>
          <p:cNvPicPr>
            <a:picLocks noChangeAspect="1"/>
          </p:cNvPicPr>
          <p:nvPr/>
        </p:nvPicPr>
        <p:blipFill>
          <a:blip r:embed="rId3"/>
          <a:stretch>
            <a:fillRect/>
          </a:stretch>
        </p:blipFill>
        <p:spPr>
          <a:xfrm>
            <a:off x="111780" y="3032506"/>
            <a:ext cx="8180526" cy="3097398"/>
          </a:xfrm>
          <a:prstGeom prst="rect">
            <a:avLst/>
          </a:prstGeom>
        </p:spPr>
      </p:pic>
    </p:spTree>
    <p:extLst>
      <p:ext uri="{BB962C8B-B14F-4D97-AF65-F5344CB8AC3E}">
        <p14:creationId xmlns:p14="http://schemas.microsoft.com/office/powerpoint/2010/main" val="58852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6B591-7C65-1D45-A23E-D63A110A56C8}"/>
              </a:ext>
            </a:extLst>
          </p:cNvPr>
          <p:cNvSpPr>
            <a:spLocks noGrp="1"/>
          </p:cNvSpPr>
          <p:nvPr>
            <p:ph type="title"/>
          </p:nvPr>
        </p:nvSpPr>
        <p:spPr/>
        <p:txBody>
          <a:bodyPr/>
          <a:lstStyle/>
          <a:p>
            <a:r>
              <a:rPr lang="en-ES"/>
              <a:t>Conocimientos que se requieren</a:t>
            </a:r>
          </a:p>
        </p:txBody>
      </p:sp>
      <p:sp>
        <p:nvSpPr>
          <p:cNvPr id="3" name="Content Placeholder 2">
            <a:extLst>
              <a:ext uri="{FF2B5EF4-FFF2-40B4-BE49-F238E27FC236}">
                <a16:creationId xmlns:a16="http://schemas.microsoft.com/office/drawing/2014/main" id="{3E81D2F8-5E6C-414A-B0AC-4E1E351DDD19}"/>
              </a:ext>
            </a:extLst>
          </p:cNvPr>
          <p:cNvSpPr>
            <a:spLocks noGrp="1"/>
          </p:cNvSpPr>
          <p:nvPr>
            <p:ph idx="1"/>
          </p:nvPr>
        </p:nvSpPr>
        <p:spPr>
          <a:xfrm>
            <a:off x="341313" y="1489075"/>
            <a:ext cx="8001000" cy="2555188"/>
          </a:xfrm>
        </p:spPr>
        <p:txBody>
          <a:bodyPr/>
          <a:lstStyle/>
          <a:p>
            <a:r>
              <a:rPr lang="en-GB"/>
              <a:t>Flujo de potencia en continua, </a:t>
            </a:r>
          </a:p>
          <a:p>
            <a:r>
              <a:rPr lang="en-GB"/>
              <a:t>Coeficientes PTDF </a:t>
            </a:r>
          </a:p>
          <a:p>
            <a:r>
              <a:rPr lang="en-GB"/>
              <a:t>Optimización cuadrática</a:t>
            </a:r>
          </a:p>
          <a:p>
            <a:r>
              <a:rPr lang="en-GB"/>
              <a:t>Capacidad de manejo y programación en MATLAB.</a:t>
            </a:r>
          </a:p>
          <a:p>
            <a:r>
              <a:rPr lang="en-GB"/>
              <a:t>Es conveniente instalar y leer el manual de la toolbox MATPOWER de MATLAB.</a:t>
            </a:r>
          </a:p>
          <a:p>
            <a:r>
              <a:rPr lang="en-ES"/>
              <a:t>Haber realizado la práctica de casación de este curso.</a:t>
            </a:r>
          </a:p>
        </p:txBody>
      </p:sp>
      <p:sp>
        <p:nvSpPr>
          <p:cNvPr id="4" name="Footer Placeholder 3">
            <a:extLst>
              <a:ext uri="{FF2B5EF4-FFF2-40B4-BE49-F238E27FC236}">
                <a16:creationId xmlns:a16="http://schemas.microsoft.com/office/drawing/2014/main" id="{D52AC487-0C47-284C-9656-A7E5C8D1CBEC}"/>
              </a:ext>
            </a:extLst>
          </p:cNvPr>
          <p:cNvSpPr>
            <a:spLocks noGrp="1"/>
          </p:cNvSpPr>
          <p:nvPr>
            <p:ph type="ftr" sz="quarter" idx="10"/>
          </p:nvPr>
        </p:nvSpPr>
        <p:spPr/>
        <p:txBody>
          <a:bodyPr/>
          <a:lstStyle/>
          <a:p>
            <a:r>
              <a:rPr lang="es-ES"/>
              <a:t>Regulación de sistemas eléctricos</a:t>
            </a:r>
            <a:endParaRPr lang="es-ES" i="0"/>
          </a:p>
        </p:txBody>
      </p:sp>
      <p:sp>
        <p:nvSpPr>
          <p:cNvPr id="5" name="Slide Number Placeholder 4">
            <a:extLst>
              <a:ext uri="{FF2B5EF4-FFF2-40B4-BE49-F238E27FC236}">
                <a16:creationId xmlns:a16="http://schemas.microsoft.com/office/drawing/2014/main" id="{B77FCA26-24C3-0D40-B002-352BABF6C782}"/>
              </a:ext>
            </a:extLst>
          </p:cNvPr>
          <p:cNvSpPr>
            <a:spLocks noGrp="1"/>
          </p:cNvSpPr>
          <p:nvPr>
            <p:ph type="sldNum" sz="quarter" idx="11"/>
          </p:nvPr>
        </p:nvSpPr>
        <p:spPr/>
        <p:txBody>
          <a:bodyPr/>
          <a:lstStyle/>
          <a:p>
            <a:fld id="{6E522F90-767D-A543-9EF5-BECE76126381}" type="slidenum">
              <a:rPr lang="es-ES"/>
              <a:pPr/>
              <a:t>3</a:t>
            </a:fld>
            <a:endParaRPr lang="es-ES"/>
          </a:p>
        </p:txBody>
      </p:sp>
    </p:spTree>
    <p:extLst>
      <p:ext uri="{BB962C8B-B14F-4D97-AF65-F5344CB8AC3E}">
        <p14:creationId xmlns:p14="http://schemas.microsoft.com/office/powerpoint/2010/main" val="412738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Zonas en Europe. European Day Ahead Market (SDAC).</a:t>
            </a:r>
          </a:p>
        </p:txBody>
      </p:sp>
      <p:sp>
        <p:nvSpPr>
          <p:cNvPr id="4" name="Marcador de número de diapositiva 3"/>
          <p:cNvSpPr>
            <a:spLocks noGrp="1"/>
          </p:cNvSpPr>
          <p:nvPr>
            <p:ph type="sldNum" sz="quarter" idx="4294967295"/>
          </p:nvPr>
        </p:nvSpPr>
        <p:spPr>
          <a:xfrm>
            <a:off x="6307403" y="6363332"/>
            <a:ext cx="2133600" cy="365125"/>
          </a:xfrm>
          <a:prstGeom prst="rect">
            <a:avLst/>
          </a:prstGeom>
        </p:spPr>
        <p:txBody>
          <a:bodyPr/>
          <a:lstStyle/>
          <a:p>
            <a:fld id="{B9735E48-F474-9E4E-8222-56BFF8345464}" type="slidenum">
              <a:rPr lang="tr-TR"/>
              <a:t>4</a:t>
            </a:fld>
            <a:endParaRPr lang="tr-TR"/>
          </a:p>
        </p:txBody>
      </p:sp>
      <p:sp>
        <p:nvSpPr>
          <p:cNvPr id="7" name="CuadroTexto 6"/>
          <p:cNvSpPr txBox="1"/>
          <p:nvPr/>
        </p:nvSpPr>
        <p:spPr>
          <a:xfrm>
            <a:off x="3439011" y="4951819"/>
            <a:ext cx="4461478" cy="1200329"/>
          </a:xfrm>
          <a:prstGeom prst="rect">
            <a:avLst/>
          </a:prstGeom>
          <a:noFill/>
        </p:spPr>
        <p:txBody>
          <a:bodyPr wrap="none" rtlCol="0">
            <a:spAutoFit/>
          </a:bodyPr>
          <a:lstStyle/>
          <a:p>
            <a:pPr marL="285750" indent="-285750">
              <a:buFont typeface="Arial"/>
              <a:buChar char="•"/>
            </a:pPr>
            <a:r>
              <a:rPr lang="es-ES" sz="1800"/>
              <a:t>Cierre común del mercado diario 12:00</a:t>
            </a:r>
          </a:p>
          <a:p>
            <a:pPr marL="285750" indent="-285750">
              <a:buFont typeface="Arial"/>
              <a:buChar char="•"/>
            </a:pPr>
            <a:r>
              <a:rPr lang="es-ES" sz="1800"/>
              <a:t>Algoritmo Euphemia para la región.</a:t>
            </a:r>
          </a:p>
          <a:p>
            <a:pPr marL="285750" indent="-285750">
              <a:buFont typeface="Arial"/>
              <a:buChar char="•"/>
            </a:pPr>
            <a:r>
              <a:rPr lang="es-ES" sz="1800"/>
              <a:t>Precios zonales.</a:t>
            </a:r>
          </a:p>
          <a:p>
            <a:pPr marL="285750" indent="-285750">
              <a:buFont typeface="Arial"/>
              <a:buChar char="•"/>
            </a:pPr>
            <a:r>
              <a:rPr lang="es-ES" sz="1800"/>
              <a:t>Ofertas complejas (MIBEL, IT, </a:t>
            </a:r>
            <a:r>
              <a:rPr lang="is-IS" sz="1800"/>
              <a:t>…)</a:t>
            </a:r>
            <a:endParaRPr lang="es-ES" sz="1800"/>
          </a:p>
        </p:txBody>
      </p:sp>
      <p:pic>
        <p:nvPicPr>
          <p:cNvPr id="8" name="Imagen 7"/>
          <p:cNvPicPr>
            <a:picLocks noChangeAspect="1"/>
          </p:cNvPicPr>
          <p:nvPr/>
        </p:nvPicPr>
        <p:blipFill>
          <a:blip r:embed="rId3"/>
          <a:stretch>
            <a:fillRect/>
          </a:stretch>
        </p:blipFill>
        <p:spPr>
          <a:xfrm>
            <a:off x="351303" y="1421966"/>
            <a:ext cx="2917491" cy="4745021"/>
          </a:xfrm>
          <a:prstGeom prst="rect">
            <a:avLst/>
          </a:prstGeom>
        </p:spPr>
      </p:pic>
      <p:sp>
        <p:nvSpPr>
          <p:cNvPr id="3" name="Marcador de pie de página 2"/>
          <p:cNvSpPr>
            <a:spLocks noGrp="1"/>
          </p:cNvSpPr>
          <p:nvPr>
            <p:ph type="ftr" sz="quarter" idx="10"/>
          </p:nvPr>
        </p:nvSpPr>
        <p:spPr/>
        <p:txBody>
          <a:bodyPr/>
          <a:lstStyle/>
          <a:p>
            <a:pPr>
              <a:defRPr/>
            </a:pPr>
            <a:r>
              <a:rPr lang="es-ES"/>
              <a:t>Regulación de sistemas eléctricos</a:t>
            </a:r>
            <a:endParaRPr lang="es-ES" i="0"/>
          </a:p>
        </p:txBody>
      </p:sp>
      <p:pic>
        <p:nvPicPr>
          <p:cNvPr id="9" name="Imagen 1">
            <a:extLst>
              <a:ext uri="{FF2B5EF4-FFF2-40B4-BE49-F238E27FC236}">
                <a16:creationId xmlns:a16="http://schemas.microsoft.com/office/drawing/2014/main" id="{2A197CDF-A667-5E49-BD99-25FE603BDDA9}"/>
              </a:ext>
            </a:extLst>
          </p:cNvPr>
          <p:cNvPicPr>
            <a:picLocks noChangeAspect="1"/>
          </p:cNvPicPr>
          <p:nvPr/>
        </p:nvPicPr>
        <p:blipFill>
          <a:blip r:embed="rId4"/>
          <a:stretch>
            <a:fillRect/>
          </a:stretch>
        </p:blipFill>
        <p:spPr>
          <a:xfrm>
            <a:off x="3589208" y="1302184"/>
            <a:ext cx="5050502" cy="3177921"/>
          </a:xfrm>
          <a:prstGeom prst="rect">
            <a:avLst/>
          </a:prstGeom>
        </p:spPr>
      </p:pic>
    </p:spTree>
    <p:extLst>
      <p:ext uri="{BB962C8B-B14F-4D97-AF65-F5344CB8AC3E}">
        <p14:creationId xmlns:p14="http://schemas.microsoft.com/office/powerpoint/2010/main" val="3431032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Secuencia de operaciones</a:t>
            </a:r>
          </a:p>
        </p:txBody>
      </p:sp>
      <p:sp>
        <p:nvSpPr>
          <p:cNvPr id="5" name="Marcador de contenido 4"/>
          <p:cNvSpPr>
            <a:spLocks noGrp="1"/>
          </p:cNvSpPr>
          <p:nvPr>
            <p:ph idx="1"/>
          </p:nvPr>
        </p:nvSpPr>
        <p:spPr>
          <a:xfrm>
            <a:off x="341313" y="1489075"/>
            <a:ext cx="8001000" cy="3663183"/>
          </a:xfrm>
        </p:spPr>
        <p:txBody>
          <a:bodyPr/>
          <a:lstStyle/>
          <a:p>
            <a:r>
              <a:rPr lang="es-ES"/>
              <a:t>En un sistema multizonal hay varios operadores del sistema y un operador del mercado que coordina todas las zonas.</a:t>
            </a:r>
          </a:p>
          <a:p>
            <a:r>
              <a:rPr lang="es-ES"/>
              <a:t>Operadores del sistema (TSO)</a:t>
            </a:r>
          </a:p>
          <a:p>
            <a:pPr lvl="1"/>
            <a:r>
              <a:rPr lang="es-ES"/>
              <a:t>Cálculo de la capacidad de las interconexiones (ATC).</a:t>
            </a:r>
          </a:p>
          <a:p>
            <a:pPr lvl="1"/>
            <a:r>
              <a:rPr lang="es-ES"/>
              <a:t>Cálculo de los coeficientes de sensibilidad (PTDF).</a:t>
            </a:r>
          </a:p>
          <a:p>
            <a:r>
              <a:rPr lang="es-ES"/>
              <a:t>Operador del mercado.</a:t>
            </a:r>
          </a:p>
          <a:p>
            <a:pPr lvl="1"/>
            <a:r>
              <a:rPr lang="es-ES"/>
              <a:t>Cálculo del precio sin congestiones (sirve como referencia) a partir de las curvas de oferta y demanda agregadas de todos los sistemas.</a:t>
            </a:r>
          </a:p>
          <a:p>
            <a:pPr lvl="1"/>
            <a:r>
              <a:rPr lang="es-ES"/>
              <a:t>Verificación de la potencia circulante por las interconexiones </a:t>
            </a:r>
            <a:r>
              <a:rPr lang="es-ES">
                <a:sym typeface="Wingdings"/>
              </a:rPr>
              <a:t> </a:t>
            </a:r>
            <a:r>
              <a:rPr lang="es-ES"/>
              <a:t> congestiones.</a:t>
            </a:r>
          </a:p>
          <a:p>
            <a:pPr lvl="1"/>
            <a:r>
              <a:rPr lang="es-ES"/>
              <a:t>Cálculo de precios zonales.</a:t>
            </a:r>
          </a:p>
        </p:txBody>
      </p:sp>
      <p:sp>
        <p:nvSpPr>
          <p:cNvPr id="3" name="Marcador de pie de página 2"/>
          <p:cNvSpPr>
            <a:spLocks noGrp="1"/>
          </p:cNvSpPr>
          <p:nvPr>
            <p:ph type="ftr" sz="quarter" idx="10"/>
          </p:nvPr>
        </p:nvSpPr>
        <p:spPr/>
        <p:txBody>
          <a:bodyPr/>
          <a:lstStyle/>
          <a:p>
            <a:r>
              <a:rPr lang="es-ES"/>
              <a:t>Regulación de sistemas eléctricos</a:t>
            </a:r>
            <a:endParaRPr lang="es-ES" i="0"/>
          </a:p>
        </p:txBody>
      </p:sp>
      <p:sp>
        <p:nvSpPr>
          <p:cNvPr id="4" name="Marcador de número de diapositiva 3"/>
          <p:cNvSpPr>
            <a:spLocks noGrp="1"/>
          </p:cNvSpPr>
          <p:nvPr>
            <p:ph type="sldNum" sz="quarter" idx="11"/>
          </p:nvPr>
        </p:nvSpPr>
        <p:spPr/>
        <p:txBody>
          <a:bodyPr/>
          <a:lstStyle/>
          <a:p>
            <a:fld id="{F4C54106-2D6F-4241-BE2A-B00362E54684}" type="slidenum">
              <a:rPr lang="es-ES"/>
              <a:pPr/>
              <a:t>5</a:t>
            </a:fld>
            <a:endParaRPr lang="es-ES"/>
          </a:p>
        </p:txBody>
      </p:sp>
    </p:spTree>
    <p:extLst>
      <p:ext uri="{BB962C8B-B14F-4D97-AF65-F5344CB8AC3E}">
        <p14:creationId xmlns:p14="http://schemas.microsoft.com/office/powerpoint/2010/main" val="352332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Toolbox  MATPOWER</a:t>
            </a:r>
          </a:p>
        </p:txBody>
      </p:sp>
      <p:sp>
        <p:nvSpPr>
          <p:cNvPr id="3" name="Marcador de contenido 2"/>
          <p:cNvSpPr>
            <a:spLocks noGrp="1"/>
          </p:cNvSpPr>
          <p:nvPr>
            <p:ph idx="1"/>
          </p:nvPr>
        </p:nvSpPr>
        <p:spPr>
          <a:xfrm>
            <a:off x="341313" y="1489075"/>
            <a:ext cx="8001000" cy="3958649"/>
          </a:xfrm>
        </p:spPr>
        <p:txBody>
          <a:bodyPr/>
          <a:lstStyle/>
          <a:p>
            <a:r>
              <a:rPr lang="es-ES"/>
              <a:t>“MATPOWER is a package of MATLAB® M-files for solving power flow and optimal power flow problems. It is intended as a simulation tool for researchers and educators that is easy to use and modify. MATPOWER is designed to give the best performance possible while keeping the code simple to understand and modify. It was initially developed as part of the PowerWeb project.”</a:t>
            </a:r>
          </a:p>
          <a:p>
            <a:r>
              <a:rPr lang="es-ES"/>
              <a:t>Se puede descargar aquí, junto con el manual: </a:t>
            </a:r>
            <a:r>
              <a:rPr lang="es-ES">
                <a:hlinkClick r:id="rId3"/>
              </a:rPr>
              <a:t>http://www.pserc.cornell.edu//matpower/</a:t>
            </a:r>
            <a:r>
              <a:rPr lang="es-ES"/>
              <a:t> </a:t>
            </a:r>
          </a:p>
          <a:p>
            <a:r>
              <a:rPr lang="es-ES"/>
              <a:t>Aplicaciones para esta práctica:</a:t>
            </a:r>
          </a:p>
          <a:p>
            <a:pPr lvl="1"/>
            <a:r>
              <a:rPr lang="es-ES"/>
              <a:t>Flujo de potencia en continua. </a:t>
            </a:r>
          </a:p>
          <a:p>
            <a:pPr lvl="1"/>
            <a:r>
              <a:rPr lang="es-ES"/>
              <a:t>Cálculo de factores de sensibilidad (PTDF)</a:t>
            </a:r>
            <a:r>
              <a:rPr lang="es-ES">
                <a:sym typeface="Wingdings"/>
              </a:rPr>
              <a:t>.</a:t>
            </a:r>
          </a:p>
        </p:txBody>
      </p:sp>
      <p:sp>
        <p:nvSpPr>
          <p:cNvPr id="4" name="Marcador de pie de página 3"/>
          <p:cNvSpPr>
            <a:spLocks noGrp="1"/>
          </p:cNvSpPr>
          <p:nvPr>
            <p:ph type="ftr" sz="quarter" idx="10"/>
          </p:nvPr>
        </p:nvSpPr>
        <p:spPr/>
        <p:txBody>
          <a:bodyPr/>
          <a:lstStyle/>
          <a:p>
            <a:r>
              <a:rPr lang="es-ES"/>
              <a:t>Regulación de sistemas eléctricos</a:t>
            </a:r>
            <a:endParaRPr lang="es-ES" i="0"/>
          </a:p>
        </p:txBody>
      </p:sp>
      <p:sp>
        <p:nvSpPr>
          <p:cNvPr id="5" name="Marcador de número de diapositiva 4"/>
          <p:cNvSpPr>
            <a:spLocks noGrp="1"/>
          </p:cNvSpPr>
          <p:nvPr>
            <p:ph type="sldNum" sz="quarter" idx="11"/>
          </p:nvPr>
        </p:nvSpPr>
        <p:spPr/>
        <p:txBody>
          <a:bodyPr/>
          <a:lstStyle/>
          <a:p>
            <a:fld id="{6E522F90-767D-A543-9EF5-BECE76126381}" type="slidenum">
              <a:rPr lang="es-ES"/>
              <a:pPr/>
              <a:t>6</a:t>
            </a:fld>
            <a:endParaRPr lang="es-ES"/>
          </a:p>
        </p:txBody>
      </p:sp>
    </p:spTree>
    <p:extLst>
      <p:ext uri="{BB962C8B-B14F-4D97-AF65-F5344CB8AC3E}">
        <p14:creationId xmlns:p14="http://schemas.microsoft.com/office/powerpoint/2010/main" val="400857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a:t>Ejemplo de utilización de MATPOWER</a:t>
            </a:r>
          </a:p>
        </p:txBody>
      </p:sp>
      <p:sp>
        <p:nvSpPr>
          <p:cNvPr id="4" name="Marcador de pie de página 3"/>
          <p:cNvSpPr>
            <a:spLocks noGrp="1"/>
          </p:cNvSpPr>
          <p:nvPr>
            <p:ph type="ftr" sz="quarter" idx="10"/>
          </p:nvPr>
        </p:nvSpPr>
        <p:spPr/>
        <p:txBody>
          <a:bodyPr/>
          <a:lstStyle/>
          <a:p>
            <a:r>
              <a:rPr lang="es-ES"/>
              <a:t>Regulación de sistemas eléctricos</a:t>
            </a:r>
            <a:endParaRPr lang="es-ES" i="0"/>
          </a:p>
        </p:txBody>
      </p:sp>
      <p:sp>
        <p:nvSpPr>
          <p:cNvPr id="5" name="Marcador de número de diapositiva 4"/>
          <p:cNvSpPr>
            <a:spLocks noGrp="1"/>
          </p:cNvSpPr>
          <p:nvPr>
            <p:ph type="sldNum" sz="quarter" idx="11"/>
          </p:nvPr>
        </p:nvSpPr>
        <p:spPr/>
        <p:txBody>
          <a:bodyPr/>
          <a:lstStyle/>
          <a:p>
            <a:fld id="{6E522F90-767D-A543-9EF5-BECE76126381}" type="slidenum">
              <a:rPr lang="es-ES"/>
              <a:pPr/>
              <a:t>7</a:t>
            </a:fld>
            <a:endParaRPr lang="es-ES"/>
          </a:p>
        </p:txBody>
      </p:sp>
      <p:pic>
        <p:nvPicPr>
          <p:cNvPr id="7" name="Imagen 6"/>
          <p:cNvPicPr>
            <a:picLocks noChangeAspect="1"/>
          </p:cNvPicPr>
          <p:nvPr/>
        </p:nvPicPr>
        <p:blipFill>
          <a:blip r:embed="rId3"/>
          <a:stretch>
            <a:fillRect/>
          </a:stretch>
        </p:blipFill>
        <p:spPr>
          <a:xfrm>
            <a:off x="622829" y="977101"/>
            <a:ext cx="7617456" cy="5112078"/>
          </a:xfrm>
          <a:prstGeom prst="rect">
            <a:avLst/>
          </a:prstGeom>
        </p:spPr>
      </p:pic>
      <p:sp>
        <p:nvSpPr>
          <p:cNvPr id="2" name="Rectángulo 1"/>
          <p:cNvSpPr/>
          <p:nvPr/>
        </p:nvSpPr>
        <p:spPr bwMode="auto">
          <a:xfrm>
            <a:off x="916231" y="4689231"/>
            <a:ext cx="6994769" cy="1191846"/>
          </a:xfrm>
          <a:prstGeom prst="rect">
            <a:avLst/>
          </a:prstGeom>
          <a:noFill/>
          <a:ln w="57150" cap="flat" cmpd="thickThin"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3" name="Rectángulo 2"/>
          <p:cNvSpPr/>
          <p:nvPr/>
        </p:nvSpPr>
        <p:spPr bwMode="auto">
          <a:xfrm>
            <a:off x="1015998" y="4064000"/>
            <a:ext cx="5920156" cy="556846"/>
          </a:xfrm>
          <a:prstGeom prst="rect">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8" name="CuadroTexto 7"/>
          <p:cNvSpPr txBox="1"/>
          <p:nvPr/>
        </p:nvSpPr>
        <p:spPr>
          <a:xfrm>
            <a:off x="7616993" y="3629801"/>
            <a:ext cx="1359553" cy="830997"/>
          </a:xfrm>
          <a:prstGeom prst="rect">
            <a:avLst/>
          </a:prstGeom>
          <a:noFill/>
          <a:ln>
            <a:solidFill>
              <a:srgbClr val="0000FF"/>
            </a:solidFill>
          </a:ln>
        </p:spPr>
        <p:txBody>
          <a:bodyPr wrap="square" rtlCol="0">
            <a:spAutoFit/>
          </a:bodyPr>
          <a:lstStyle/>
          <a:p>
            <a:pPr algn="ctr"/>
            <a:r>
              <a:rPr lang="es-ES"/>
              <a:t>Llamada  a distintas funciones del programa</a:t>
            </a:r>
          </a:p>
        </p:txBody>
      </p:sp>
      <p:cxnSp>
        <p:nvCxnSpPr>
          <p:cNvPr id="10" name="Conector recto de flecha 9"/>
          <p:cNvCxnSpPr>
            <a:stCxn id="8" idx="1"/>
            <a:endCxn id="3" idx="3"/>
          </p:cNvCxnSpPr>
          <p:nvPr/>
        </p:nvCxnSpPr>
        <p:spPr bwMode="auto">
          <a:xfrm flipH="1">
            <a:off x="6936154" y="4045300"/>
            <a:ext cx="680839" cy="297123"/>
          </a:xfrm>
          <a:prstGeom prst="straightConnector1">
            <a:avLst/>
          </a:prstGeom>
          <a:noFill/>
          <a:ln w="25400" cap="flat" cmpd="sng" algn="ctr">
            <a:solidFill>
              <a:srgbClr val="0000FF"/>
            </a:solidFill>
            <a:prstDash val="solid"/>
            <a:round/>
            <a:headEnd type="none" w="sm" len="sm"/>
            <a:tailEnd type="arrow"/>
          </a:ln>
          <a:effectLst/>
        </p:spPr>
      </p:cxnSp>
      <p:cxnSp>
        <p:nvCxnSpPr>
          <p:cNvPr id="12" name="Conector recto de flecha 11"/>
          <p:cNvCxnSpPr>
            <a:stCxn id="8" idx="2"/>
            <a:endCxn id="2" idx="3"/>
          </p:cNvCxnSpPr>
          <p:nvPr/>
        </p:nvCxnSpPr>
        <p:spPr bwMode="auto">
          <a:xfrm flipH="1">
            <a:off x="7911000" y="4460798"/>
            <a:ext cx="385770" cy="824356"/>
          </a:xfrm>
          <a:prstGeom prst="straightConnector1">
            <a:avLst/>
          </a:prstGeom>
          <a:noFill/>
          <a:ln w="25400" cap="flat" cmpd="sng" algn="ctr">
            <a:solidFill>
              <a:srgbClr val="0000FF"/>
            </a:solidFill>
            <a:prstDash val="solid"/>
            <a:round/>
            <a:headEnd type="none" w="sm" len="sm"/>
            <a:tailEnd type="arrow"/>
          </a:ln>
          <a:effectLst/>
        </p:spPr>
      </p:cxnSp>
      <p:sp>
        <p:nvSpPr>
          <p:cNvPr id="9" name="Rectángulo 8"/>
          <p:cNvSpPr/>
          <p:nvPr/>
        </p:nvSpPr>
        <p:spPr bwMode="auto">
          <a:xfrm>
            <a:off x="1079500" y="2032000"/>
            <a:ext cx="4140200" cy="457200"/>
          </a:xfrm>
          <a:prstGeom prst="rect">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cxnSp>
        <p:nvCxnSpPr>
          <p:cNvPr id="13" name="Conector recto de flecha 12"/>
          <p:cNvCxnSpPr>
            <a:stCxn id="8" idx="0"/>
            <a:endCxn id="9" idx="3"/>
          </p:cNvCxnSpPr>
          <p:nvPr/>
        </p:nvCxnSpPr>
        <p:spPr bwMode="auto">
          <a:xfrm flipH="1" flipV="1">
            <a:off x="5219700" y="2260600"/>
            <a:ext cx="3077070" cy="1369201"/>
          </a:xfrm>
          <a:prstGeom prst="straightConnector1">
            <a:avLst/>
          </a:prstGeom>
          <a:noFill/>
          <a:ln w="25400" cap="flat" cmpd="sng" algn="ctr">
            <a:solidFill>
              <a:srgbClr val="0000FF"/>
            </a:solidFill>
            <a:prstDash val="solid"/>
            <a:round/>
            <a:headEnd type="none" w="sm" len="sm"/>
            <a:tailEnd type="arrow"/>
          </a:ln>
          <a:effectLst/>
        </p:spPr>
      </p:cxnSp>
    </p:spTree>
    <p:extLst>
      <p:ext uri="{BB962C8B-B14F-4D97-AF65-F5344CB8AC3E}">
        <p14:creationId xmlns:p14="http://schemas.microsoft.com/office/powerpoint/2010/main" val="239621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3"/>
          <a:stretch>
            <a:fillRect/>
          </a:stretch>
        </p:blipFill>
        <p:spPr>
          <a:xfrm>
            <a:off x="221291" y="1353824"/>
            <a:ext cx="8788400" cy="2184400"/>
          </a:xfrm>
          <a:prstGeom prst="rect">
            <a:avLst/>
          </a:prstGeom>
        </p:spPr>
      </p:pic>
      <p:sp>
        <p:nvSpPr>
          <p:cNvPr id="2" name="Título 1"/>
          <p:cNvSpPr>
            <a:spLocks noGrp="1"/>
          </p:cNvSpPr>
          <p:nvPr>
            <p:ph type="title"/>
          </p:nvPr>
        </p:nvSpPr>
        <p:spPr/>
        <p:txBody>
          <a:bodyPr/>
          <a:lstStyle/>
          <a:p>
            <a:r>
              <a:rPr lang="es-ES"/>
              <a:t>Principales datos de nudo.</a:t>
            </a:r>
          </a:p>
        </p:txBody>
      </p:sp>
      <p:sp>
        <p:nvSpPr>
          <p:cNvPr id="3" name="Marcador de pie de página 2"/>
          <p:cNvSpPr>
            <a:spLocks noGrp="1"/>
          </p:cNvSpPr>
          <p:nvPr>
            <p:ph type="ftr" sz="quarter" idx="10"/>
          </p:nvPr>
        </p:nvSpPr>
        <p:spPr/>
        <p:txBody>
          <a:bodyPr/>
          <a:lstStyle/>
          <a:p>
            <a:r>
              <a:rPr lang="es-ES"/>
              <a:t>Regulación de sistemas eléctricos</a:t>
            </a:r>
            <a:endParaRPr lang="es-ES" i="0"/>
          </a:p>
        </p:txBody>
      </p:sp>
      <p:sp>
        <p:nvSpPr>
          <p:cNvPr id="4" name="Marcador de número de diapositiva 3"/>
          <p:cNvSpPr>
            <a:spLocks noGrp="1"/>
          </p:cNvSpPr>
          <p:nvPr>
            <p:ph type="sldNum" sz="quarter" idx="11"/>
          </p:nvPr>
        </p:nvSpPr>
        <p:spPr/>
        <p:txBody>
          <a:bodyPr/>
          <a:lstStyle/>
          <a:p>
            <a:fld id="{F4C54106-2D6F-4241-BE2A-B00362E54684}" type="slidenum">
              <a:rPr lang="es-ES"/>
              <a:pPr/>
              <a:t>8</a:t>
            </a:fld>
            <a:endParaRPr lang="es-ES"/>
          </a:p>
        </p:txBody>
      </p:sp>
      <p:sp>
        <p:nvSpPr>
          <p:cNvPr id="6" name="CuadroTexto 5"/>
          <p:cNvSpPr txBox="1"/>
          <p:nvPr/>
        </p:nvSpPr>
        <p:spPr>
          <a:xfrm>
            <a:off x="304800" y="937660"/>
            <a:ext cx="706443" cy="276999"/>
          </a:xfrm>
          <a:prstGeom prst="rect">
            <a:avLst/>
          </a:prstGeom>
          <a:noFill/>
          <a:ln>
            <a:solidFill>
              <a:srgbClr val="000090"/>
            </a:solidFill>
          </a:ln>
        </p:spPr>
        <p:txBody>
          <a:bodyPr wrap="none" rtlCol="0">
            <a:spAutoFit/>
          </a:bodyPr>
          <a:lstStyle/>
          <a:p>
            <a:r>
              <a:rPr lang="es-ES"/>
              <a:t>número</a:t>
            </a:r>
          </a:p>
        </p:txBody>
      </p:sp>
      <p:sp>
        <p:nvSpPr>
          <p:cNvPr id="7" name="CuadroTexto 6"/>
          <p:cNvSpPr txBox="1"/>
          <p:nvPr/>
        </p:nvSpPr>
        <p:spPr>
          <a:xfrm>
            <a:off x="1187354" y="972230"/>
            <a:ext cx="1020081" cy="276999"/>
          </a:xfrm>
          <a:prstGeom prst="rect">
            <a:avLst/>
          </a:prstGeom>
          <a:noFill/>
          <a:ln>
            <a:solidFill>
              <a:srgbClr val="000090"/>
            </a:solidFill>
          </a:ln>
        </p:spPr>
        <p:txBody>
          <a:bodyPr wrap="none" rtlCol="0">
            <a:spAutoFit/>
          </a:bodyPr>
          <a:lstStyle/>
          <a:p>
            <a:r>
              <a:rPr lang="es-ES"/>
              <a:t>Tipo:PV, PQ</a:t>
            </a:r>
          </a:p>
        </p:txBody>
      </p:sp>
      <p:sp>
        <p:nvSpPr>
          <p:cNvPr id="8" name="CuadroTexto 7"/>
          <p:cNvSpPr txBox="1"/>
          <p:nvPr/>
        </p:nvSpPr>
        <p:spPr>
          <a:xfrm>
            <a:off x="2481177" y="965490"/>
            <a:ext cx="1140156" cy="276999"/>
          </a:xfrm>
          <a:prstGeom prst="rect">
            <a:avLst/>
          </a:prstGeom>
          <a:noFill/>
          <a:ln>
            <a:solidFill>
              <a:srgbClr val="000090"/>
            </a:solidFill>
          </a:ln>
        </p:spPr>
        <p:txBody>
          <a:bodyPr wrap="none" rtlCol="0">
            <a:spAutoFit/>
          </a:bodyPr>
          <a:lstStyle/>
          <a:p>
            <a:r>
              <a:rPr lang="es-ES"/>
              <a:t>P demandada</a:t>
            </a:r>
          </a:p>
        </p:txBody>
      </p:sp>
      <p:sp>
        <p:nvSpPr>
          <p:cNvPr id="9" name="CuadroTexto 8"/>
          <p:cNvSpPr txBox="1"/>
          <p:nvPr/>
        </p:nvSpPr>
        <p:spPr>
          <a:xfrm>
            <a:off x="3689061" y="945210"/>
            <a:ext cx="1159993" cy="276999"/>
          </a:xfrm>
          <a:prstGeom prst="rect">
            <a:avLst/>
          </a:prstGeom>
          <a:noFill/>
          <a:ln>
            <a:solidFill>
              <a:srgbClr val="000090"/>
            </a:solidFill>
          </a:ln>
        </p:spPr>
        <p:txBody>
          <a:bodyPr wrap="none" rtlCol="0">
            <a:spAutoFit/>
          </a:bodyPr>
          <a:lstStyle/>
          <a:p>
            <a:r>
              <a:rPr lang="es-ES"/>
              <a:t>Q demandada</a:t>
            </a:r>
          </a:p>
        </p:txBody>
      </p:sp>
      <p:sp>
        <p:nvSpPr>
          <p:cNvPr id="10" name="CuadroTexto 9"/>
          <p:cNvSpPr txBox="1"/>
          <p:nvPr/>
        </p:nvSpPr>
        <p:spPr>
          <a:xfrm>
            <a:off x="5181600" y="861460"/>
            <a:ext cx="1561921" cy="461665"/>
          </a:xfrm>
          <a:prstGeom prst="rect">
            <a:avLst/>
          </a:prstGeom>
          <a:noFill/>
          <a:ln>
            <a:solidFill>
              <a:srgbClr val="000090"/>
            </a:solidFill>
          </a:ln>
        </p:spPr>
        <p:txBody>
          <a:bodyPr wrap="none" rtlCol="0">
            <a:spAutoFit/>
          </a:bodyPr>
          <a:lstStyle/>
          <a:p>
            <a:pPr algn="ctr"/>
            <a:r>
              <a:rPr lang="es-ES"/>
              <a:t>Tensión (salida) </a:t>
            </a:r>
          </a:p>
          <a:p>
            <a:pPr algn="ctr"/>
            <a:r>
              <a:rPr lang="es-ES"/>
              <a:t>Módulo   Argumento</a:t>
            </a:r>
          </a:p>
        </p:txBody>
      </p:sp>
      <p:sp>
        <p:nvSpPr>
          <p:cNvPr id="11" name="Elipse 10"/>
          <p:cNvSpPr/>
          <p:nvPr/>
        </p:nvSpPr>
        <p:spPr bwMode="auto">
          <a:xfrm>
            <a:off x="800100" y="2067960"/>
            <a:ext cx="292100" cy="254000"/>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2" name="Elipse 11"/>
          <p:cNvSpPr/>
          <p:nvPr/>
        </p:nvSpPr>
        <p:spPr bwMode="auto">
          <a:xfrm>
            <a:off x="1193800" y="2067960"/>
            <a:ext cx="292100" cy="254000"/>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3" name="Elipse 12"/>
          <p:cNvSpPr/>
          <p:nvPr/>
        </p:nvSpPr>
        <p:spPr bwMode="auto">
          <a:xfrm>
            <a:off x="1581416" y="2067960"/>
            <a:ext cx="393700" cy="266700"/>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4" name="Elipse 13"/>
          <p:cNvSpPr/>
          <p:nvPr/>
        </p:nvSpPr>
        <p:spPr bwMode="auto">
          <a:xfrm>
            <a:off x="2030612" y="2080660"/>
            <a:ext cx="292100" cy="254000"/>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5" name="Elipse 14"/>
          <p:cNvSpPr/>
          <p:nvPr/>
        </p:nvSpPr>
        <p:spPr bwMode="auto">
          <a:xfrm>
            <a:off x="3557570" y="2093360"/>
            <a:ext cx="835029" cy="241300"/>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cxnSp>
        <p:nvCxnSpPr>
          <p:cNvPr id="17" name="Conector recto de flecha 16"/>
          <p:cNvCxnSpPr>
            <a:stCxn id="10" idx="2"/>
            <a:endCxn id="15" idx="1"/>
          </p:cNvCxnSpPr>
          <p:nvPr/>
        </p:nvCxnSpPr>
        <p:spPr bwMode="auto">
          <a:xfrm flipH="1">
            <a:off x="3679857" y="1323125"/>
            <a:ext cx="2282704" cy="805573"/>
          </a:xfrm>
          <a:prstGeom prst="straightConnector1">
            <a:avLst/>
          </a:prstGeom>
          <a:noFill/>
          <a:ln w="25400" cap="flat" cmpd="sng" algn="ctr">
            <a:solidFill>
              <a:srgbClr val="0000FF"/>
            </a:solidFill>
            <a:prstDash val="solid"/>
            <a:round/>
            <a:headEnd type="none" w="sm" len="sm"/>
            <a:tailEnd type="arrow"/>
          </a:ln>
          <a:effectLst/>
        </p:spPr>
      </p:cxnSp>
      <p:cxnSp>
        <p:nvCxnSpPr>
          <p:cNvPr id="19" name="Conector recto de flecha 18"/>
          <p:cNvCxnSpPr>
            <a:stCxn id="10" idx="2"/>
            <a:endCxn id="15" idx="7"/>
          </p:cNvCxnSpPr>
          <p:nvPr/>
        </p:nvCxnSpPr>
        <p:spPr bwMode="auto">
          <a:xfrm flipH="1">
            <a:off x="4270312" y="1323125"/>
            <a:ext cx="1692249" cy="805573"/>
          </a:xfrm>
          <a:prstGeom prst="straightConnector1">
            <a:avLst/>
          </a:prstGeom>
          <a:noFill/>
          <a:ln w="25400" cap="flat" cmpd="sng" algn="ctr">
            <a:solidFill>
              <a:srgbClr val="0000FF"/>
            </a:solidFill>
            <a:prstDash val="solid"/>
            <a:round/>
            <a:headEnd type="none" w="sm" len="sm"/>
            <a:tailEnd type="arrow"/>
          </a:ln>
          <a:effectLst/>
        </p:spPr>
      </p:cxnSp>
      <p:cxnSp>
        <p:nvCxnSpPr>
          <p:cNvPr id="22" name="Conector recto de flecha 21"/>
          <p:cNvCxnSpPr>
            <a:stCxn id="6" idx="2"/>
            <a:endCxn id="11" idx="0"/>
          </p:cNvCxnSpPr>
          <p:nvPr/>
        </p:nvCxnSpPr>
        <p:spPr bwMode="auto">
          <a:xfrm>
            <a:off x="658022" y="1214659"/>
            <a:ext cx="288128" cy="853301"/>
          </a:xfrm>
          <a:prstGeom prst="straightConnector1">
            <a:avLst/>
          </a:prstGeom>
          <a:noFill/>
          <a:ln w="25400" cap="flat" cmpd="sng" algn="ctr">
            <a:solidFill>
              <a:srgbClr val="0000FF"/>
            </a:solidFill>
            <a:prstDash val="solid"/>
            <a:round/>
            <a:headEnd type="none" w="sm" len="sm"/>
            <a:tailEnd type="arrow"/>
          </a:ln>
          <a:effectLst/>
        </p:spPr>
      </p:cxnSp>
      <p:cxnSp>
        <p:nvCxnSpPr>
          <p:cNvPr id="24" name="Conector recto de flecha 23"/>
          <p:cNvCxnSpPr>
            <a:stCxn id="7" idx="2"/>
            <a:endCxn id="12" idx="0"/>
          </p:cNvCxnSpPr>
          <p:nvPr/>
        </p:nvCxnSpPr>
        <p:spPr bwMode="auto">
          <a:xfrm flipH="1">
            <a:off x="1339850" y="1249229"/>
            <a:ext cx="357545" cy="818731"/>
          </a:xfrm>
          <a:prstGeom prst="straightConnector1">
            <a:avLst/>
          </a:prstGeom>
          <a:noFill/>
          <a:ln w="25400" cap="flat" cmpd="sng" algn="ctr">
            <a:solidFill>
              <a:srgbClr val="0000FF"/>
            </a:solidFill>
            <a:prstDash val="solid"/>
            <a:round/>
            <a:headEnd type="none" w="sm" len="sm"/>
            <a:tailEnd type="arrow"/>
          </a:ln>
          <a:effectLst/>
        </p:spPr>
      </p:cxnSp>
      <p:cxnSp>
        <p:nvCxnSpPr>
          <p:cNvPr id="26" name="Conector recto de flecha 25"/>
          <p:cNvCxnSpPr>
            <a:stCxn id="8" idx="2"/>
            <a:endCxn id="13" idx="0"/>
          </p:cNvCxnSpPr>
          <p:nvPr/>
        </p:nvCxnSpPr>
        <p:spPr bwMode="auto">
          <a:xfrm flipH="1">
            <a:off x="1778266" y="1242489"/>
            <a:ext cx="1272989" cy="825471"/>
          </a:xfrm>
          <a:prstGeom prst="straightConnector1">
            <a:avLst/>
          </a:prstGeom>
          <a:noFill/>
          <a:ln w="25400" cap="flat" cmpd="sng" algn="ctr">
            <a:solidFill>
              <a:srgbClr val="0000FF"/>
            </a:solidFill>
            <a:prstDash val="solid"/>
            <a:round/>
            <a:headEnd type="none" w="sm" len="sm"/>
            <a:tailEnd type="arrow"/>
          </a:ln>
          <a:effectLst/>
        </p:spPr>
      </p:cxnSp>
      <p:cxnSp>
        <p:nvCxnSpPr>
          <p:cNvPr id="29" name="Conector recto de flecha 28"/>
          <p:cNvCxnSpPr>
            <a:stCxn id="9" idx="2"/>
            <a:endCxn id="14" idx="0"/>
          </p:cNvCxnSpPr>
          <p:nvPr/>
        </p:nvCxnSpPr>
        <p:spPr bwMode="auto">
          <a:xfrm flipH="1">
            <a:off x="2176662" y="1222209"/>
            <a:ext cx="2092396" cy="858451"/>
          </a:xfrm>
          <a:prstGeom prst="straightConnector1">
            <a:avLst/>
          </a:prstGeom>
          <a:noFill/>
          <a:ln w="25400" cap="flat" cmpd="sng" algn="ctr">
            <a:solidFill>
              <a:srgbClr val="0000FF"/>
            </a:solidFill>
            <a:prstDash val="solid"/>
            <a:round/>
            <a:headEnd type="none" w="sm" len="sm"/>
            <a:tailEnd type="arrow"/>
          </a:ln>
          <a:effectLst/>
        </p:spPr>
      </p:cxnSp>
      <p:pic>
        <p:nvPicPr>
          <p:cNvPr id="30" name="Imagen 29"/>
          <p:cNvPicPr>
            <a:picLocks noChangeAspect="1"/>
          </p:cNvPicPr>
          <p:nvPr/>
        </p:nvPicPr>
        <p:blipFill>
          <a:blip r:embed="rId4"/>
          <a:stretch>
            <a:fillRect/>
          </a:stretch>
        </p:blipFill>
        <p:spPr>
          <a:xfrm>
            <a:off x="3860800" y="2806700"/>
            <a:ext cx="4971551" cy="3403600"/>
          </a:xfrm>
          <a:prstGeom prst="rect">
            <a:avLst/>
          </a:prstGeom>
        </p:spPr>
      </p:pic>
      <p:sp>
        <p:nvSpPr>
          <p:cNvPr id="23" name="CuadroTexto 22"/>
          <p:cNvSpPr txBox="1"/>
          <p:nvPr/>
        </p:nvSpPr>
        <p:spPr>
          <a:xfrm>
            <a:off x="895924" y="3792957"/>
            <a:ext cx="1505540" cy="276999"/>
          </a:xfrm>
          <a:prstGeom prst="rect">
            <a:avLst/>
          </a:prstGeom>
          <a:noFill/>
          <a:ln>
            <a:solidFill>
              <a:srgbClr val="000090"/>
            </a:solidFill>
          </a:ln>
        </p:spPr>
        <p:txBody>
          <a:bodyPr wrap="none" rtlCol="0">
            <a:spAutoFit/>
          </a:bodyPr>
          <a:lstStyle/>
          <a:p>
            <a:pPr algn="ctr"/>
            <a:r>
              <a:rPr lang="es-ES"/>
              <a:t>Fichero ‘sistema.m’</a:t>
            </a:r>
          </a:p>
        </p:txBody>
      </p:sp>
    </p:spTree>
    <p:extLst>
      <p:ext uri="{BB962C8B-B14F-4D97-AF65-F5344CB8AC3E}">
        <p14:creationId xmlns:p14="http://schemas.microsoft.com/office/powerpoint/2010/main" val="234314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374014" y="1288223"/>
            <a:ext cx="8315494" cy="1956586"/>
          </a:xfrm>
          <a:prstGeom prst="rect">
            <a:avLst/>
          </a:prstGeom>
        </p:spPr>
      </p:pic>
      <p:sp>
        <p:nvSpPr>
          <p:cNvPr id="2" name="Título 1"/>
          <p:cNvSpPr>
            <a:spLocks noGrp="1"/>
          </p:cNvSpPr>
          <p:nvPr>
            <p:ph type="title"/>
          </p:nvPr>
        </p:nvSpPr>
        <p:spPr/>
        <p:txBody>
          <a:bodyPr/>
          <a:lstStyle/>
          <a:p>
            <a:r>
              <a:rPr lang="es-ES"/>
              <a:t>Principales datos de rama.</a:t>
            </a:r>
          </a:p>
        </p:txBody>
      </p:sp>
      <p:sp>
        <p:nvSpPr>
          <p:cNvPr id="3" name="Marcador de pie de página 2"/>
          <p:cNvSpPr>
            <a:spLocks noGrp="1"/>
          </p:cNvSpPr>
          <p:nvPr>
            <p:ph type="ftr" sz="quarter" idx="10"/>
          </p:nvPr>
        </p:nvSpPr>
        <p:spPr/>
        <p:txBody>
          <a:bodyPr/>
          <a:lstStyle/>
          <a:p>
            <a:r>
              <a:rPr lang="es-ES"/>
              <a:t>Regulación de sistemas eléctricos</a:t>
            </a:r>
            <a:endParaRPr lang="es-ES" i="0"/>
          </a:p>
        </p:txBody>
      </p:sp>
      <p:sp>
        <p:nvSpPr>
          <p:cNvPr id="4" name="Marcador de número de diapositiva 3"/>
          <p:cNvSpPr>
            <a:spLocks noGrp="1"/>
          </p:cNvSpPr>
          <p:nvPr>
            <p:ph type="sldNum" sz="quarter" idx="11"/>
          </p:nvPr>
        </p:nvSpPr>
        <p:spPr/>
        <p:txBody>
          <a:bodyPr/>
          <a:lstStyle/>
          <a:p>
            <a:fld id="{F4C54106-2D6F-4241-BE2A-B00362E54684}" type="slidenum">
              <a:rPr lang="es-ES"/>
              <a:pPr/>
              <a:t>9</a:t>
            </a:fld>
            <a:endParaRPr lang="es-ES"/>
          </a:p>
        </p:txBody>
      </p:sp>
      <p:sp>
        <p:nvSpPr>
          <p:cNvPr id="6" name="CuadroTexto 5"/>
          <p:cNvSpPr txBox="1"/>
          <p:nvPr/>
        </p:nvSpPr>
        <p:spPr>
          <a:xfrm>
            <a:off x="216186" y="1015740"/>
            <a:ext cx="1621397" cy="276999"/>
          </a:xfrm>
          <a:prstGeom prst="rect">
            <a:avLst/>
          </a:prstGeom>
          <a:noFill/>
          <a:ln>
            <a:solidFill>
              <a:srgbClr val="000090"/>
            </a:solidFill>
          </a:ln>
        </p:spPr>
        <p:txBody>
          <a:bodyPr wrap="square" rtlCol="0">
            <a:spAutoFit/>
          </a:bodyPr>
          <a:lstStyle/>
          <a:p>
            <a:pPr algn="ctr"/>
            <a:r>
              <a:rPr lang="es-ES"/>
              <a:t>Nudos inicial y final</a:t>
            </a:r>
          </a:p>
        </p:txBody>
      </p:sp>
      <p:sp>
        <p:nvSpPr>
          <p:cNvPr id="8" name="CuadroTexto 7"/>
          <p:cNvSpPr txBox="1"/>
          <p:nvPr/>
        </p:nvSpPr>
        <p:spPr>
          <a:xfrm>
            <a:off x="1927216" y="1004400"/>
            <a:ext cx="637840" cy="276999"/>
          </a:xfrm>
          <a:prstGeom prst="rect">
            <a:avLst/>
          </a:prstGeom>
          <a:noFill/>
          <a:ln>
            <a:solidFill>
              <a:srgbClr val="000090"/>
            </a:solidFill>
          </a:ln>
        </p:spPr>
        <p:txBody>
          <a:bodyPr wrap="none" rtlCol="0">
            <a:spAutoFit/>
          </a:bodyPr>
          <a:lstStyle/>
          <a:p>
            <a:r>
              <a:rPr lang="es-ES"/>
              <a:t>r (p.u.)</a:t>
            </a:r>
          </a:p>
        </p:txBody>
      </p:sp>
      <p:sp>
        <p:nvSpPr>
          <p:cNvPr id="9" name="CuadroTexto 8"/>
          <p:cNvSpPr txBox="1"/>
          <p:nvPr/>
        </p:nvSpPr>
        <p:spPr>
          <a:xfrm>
            <a:off x="2689216" y="940900"/>
            <a:ext cx="663538" cy="276999"/>
          </a:xfrm>
          <a:prstGeom prst="rect">
            <a:avLst/>
          </a:prstGeom>
          <a:noFill/>
          <a:ln>
            <a:solidFill>
              <a:srgbClr val="000090"/>
            </a:solidFill>
          </a:ln>
        </p:spPr>
        <p:txBody>
          <a:bodyPr wrap="none" rtlCol="0">
            <a:spAutoFit/>
          </a:bodyPr>
          <a:lstStyle/>
          <a:p>
            <a:r>
              <a:rPr lang="es-ES"/>
              <a:t>x (p.u.)</a:t>
            </a:r>
          </a:p>
        </p:txBody>
      </p:sp>
      <p:sp>
        <p:nvSpPr>
          <p:cNvPr id="10" name="CuadroTexto 9"/>
          <p:cNvSpPr txBox="1"/>
          <p:nvPr/>
        </p:nvSpPr>
        <p:spPr>
          <a:xfrm>
            <a:off x="4345241" y="915500"/>
            <a:ext cx="1043876" cy="276999"/>
          </a:xfrm>
          <a:prstGeom prst="rect">
            <a:avLst/>
          </a:prstGeom>
          <a:noFill/>
          <a:ln>
            <a:solidFill>
              <a:srgbClr val="000090"/>
            </a:solidFill>
          </a:ln>
        </p:spPr>
        <p:txBody>
          <a:bodyPr wrap="none" rtlCol="0">
            <a:spAutoFit/>
          </a:bodyPr>
          <a:lstStyle/>
          <a:p>
            <a:pPr algn="ctr"/>
            <a:r>
              <a:rPr lang="es-ES"/>
              <a:t>Límites MVA</a:t>
            </a:r>
          </a:p>
        </p:txBody>
      </p:sp>
      <p:sp>
        <p:nvSpPr>
          <p:cNvPr id="11" name="Elipse 10"/>
          <p:cNvSpPr/>
          <p:nvPr/>
        </p:nvSpPr>
        <p:spPr bwMode="auto">
          <a:xfrm>
            <a:off x="711200" y="1855300"/>
            <a:ext cx="292100" cy="254000"/>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2" name="Elipse 11"/>
          <p:cNvSpPr/>
          <p:nvPr/>
        </p:nvSpPr>
        <p:spPr bwMode="auto">
          <a:xfrm>
            <a:off x="1041400" y="1880700"/>
            <a:ext cx="292100" cy="254000"/>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3" name="Elipse 12"/>
          <p:cNvSpPr/>
          <p:nvPr/>
        </p:nvSpPr>
        <p:spPr bwMode="auto">
          <a:xfrm>
            <a:off x="1435100" y="1855300"/>
            <a:ext cx="714274" cy="257202"/>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4" name="Elipse 13"/>
          <p:cNvSpPr/>
          <p:nvPr/>
        </p:nvSpPr>
        <p:spPr bwMode="auto">
          <a:xfrm>
            <a:off x="2186010" y="1868000"/>
            <a:ext cx="620689" cy="256713"/>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15" name="Elipse 14"/>
          <p:cNvSpPr/>
          <p:nvPr/>
        </p:nvSpPr>
        <p:spPr bwMode="auto">
          <a:xfrm>
            <a:off x="3548872" y="1904189"/>
            <a:ext cx="356627" cy="183548"/>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cxnSp>
        <p:nvCxnSpPr>
          <p:cNvPr id="17" name="Conector recto de flecha 16"/>
          <p:cNvCxnSpPr>
            <a:stCxn id="10" idx="2"/>
            <a:endCxn id="15" idx="0"/>
          </p:cNvCxnSpPr>
          <p:nvPr/>
        </p:nvCxnSpPr>
        <p:spPr bwMode="auto">
          <a:xfrm flipH="1">
            <a:off x="3727186" y="1192499"/>
            <a:ext cx="1139993" cy="711690"/>
          </a:xfrm>
          <a:prstGeom prst="straightConnector1">
            <a:avLst/>
          </a:prstGeom>
          <a:noFill/>
          <a:ln w="25400" cap="flat" cmpd="sng" algn="ctr">
            <a:solidFill>
              <a:srgbClr val="0000FF"/>
            </a:solidFill>
            <a:prstDash val="solid"/>
            <a:round/>
            <a:headEnd type="none" w="sm" len="sm"/>
            <a:tailEnd type="arrow"/>
          </a:ln>
          <a:effectLst/>
        </p:spPr>
      </p:cxnSp>
      <p:cxnSp>
        <p:nvCxnSpPr>
          <p:cNvPr id="22" name="Conector recto de flecha 21"/>
          <p:cNvCxnSpPr>
            <a:stCxn id="6" idx="2"/>
            <a:endCxn id="11" idx="0"/>
          </p:cNvCxnSpPr>
          <p:nvPr/>
        </p:nvCxnSpPr>
        <p:spPr bwMode="auto">
          <a:xfrm flipH="1">
            <a:off x="857250" y="1292739"/>
            <a:ext cx="169635" cy="562561"/>
          </a:xfrm>
          <a:prstGeom prst="straightConnector1">
            <a:avLst/>
          </a:prstGeom>
          <a:noFill/>
          <a:ln w="25400" cap="flat" cmpd="sng" algn="ctr">
            <a:solidFill>
              <a:srgbClr val="0000FF"/>
            </a:solidFill>
            <a:prstDash val="solid"/>
            <a:round/>
            <a:headEnd type="none" w="sm" len="sm"/>
            <a:tailEnd type="arrow"/>
          </a:ln>
          <a:effectLst/>
        </p:spPr>
      </p:cxnSp>
      <p:cxnSp>
        <p:nvCxnSpPr>
          <p:cNvPr id="24" name="Conector recto de flecha 23"/>
          <p:cNvCxnSpPr>
            <a:stCxn id="6" idx="2"/>
            <a:endCxn id="12" idx="0"/>
          </p:cNvCxnSpPr>
          <p:nvPr/>
        </p:nvCxnSpPr>
        <p:spPr bwMode="auto">
          <a:xfrm>
            <a:off x="1026885" y="1292739"/>
            <a:ext cx="160565" cy="587961"/>
          </a:xfrm>
          <a:prstGeom prst="straightConnector1">
            <a:avLst/>
          </a:prstGeom>
          <a:noFill/>
          <a:ln w="25400" cap="flat" cmpd="sng" algn="ctr">
            <a:solidFill>
              <a:srgbClr val="0000FF"/>
            </a:solidFill>
            <a:prstDash val="solid"/>
            <a:round/>
            <a:headEnd type="none" w="sm" len="sm"/>
            <a:tailEnd type="arrow"/>
          </a:ln>
          <a:effectLst/>
        </p:spPr>
      </p:cxnSp>
      <p:cxnSp>
        <p:nvCxnSpPr>
          <p:cNvPr id="26" name="Conector recto de flecha 25"/>
          <p:cNvCxnSpPr>
            <a:stCxn id="8" idx="2"/>
            <a:endCxn id="13" idx="0"/>
          </p:cNvCxnSpPr>
          <p:nvPr/>
        </p:nvCxnSpPr>
        <p:spPr bwMode="auto">
          <a:xfrm flipH="1">
            <a:off x="1792237" y="1281399"/>
            <a:ext cx="453899" cy="573901"/>
          </a:xfrm>
          <a:prstGeom prst="straightConnector1">
            <a:avLst/>
          </a:prstGeom>
          <a:noFill/>
          <a:ln w="25400" cap="flat" cmpd="sng" algn="ctr">
            <a:solidFill>
              <a:srgbClr val="0000FF"/>
            </a:solidFill>
            <a:prstDash val="solid"/>
            <a:round/>
            <a:headEnd type="none" w="sm" len="sm"/>
            <a:tailEnd type="arrow"/>
          </a:ln>
          <a:effectLst/>
        </p:spPr>
      </p:cxnSp>
      <p:cxnSp>
        <p:nvCxnSpPr>
          <p:cNvPr id="29" name="Conector recto de flecha 28"/>
          <p:cNvCxnSpPr>
            <a:stCxn id="9" idx="2"/>
            <a:endCxn id="14" idx="0"/>
          </p:cNvCxnSpPr>
          <p:nvPr/>
        </p:nvCxnSpPr>
        <p:spPr bwMode="auto">
          <a:xfrm flipH="1">
            <a:off x="2496355" y="1217899"/>
            <a:ext cx="524630" cy="650101"/>
          </a:xfrm>
          <a:prstGeom prst="straightConnector1">
            <a:avLst/>
          </a:prstGeom>
          <a:noFill/>
          <a:ln w="25400" cap="flat" cmpd="sng" algn="ctr">
            <a:solidFill>
              <a:srgbClr val="0000FF"/>
            </a:solidFill>
            <a:prstDash val="solid"/>
            <a:round/>
            <a:headEnd type="none" w="sm" len="sm"/>
            <a:tailEnd type="arrow"/>
          </a:ln>
          <a:effectLst/>
        </p:spPr>
      </p:cxnSp>
      <p:sp>
        <p:nvSpPr>
          <p:cNvPr id="31" name="Elipse 30"/>
          <p:cNvSpPr/>
          <p:nvPr/>
        </p:nvSpPr>
        <p:spPr bwMode="auto">
          <a:xfrm>
            <a:off x="2870201" y="1893400"/>
            <a:ext cx="678672" cy="185639"/>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sp>
        <p:nvSpPr>
          <p:cNvPr id="34" name="CuadroTexto 33"/>
          <p:cNvSpPr txBox="1"/>
          <p:nvPr/>
        </p:nvSpPr>
        <p:spPr>
          <a:xfrm>
            <a:off x="3502016" y="915500"/>
            <a:ext cx="672179" cy="276999"/>
          </a:xfrm>
          <a:prstGeom prst="rect">
            <a:avLst/>
          </a:prstGeom>
          <a:noFill/>
          <a:ln>
            <a:solidFill>
              <a:srgbClr val="000090"/>
            </a:solidFill>
          </a:ln>
        </p:spPr>
        <p:txBody>
          <a:bodyPr wrap="none" rtlCol="0">
            <a:spAutoFit/>
          </a:bodyPr>
          <a:lstStyle/>
          <a:p>
            <a:r>
              <a:rPr lang="es-ES"/>
              <a:t>b (p.u.)</a:t>
            </a:r>
          </a:p>
        </p:txBody>
      </p:sp>
      <p:cxnSp>
        <p:nvCxnSpPr>
          <p:cNvPr id="35" name="Conector recto de flecha 34"/>
          <p:cNvCxnSpPr>
            <a:stCxn id="34" idx="2"/>
            <a:endCxn id="31" idx="0"/>
          </p:cNvCxnSpPr>
          <p:nvPr/>
        </p:nvCxnSpPr>
        <p:spPr bwMode="auto">
          <a:xfrm flipH="1">
            <a:off x="3209537" y="1192499"/>
            <a:ext cx="628569" cy="700901"/>
          </a:xfrm>
          <a:prstGeom prst="straightConnector1">
            <a:avLst/>
          </a:prstGeom>
          <a:noFill/>
          <a:ln w="25400" cap="flat" cmpd="sng" algn="ctr">
            <a:solidFill>
              <a:srgbClr val="0000FF"/>
            </a:solidFill>
            <a:prstDash val="solid"/>
            <a:round/>
            <a:headEnd type="none" w="sm" len="sm"/>
            <a:tailEnd type="arrow"/>
          </a:ln>
          <a:effectLst/>
        </p:spPr>
      </p:cxnSp>
      <p:sp>
        <p:nvSpPr>
          <p:cNvPr id="48" name="CuadroTexto 47"/>
          <p:cNvSpPr txBox="1"/>
          <p:nvPr/>
        </p:nvSpPr>
        <p:spPr>
          <a:xfrm>
            <a:off x="5648849" y="864700"/>
            <a:ext cx="1219880" cy="276999"/>
          </a:xfrm>
          <a:prstGeom prst="rect">
            <a:avLst/>
          </a:prstGeom>
          <a:noFill/>
          <a:ln>
            <a:solidFill>
              <a:srgbClr val="000090"/>
            </a:solidFill>
          </a:ln>
        </p:spPr>
        <p:txBody>
          <a:bodyPr wrap="none" rtlCol="0">
            <a:spAutoFit/>
          </a:bodyPr>
          <a:lstStyle/>
          <a:p>
            <a:pPr algn="ctr"/>
            <a:r>
              <a:rPr lang="es-ES"/>
              <a:t>conex/deconex</a:t>
            </a:r>
          </a:p>
        </p:txBody>
      </p:sp>
      <p:sp>
        <p:nvSpPr>
          <p:cNvPr id="49" name="Elipse 48"/>
          <p:cNvSpPr/>
          <p:nvPr/>
        </p:nvSpPr>
        <p:spPr bwMode="auto">
          <a:xfrm>
            <a:off x="5201443" y="1837206"/>
            <a:ext cx="292100" cy="254000"/>
          </a:xfrm>
          <a:prstGeom prst="ellipse">
            <a:avLst/>
          </a:prstGeom>
          <a:noFill/>
          <a:ln w="25400" cap="flat" cmpd="sng" algn="ctr">
            <a:solidFill>
              <a:srgbClr val="0000FF"/>
            </a:solidFill>
            <a:prstDash val="solid"/>
            <a:round/>
            <a:headEnd type="none" w="sm" len="sm"/>
            <a:tailEnd type="triangle"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p:txBody>
      </p:sp>
      <p:cxnSp>
        <p:nvCxnSpPr>
          <p:cNvPr id="50" name="Conector recto de flecha 49"/>
          <p:cNvCxnSpPr>
            <a:stCxn id="48" idx="2"/>
            <a:endCxn id="49" idx="0"/>
          </p:cNvCxnSpPr>
          <p:nvPr/>
        </p:nvCxnSpPr>
        <p:spPr bwMode="auto">
          <a:xfrm flipH="1">
            <a:off x="5347493" y="1141699"/>
            <a:ext cx="911296" cy="695507"/>
          </a:xfrm>
          <a:prstGeom prst="straightConnector1">
            <a:avLst/>
          </a:prstGeom>
          <a:noFill/>
          <a:ln w="25400" cap="flat" cmpd="sng" algn="ctr">
            <a:solidFill>
              <a:srgbClr val="0000FF"/>
            </a:solidFill>
            <a:prstDash val="solid"/>
            <a:round/>
            <a:headEnd type="none" w="sm" len="sm"/>
            <a:tailEnd type="arrow"/>
          </a:ln>
          <a:effectLst/>
        </p:spPr>
      </p:cxnSp>
      <p:pic>
        <p:nvPicPr>
          <p:cNvPr id="54" name="Imagen 53"/>
          <p:cNvPicPr>
            <a:picLocks noChangeAspect="1"/>
          </p:cNvPicPr>
          <p:nvPr/>
        </p:nvPicPr>
        <p:blipFill>
          <a:blip r:embed="rId4"/>
          <a:stretch>
            <a:fillRect/>
          </a:stretch>
        </p:blipFill>
        <p:spPr>
          <a:xfrm>
            <a:off x="268182" y="2889380"/>
            <a:ext cx="6261100" cy="3409891"/>
          </a:xfrm>
          <a:prstGeom prst="rect">
            <a:avLst/>
          </a:prstGeom>
        </p:spPr>
      </p:pic>
      <p:sp>
        <p:nvSpPr>
          <p:cNvPr id="27" name="CuadroTexto 26"/>
          <p:cNvSpPr txBox="1"/>
          <p:nvPr/>
        </p:nvSpPr>
        <p:spPr>
          <a:xfrm>
            <a:off x="6746995" y="3711314"/>
            <a:ext cx="1505540" cy="276999"/>
          </a:xfrm>
          <a:prstGeom prst="rect">
            <a:avLst/>
          </a:prstGeom>
          <a:noFill/>
          <a:ln>
            <a:solidFill>
              <a:srgbClr val="000090"/>
            </a:solidFill>
          </a:ln>
        </p:spPr>
        <p:txBody>
          <a:bodyPr wrap="none" rtlCol="0">
            <a:spAutoFit/>
          </a:bodyPr>
          <a:lstStyle/>
          <a:p>
            <a:pPr algn="ctr"/>
            <a:r>
              <a:rPr lang="es-ES"/>
              <a:t>Fichero ‘sistema.m’</a:t>
            </a:r>
          </a:p>
        </p:txBody>
      </p:sp>
    </p:spTree>
    <p:extLst>
      <p:ext uri="{BB962C8B-B14F-4D97-AF65-F5344CB8AC3E}">
        <p14:creationId xmlns:p14="http://schemas.microsoft.com/office/powerpoint/2010/main" val="2237056544"/>
      </p:ext>
    </p:extLst>
  </p:cSld>
  <p:clrMapOvr>
    <a:masterClrMapping/>
  </p:clrMapOvr>
</p:sld>
</file>

<file path=ppt/theme/theme1.xml><?xml version="1.0" encoding="utf-8"?>
<a:theme xmlns:a="http://schemas.openxmlformats.org/drawingml/2006/main" name="RSE">
  <a:themeElements>
    <a:clrScheme name="RSE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fontScheme name="RSE">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00FF"/>
          </a:solidFill>
          <a:prstDash val="solid"/>
          <a:round/>
          <a:headEnd type="none" w="sm" len="sm"/>
          <a:tailEnd type="triangle" w="lg" len="lg"/>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12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00FF"/>
          </a:solidFill>
          <a:prstDash val="solid"/>
          <a:round/>
          <a:headEnd type="none" w="sm" len="sm"/>
          <a:tailEnd type="triangle" w="lg" len="lg"/>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1200" b="0" i="0" u="none" strike="noStrike" cap="none" normalizeH="0" baseline="0">
            <a:ln>
              <a:noFill/>
            </a:ln>
            <a:solidFill>
              <a:schemeClr val="tx1"/>
            </a:solidFill>
            <a:effectLst/>
            <a:latin typeface="Arial" charset="0"/>
          </a:defRPr>
        </a:defPPr>
      </a:lstStyle>
    </a:lnDef>
  </a:objectDefaults>
  <a:extraClrSchemeLst>
    <a:extraClrScheme>
      <a:clrScheme name="RSE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RSE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RSE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00FF"/>
          </a:solidFill>
          <a:prstDash val="solid"/>
          <a:round/>
          <a:headEnd type="none" w="sm" len="sm"/>
          <a:tailEnd type="triangle" w="lg" len="lg"/>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12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00FF"/>
          </a:solidFill>
          <a:prstDash val="solid"/>
          <a:round/>
          <a:headEnd type="none" w="sm" len="sm"/>
          <a:tailEnd type="triangle" w="lg" len="lg"/>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1200" b="0" i="0" u="none" strike="noStrike" cap="none" normalizeH="0" baseline="0">
            <a:ln>
              <a:noFill/>
            </a:ln>
            <a:solidFill>
              <a:schemeClr val="tx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Settings\JUSAOLA\Datos de programa\Microsoft\Plantillas\RSE.pot</Template>
  <TotalTime>15236</TotalTime>
  <Words>3434</Words>
  <Application>Microsoft Macintosh PowerPoint</Application>
  <PresentationFormat>On-screen Show (4:3)</PresentationFormat>
  <Paragraphs>387</Paragraphs>
  <Slides>28</Slides>
  <Notes>28</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5" baseType="lpstr">
      <vt:lpstr>Arial</vt:lpstr>
      <vt:lpstr>Helvetica</vt:lpstr>
      <vt:lpstr>Symbol</vt:lpstr>
      <vt:lpstr>Wingdings</vt:lpstr>
      <vt:lpstr>RSE</vt:lpstr>
      <vt:lpstr>Diseño personalizado</vt:lpstr>
      <vt:lpstr>EcuaciÛn</vt:lpstr>
      <vt:lpstr>REGULACIÓN DE SISTEMAS ELÉCTRICOS.  Interconexiones en sistemas multizona.</vt:lpstr>
      <vt:lpstr>Objetivos.</vt:lpstr>
      <vt:lpstr>Conocimientos que se requieren</vt:lpstr>
      <vt:lpstr>Zonas en Europe. European Day Ahead Market (SDAC).</vt:lpstr>
      <vt:lpstr>Secuencia de operaciones</vt:lpstr>
      <vt:lpstr>Toolbox  MATPOWER</vt:lpstr>
      <vt:lpstr>Ejemplo de utilización de MATPOWER</vt:lpstr>
      <vt:lpstr>Principales datos de nudo.</vt:lpstr>
      <vt:lpstr>Principales datos de rama.</vt:lpstr>
      <vt:lpstr>Principales datos de generador.</vt:lpstr>
      <vt:lpstr>Cálculo flujo potencias DC. Código</vt:lpstr>
      <vt:lpstr>Cálculo PTDF. Código</vt:lpstr>
      <vt:lpstr>Cálculo PTDF. Resultados.</vt:lpstr>
      <vt:lpstr>Problema de optimización. Precios zonales</vt:lpstr>
      <vt:lpstr>Reformulación del problema.</vt:lpstr>
      <vt:lpstr>Optimización en MATLAB. Principales funciones</vt:lpstr>
      <vt:lpstr>Aplicación al problema 8</vt:lpstr>
      <vt:lpstr>Problema de optimización a resolver.</vt:lpstr>
      <vt:lpstr>Planteamiento en MATLAB. Función objetivo</vt:lpstr>
      <vt:lpstr>Planteamiento en MATLAB. Restricciones (de igualdad)</vt:lpstr>
      <vt:lpstr>Recuperación de las variables</vt:lpstr>
      <vt:lpstr>Planteamiento del problema a resolver.</vt:lpstr>
      <vt:lpstr>Tareas.</vt:lpstr>
      <vt:lpstr>Funciones de oferta y demanda agregadas </vt:lpstr>
      <vt:lpstr>Límites de potencia por las interconexiones.</vt:lpstr>
      <vt:lpstr>Ficheros de entrada</vt:lpstr>
      <vt:lpstr>Fichero sistema.m</vt:lpstr>
      <vt:lpstr>Entrega de resultados.</vt:lpstr>
    </vt:vector>
  </TitlesOfParts>
  <Company>Universidad Carlos III Madrid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SIPREÓLICO</dc:title>
  <dc:creator>Julio Usaola García</dc:creator>
  <cp:lastModifiedBy>Julio Usaola García</cp:lastModifiedBy>
  <cp:revision>806</cp:revision>
  <cp:lastPrinted>2020-08-26T10:21:05Z</cp:lastPrinted>
  <dcterms:created xsi:type="dcterms:W3CDTF">2013-02-25T09:40:47Z</dcterms:created>
  <dcterms:modified xsi:type="dcterms:W3CDTF">2020-08-26T10:21:09Z</dcterms:modified>
</cp:coreProperties>
</file>