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 id="2147483828" r:id="rId2"/>
  </p:sldMasterIdLst>
  <p:notesMasterIdLst>
    <p:notesMasterId r:id="rId42"/>
  </p:notesMasterIdLst>
  <p:sldIdLst>
    <p:sldId id="256" r:id="rId3"/>
    <p:sldId id="257" r:id="rId4"/>
    <p:sldId id="363" r:id="rId5"/>
    <p:sldId id="260" r:id="rId6"/>
    <p:sldId id="330" r:id="rId7"/>
    <p:sldId id="332" r:id="rId8"/>
    <p:sldId id="333" r:id="rId9"/>
    <p:sldId id="264" r:id="rId10"/>
    <p:sldId id="262" r:id="rId11"/>
    <p:sldId id="334" r:id="rId12"/>
    <p:sldId id="336" r:id="rId13"/>
    <p:sldId id="337" r:id="rId14"/>
    <p:sldId id="338" r:id="rId15"/>
    <p:sldId id="290" r:id="rId16"/>
    <p:sldId id="341" r:id="rId17"/>
    <p:sldId id="267" r:id="rId18"/>
    <p:sldId id="342" r:id="rId19"/>
    <p:sldId id="343" r:id="rId20"/>
    <p:sldId id="344" r:id="rId21"/>
    <p:sldId id="345" r:id="rId22"/>
    <p:sldId id="364" r:id="rId23"/>
    <p:sldId id="348" r:id="rId24"/>
    <p:sldId id="349" r:id="rId25"/>
    <p:sldId id="351" r:id="rId26"/>
    <p:sldId id="273" r:id="rId27"/>
    <p:sldId id="352" r:id="rId28"/>
    <p:sldId id="353" r:id="rId29"/>
    <p:sldId id="354" r:id="rId30"/>
    <p:sldId id="355" r:id="rId31"/>
    <p:sldId id="307" r:id="rId32"/>
    <p:sldId id="315" r:id="rId33"/>
    <p:sldId id="316" r:id="rId34"/>
    <p:sldId id="356" r:id="rId35"/>
    <p:sldId id="306" r:id="rId36"/>
    <p:sldId id="358" r:id="rId37"/>
    <p:sldId id="359" r:id="rId38"/>
    <p:sldId id="361" r:id="rId39"/>
    <p:sldId id="277" r:id="rId40"/>
    <p:sldId id="325"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iroa" initials="m" lastIdx="5" clrIdx="0">
    <p:extLst>
      <p:ext uri="{19B8F6BF-5375-455C-9EA6-DF929625EA0E}">
        <p15:presenceInfo xmlns:p15="http://schemas.microsoft.com/office/powerpoint/2012/main" userId="meiro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C5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85" autoAdjust="0"/>
    <p:restoredTop sz="94660"/>
  </p:normalViewPr>
  <p:slideViewPr>
    <p:cSldViewPr snapToGrid="0">
      <p:cViewPr varScale="1">
        <p:scale>
          <a:sx n="70" d="100"/>
          <a:sy n="70" d="100"/>
        </p:scale>
        <p:origin x="762" y="60"/>
      </p:cViewPr>
      <p:guideLst/>
    </p:cSldViewPr>
  </p:slideViewPr>
  <p:notesTextViewPr>
    <p:cViewPr>
      <p:scale>
        <a:sx n="1" d="1"/>
        <a:sy n="1" d="1"/>
      </p:scale>
      <p:origin x="0" y="0"/>
    </p:cViewPr>
  </p:notesTextViewPr>
  <p:sorterViewPr>
    <p:cViewPr>
      <p:scale>
        <a:sx n="200" d="100"/>
        <a:sy n="200" d="100"/>
      </p:scale>
      <p:origin x="0" y="-10992"/>
    </p:cViewPr>
  </p:sorterViewPr>
  <p:notesViewPr>
    <p:cSldViewPr snapToGrid="0">
      <p:cViewPr varScale="1">
        <p:scale>
          <a:sx n="53" d="100"/>
          <a:sy n="53" d="100"/>
        </p:scale>
        <p:origin x="292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s>
</file>

<file path=ppt/diagrams/_rels/data3.xml.rels><?xml version="1.0" encoding="UTF-8" standalone="yes"?>
<Relationships xmlns="http://schemas.openxmlformats.org/package/2006/relationships"><Relationship Id="rId3" Type="http://schemas.openxmlformats.org/officeDocument/2006/relationships/hyperlink" Target="https://www.youtube.com/watch?v=HUgvbjHDV_M" TargetMode="External"/><Relationship Id="rId2" Type="http://schemas.openxmlformats.org/officeDocument/2006/relationships/hyperlink" Target="https://es.wikipedia.org/wiki/Categor%C3%ADa:Batallas_de_la_guerra_civil_espa%C3%B1ola" TargetMode="External"/><Relationship Id="rId1" Type="http://schemas.openxmlformats.org/officeDocument/2006/relationships/hyperlink" Target="https://www.rtve.es/play/videos/la-guerra-filmada/campos-batalla-politicas-retaguardia/5785340/" TargetMode="External"/><Relationship Id="rId4" Type="http://schemas.openxmlformats.org/officeDocument/2006/relationships/hyperlink" Target="https://www.telemadrid.es/programas/desmontando-madrid/mapa-huellas-Guerra-Civil-Madrid-0-2388961088--20211021120000.html" TargetMode="External"/></Relationships>
</file>

<file path=ppt/diagrams/_rels/data4.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hyperlink" Target="http://www.sbhac.net/Republica/Introduccion/Introduccion.htm" TargetMode="External"/><Relationship Id="rId7" Type="http://schemas.openxmlformats.org/officeDocument/2006/relationships/image" Target="../media/image31.png"/><Relationship Id="rId2" Type="http://schemas.openxmlformats.org/officeDocument/2006/relationships/hyperlink" Target="https://www.youtube.com/watch?v=I1u9BMt4yi8" TargetMode="External"/><Relationship Id="rId1" Type="http://schemas.openxmlformats.org/officeDocument/2006/relationships/hyperlink" Target="https://www.muyhistoria.es/contemporanea/reportaje/milicianas-en-la-guerra-civil-espanola-281590067058" TargetMode="External"/><Relationship Id="rId6" Type="http://schemas.openxmlformats.org/officeDocument/2006/relationships/hyperlink" Target="https://buscar.combatientes.es/" TargetMode="External"/><Relationship Id="rId5" Type="http://schemas.openxmlformats.org/officeDocument/2006/relationships/hyperlink" Target="https://www.combatientes.es/" TargetMode="External"/><Relationship Id="rId4" Type="http://schemas.openxmlformats.org/officeDocument/2006/relationships/hyperlink" Target="https://www.facebook.com/Armas-de-La-guerra-civil-Espa%C3%B1ola-1538812673046873/" TargetMode="External"/><Relationship Id="rId9" Type="http://schemas.openxmlformats.org/officeDocument/2006/relationships/image" Target="../media/image33.JPG"/></Relationships>
</file>

<file path=ppt/diagrams/_rels/data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image" Target="../media/image38.jpg"/></Relationships>
</file>

<file path=ppt/diagrams/_rels/data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s://www.memorizate.org/" TargetMode="External"/><Relationship Id="rId1" Type="http://schemas.openxmlformats.org/officeDocument/2006/relationships/hyperlink" Target="https://donantesdememoria.org/" TargetMode="External"/><Relationship Id="rId4" Type="http://schemas.openxmlformats.org/officeDocument/2006/relationships/image" Target="../media/image49.jpg"/></Relationships>
</file>

<file path=ppt/diagrams/_rels/drawing3.xml.rels><?xml version="1.0" encoding="UTF-8" standalone="yes"?>
<Relationships xmlns="http://schemas.openxmlformats.org/package/2006/relationships"><Relationship Id="rId3" Type="http://schemas.openxmlformats.org/officeDocument/2006/relationships/hyperlink" Target="https://www.youtube.com/watch?v=HUgvbjHDV_M" TargetMode="External"/><Relationship Id="rId2" Type="http://schemas.openxmlformats.org/officeDocument/2006/relationships/hyperlink" Target="https://es.wikipedia.org/wiki/Categor%C3%ADa:Batallas_de_la_guerra_civil_espa%C3%B1ola" TargetMode="External"/><Relationship Id="rId1" Type="http://schemas.openxmlformats.org/officeDocument/2006/relationships/hyperlink" Target="https://www.rtve.es/play/videos/la-guerra-filmada/campos-batalla-politicas-retaguardia/5785340/" TargetMode="External"/><Relationship Id="rId4" Type="http://schemas.openxmlformats.org/officeDocument/2006/relationships/hyperlink" Target="https://www.telemadrid.es/programas/desmontando-madrid/mapa-huellas-Guerra-Civil-Madrid-0-2388961088--20211021120000.html" TargetMode="External"/></Relationships>
</file>

<file path=ppt/diagrams/_rels/drawing4.xml.rels><?xml version="1.0" encoding="UTF-8" standalone="yes"?>
<Relationships xmlns="http://schemas.openxmlformats.org/package/2006/relationships"><Relationship Id="rId8" Type="http://schemas.openxmlformats.org/officeDocument/2006/relationships/hyperlink" Target="http://www.sbhac.net/Republica/Introduccion/Introduccion.htm" TargetMode="External"/><Relationship Id="rId3" Type="http://schemas.openxmlformats.org/officeDocument/2006/relationships/hyperlink" Target="https://buscar.combatientes.es/" TargetMode="External"/><Relationship Id="rId7" Type="http://schemas.openxmlformats.org/officeDocument/2006/relationships/image" Target="../media/image33.JPG"/><Relationship Id="rId2" Type="http://schemas.openxmlformats.org/officeDocument/2006/relationships/hyperlink" Target="https://www.combatientes.es/" TargetMode="External"/><Relationship Id="rId1" Type="http://schemas.openxmlformats.org/officeDocument/2006/relationships/image" Target="../media/image31.png"/><Relationship Id="rId6" Type="http://schemas.openxmlformats.org/officeDocument/2006/relationships/hyperlink" Target="https://www.youtube.com/watch?v=I1u9BMt4yi8" TargetMode="External"/><Relationship Id="rId5" Type="http://schemas.openxmlformats.org/officeDocument/2006/relationships/hyperlink" Target="https://www.muyhistoria.es/contemporanea/reportaje/milicianas-en-la-guerra-civil-espanola-281590067058" TargetMode="External"/><Relationship Id="rId4" Type="http://schemas.openxmlformats.org/officeDocument/2006/relationships/image" Target="../media/image32.JPG"/><Relationship Id="rId9" Type="http://schemas.openxmlformats.org/officeDocument/2006/relationships/hyperlink" Target="https://www.facebook.com/Armas-de-La-guerra-civil-Espa%C3%B1ola-1538812673046873/"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image" Target="../media/image38.jpg"/></Relationships>
</file>

<file path=ppt/diagrams/_rels/drawing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hyperlink" Target="https://donantesdememoria.org/" TargetMode="External"/><Relationship Id="rId1" Type="http://schemas.openxmlformats.org/officeDocument/2006/relationships/image" Target="../media/image48.jpg"/><Relationship Id="rId4" Type="http://schemas.openxmlformats.org/officeDocument/2006/relationships/hyperlink" Target="https://www.memorizate.or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2896F0-57D7-46F0-A20B-55E74FD4853F}"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C6390120-814B-481A-AADF-5FE1DE351077}">
      <dgm:prSet custT="1"/>
      <dgm:spPr/>
      <dgm:t>
        <a:bodyPr/>
        <a:lstStyle/>
        <a:p>
          <a:r>
            <a:rPr lang="es-ES" sz="1200" b="1" dirty="0"/>
            <a:t>Economía</a:t>
          </a:r>
          <a:r>
            <a:rPr lang="es-ES" sz="1200" dirty="0"/>
            <a:t> atrasada</a:t>
          </a:r>
          <a:endParaRPr lang="en-US" sz="1200" dirty="0"/>
        </a:p>
      </dgm:t>
    </dgm:pt>
    <dgm:pt modelId="{457A30EF-C4AE-426E-A743-CE25345D768B}" type="parTrans" cxnId="{4BD83349-3563-4C79-A4DB-6B1F0400E5DD}">
      <dgm:prSet/>
      <dgm:spPr/>
      <dgm:t>
        <a:bodyPr/>
        <a:lstStyle/>
        <a:p>
          <a:endParaRPr lang="en-US"/>
        </a:p>
      </dgm:t>
    </dgm:pt>
    <dgm:pt modelId="{809445A9-429E-400D-832C-9160BEDBFAD8}" type="sibTrans" cxnId="{4BD83349-3563-4C79-A4DB-6B1F0400E5DD}">
      <dgm:prSet/>
      <dgm:spPr/>
      <dgm:t>
        <a:bodyPr/>
        <a:lstStyle/>
        <a:p>
          <a:endParaRPr lang="en-US"/>
        </a:p>
      </dgm:t>
    </dgm:pt>
    <dgm:pt modelId="{8930CAD9-B655-4664-8BB2-203CD1096720}">
      <dgm:prSet custT="1"/>
      <dgm:spPr/>
      <dgm:t>
        <a:bodyPr/>
        <a:lstStyle/>
        <a:p>
          <a:r>
            <a:rPr lang="es-ES" sz="1200" b="1" dirty="0"/>
            <a:t>Terratenientes</a:t>
          </a:r>
          <a:r>
            <a:rPr lang="es-ES" sz="1200" dirty="0"/>
            <a:t> y latifundistas sólo preocupados por sus beneficios económicos</a:t>
          </a:r>
          <a:endParaRPr lang="en-US" sz="1200" dirty="0"/>
        </a:p>
      </dgm:t>
    </dgm:pt>
    <dgm:pt modelId="{78DACAEB-682D-4633-97F6-1EF22A120980}" type="parTrans" cxnId="{1E1362EC-3593-42C6-98B5-EA63C262688C}">
      <dgm:prSet/>
      <dgm:spPr/>
      <dgm:t>
        <a:bodyPr/>
        <a:lstStyle/>
        <a:p>
          <a:endParaRPr lang="en-US"/>
        </a:p>
      </dgm:t>
    </dgm:pt>
    <dgm:pt modelId="{894AE244-D9F7-4F95-95E3-9DDF9558D396}" type="sibTrans" cxnId="{1E1362EC-3593-42C6-98B5-EA63C262688C}">
      <dgm:prSet/>
      <dgm:spPr/>
      <dgm:t>
        <a:bodyPr/>
        <a:lstStyle/>
        <a:p>
          <a:endParaRPr lang="en-US"/>
        </a:p>
      </dgm:t>
    </dgm:pt>
    <dgm:pt modelId="{604FC146-3CB3-426A-9AD2-2F984B8C9FF1}">
      <dgm:prSet custT="1"/>
      <dgm:spPr/>
      <dgm:t>
        <a:bodyPr/>
        <a:lstStyle/>
        <a:p>
          <a:r>
            <a:rPr lang="es-ES" sz="1200" b="1" dirty="0"/>
            <a:t>Estructura</a:t>
          </a:r>
          <a:r>
            <a:rPr lang="es-ES" sz="1200" dirty="0"/>
            <a:t> </a:t>
          </a:r>
          <a:r>
            <a:rPr lang="es-ES" sz="1200" b="1" dirty="0"/>
            <a:t>social</a:t>
          </a:r>
          <a:r>
            <a:rPr lang="es-ES" sz="1200" dirty="0"/>
            <a:t> con grandes diferencias</a:t>
          </a:r>
          <a:endParaRPr lang="en-US" sz="1200" dirty="0"/>
        </a:p>
      </dgm:t>
    </dgm:pt>
    <dgm:pt modelId="{AF8699F6-0A6A-46C0-814C-B3AE6E5DDA17}" type="parTrans" cxnId="{EA131501-7EFB-4CBD-86A2-FCD5AECFD05D}">
      <dgm:prSet/>
      <dgm:spPr/>
      <dgm:t>
        <a:bodyPr/>
        <a:lstStyle/>
        <a:p>
          <a:endParaRPr lang="en-US"/>
        </a:p>
      </dgm:t>
    </dgm:pt>
    <dgm:pt modelId="{9D05147A-146E-450D-9F17-3FFFA248A76F}" type="sibTrans" cxnId="{EA131501-7EFB-4CBD-86A2-FCD5AECFD05D}">
      <dgm:prSet/>
      <dgm:spPr/>
      <dgm:t>
        <a:bodyPr/>
        <a:lstStyle/>
        <a:p>
          <a:endParaRPr lang="en-US"/>
        </a:p>
      </dgm:t>
    </dgm:pt>
    <dgm:pt modelId="{7969B032-C3B2-4778-B856-DCD0A720104C}">
      <dgm:prSet custT="1"/>
      <dgm:spPr/>
      <dgm:t>
        <a:bodyPr/>
        <a:lstStyle/>
        <a:p>
          <a:r>
            <a:rPr lang="es-ES" sz="1200" b="1" dirty="0"/>
            <a:t>Ejército</a:t>
          </a:r>
          <a:r>
            <a:rPr lang="es-ES" sz="1200" dirty="0"/>
            <a:t> descontento</a:t>
          </a:r>
          <a:endParaRPr lang="en-US" sz="1200" dirty="0"/>
        </a:p>
      </dgm:t>
    </dgm:pt>
    <dgm:pt modelId="{5FA726E3-C315-49C9-B9DC-8B6F0157F27A}" type="parTrans" cxnId="{98A8220A-1AAE-492E-980E-626FE7AD8493}">
      <dgm:prSet/>
      <dgm:spPr/>
      <dgm:t>
        <a:bodyPr/>
        <a:lstStyle/>
        <a:p>
          <a:endParaRPr lang="en-US"/>
        </a:p>
      </dgm:t>
    </dgm:pt>
    <dgm:pt modelId="{D2F26310-55EA-4B51-87C8-DEBDBA4DEBB7}" type="sibTrans" cxnId="{98A8220A-1AAE-492E-980E-626FE7AD8493}">
      <dgm:prSet/>
      <dgm:spPr/>
      <dgm:t>
        <a:bodyPr/>
        <a:lstStyle/>
        <a:p>
          <a:endParaRPr lang="en-US"/>
        </a:p>
      </dgm:t>
    </dgm:pt>
    <dgm:pt modelId="{7CF8A258-9734-4470-A125-C86B7A3CD494}">
      <dgm:prSet custT="1"/>
      <dgm:spPr/>
      <dgm:t>
        <a:bodyPr/>
        <a:lstStyle/>
        <a:p>
          <a:r>
            <a:rPr lang="es-ES" sz="1200" b="1" dirty="0"/>
            <a:t>Iglesia</a:t>
          </a:r>
          <a:r>
            <a:rPr lang="es-ES" sz="1200" dirty="0"/>
            <a:t> Católica enfadada con el gobierno por separación iglesia-estado</a:t>
          </a:r>
          <a:endParaRPr lang="en-US" sz="1200" dirty="0"/>
        </a:p>
      </dgm:t>
    </dgm:pt>
    <dgm:pt modelId="{2DAAFFAD-571B-4D01-9CCE-274B97404119}" type="parTrans" cxnId="{F36865B7-E8C6-4E73-A454-6CC54EE25BC1}">
      <dgm:prSet/>
      <dgm:spPr/>
      <dgm:t>
        <a:bodyPr/>
        <a:lstStyle/>
        <a:p>
          <a:endParaRPr lang="en-US"/>
        </a:p>
      </dgm:t>
    </dgm:pt>
    <dgm:pt modelId="{6DCBC585-13EA-402C-8224-02C1C27C2347}" type="sibTrans" cxnId="{F36865B7-E8C6-4E73-A454-6CC54EE25BC1}">
      <dgm:prSet/>
      <dgm:spPr/>
      <dgm:t>
        <a:bodyPr/>
        <a:lstStyle/>
        <a:p>
          <a:endParaRPr lang="en-US"/>
        </a:p>
      </dgm:t>
    </dgm:pt>
    <dgm:pt modelId="{C9A19D15-EE13-4B01-9938-D14AC381185B}">
      <dgm:prSet custT="1"/>
      <dgm:spPr/>
      <dgm:t>
        <a:bodyPr/>
        <a:lstStyle/>
        <a:p>
          <a:r>
            <a:rPr lang="es-ES" sz="1200" b="1" dirty="0"/>
            <a:t>Monárquicos</a:t>
          </a:r>
          <a:r>
            <a:rPr lang="es-ES" sz="1200" dirty="0"/>
            <a:t> beligerantes con la llegada de la forma de estado republicana </a:t>
          </a:r>
        </a:p>
      </dgm:t>
    </dgm:pt>
    <dgm:pt modelId="{1FD23747-680E-48B3-B103-25588FE983B8}" type="parTrans" cxnId="{2C6E4E99-3802-459E-9269-7F431550C519}">
      <dgm:prSet/>
      <dgm:spPr/>
      <dgm:t>
        <a:bodyPr/>
        <a:lstStyle/>
        <a:p>
          <a:endParaRPr lang="es-ES"/>
        </a:p>
      </dgm:t>
    </dgm:pt>
    <dgm:pt modelId="{4543BFC8-0DB9-47EA-8425-91D79AB0C7ED}" type="sibTrans" cxnId="{2C6E4E99-3802-459E-9269-7F431550C519}">
      <dgm:prSet/>
      <dgm:spPr/>
      <dgm:t>
        <a:bodyPr/>
        <a:lstStyle/>
        <a:p>
          <a:endParaRPr lang="es-ES"/>
        </a:p>
      </dgm:t>
    </dgm:pt>
    <dgm:pt modelId="{6A64E452-F60D-4708-A4C2-8996D0C6B409}" type="pres">
      <dgm:prSet presAssocID="{E72896F0-57D7-46F0-A20B-55E74FD4853F}" presName="diagram" presStyleCnt="0">
        <dgm:presLayoutVars>
          <dgm:dir/>
          <dgm:resizeHandles val="exact"/>
        </dgm:presLayoutVars>
      </dgm:prSet>
      <dgm:spPr/>
    </dgm:pt>
    <dgm:pt modelId="{D0EBC4A3-1255-4033-A3C0-13BB0539ACF2}" type="pres">
      <dgm:prSet presAssocID="{C6390120-814B-481A-AADF-5FE1DE351077}" presName="arrow" presStyleLbl="node1" presStyleIdx="0" presStyleCnt="6">
        <dgm:presLayoutVars>
          <dgm:bulletEnabled val="1"/>
        </dgm:presLayoutVars>
      </dgm:prSet>
      <dgm:spPr/>
    </dgm:pt>
    <dgm:pt modelId="{26C0CE11-BF60-417F-88EB-62CF97888FD6}" type="pres">
      <dgm:prSet presAssocID="{8930CAD9-B655-4664-8BB2-203CD1096720}" presName="arrow" presStyleLbl="node1" presStyleIdx="1" presStyleCnt="6">
        <dgm:presLayoutVars>
          <dgm:bulletEnabled val="1"/>
        </dgm:presLayoutVars>
      </dgm:prSet>
      <dgm:spPr/>
    </dgm:pt>
    <dgm:pt modelId="{67EC63D6-7521-444F-8BC6-184261722AD8}" type="pres">
      <dgm:prSet presAssocID="{604FC146-3CB3-426A-9AD2-2F984B8C9FF1}" presName="arrow" presStyleLbl="node1" presStyleIdx="2" presStyleCnt="6">
        <dgm:presLayoutVars>
          <dgm:bulletEnabled val="1"/>
        </dgm:presLayoutVars>
      </dgm:prSet>
      <dgm:spPr/>
    </dgm:pt>
    <dgm:pt modelId="{3C139634-C9F9-4B50-B35A-3AF176A629FE}" type="pres">
      <dgm:prSet presAssocID="{7969B032-C3B2-4778-B856-DCD0A720104C}" presName="arrow" presStyleLbl="node1" presStyleIdx="3" presStyleCnt="6" custScaleX="109950">
        <dgm:presLayoutVars>
          <dgm:bulletEnabled val="1"/>
        </dgm:presLayoutVars>
      </dgm:prSet>
      <dgm:spPr/>
    </dgm:pt>
    <dgm:pt modelId="{712A7600-4FBA-42AC-BBBF-6F00A2A00DAE}" type="pres">
      <dgm:prSet presAssocID="{C9A19D15-EE13-4B01-9938-D14AC381185B}" presName="arrow" presStyleLbl="node1" presStyleIdx="4" presStyleCnt="6">
        <dgm:presLayoutVars>
          <dgm:bulletEnabled val="1"/>
        </dgm:presLayoutVars>
      </dgm:prSet>
      <dgm:spPr/>
    </dgm:pt>
    <dgm:pt modelId="{BA60B027-DEC7-4CF7-8968-095AC38C88D3}" type="pres">
      <dgm:prSet presAssocID="{7CF8A258-9734-4470-A125-C86B7A3CD494}" presName="arrow" presStyleLbl="node1" presStyleIdx="5" presStyleCnt="6">
        <dgm:presLayoutVars>
          <dgm:bulletEnabled val="1"/>
        </dgm:presLayoutVars>
      </dgm:prSet>
      <dgm:spPr/>
    </dgm:pt>
  </dgm:ptLst>
  <dgm:cxnLst>
    <dgm:cxn modelId="{EA131501-7EFB-4CBD-86A2-FCD5AECFD05D}" srcId="{E72896F0-57D7-46F0-A20B-55E74FD4853F}" destId="{604FC146-3CB3-426A-9AD2-2F984B8C9FF1}" srcOrd="2" destOrd="0" parTransId="{AF8699F6-0A6A-46C0-814C-B3AE6E5DDA17}" sibTransId="{9D05147A-146E-450D-9F17-3FFFA248A76F}"/>
    <dgm:cxn modelId="{98A8220A-1AAE-492E-980E-626FE7AD8493}" srcId="{E72896F0-57D7-46F0-A20B-55E74FD4853F}" destId="{7969B032-C3B2-4778-B856-DCD0A720104C}" srcOrd="3" destOrd="0" parTransId="{5FA726E3-C315-49C9-B9DC-8B6F0157F27A}" sibTransId="{D2F26310-55EA-4B51-87C8-DEBDBA4DEBB7}"/>
    <dgm:cxn modelId="{25590829-43CC-492C-B1DC-DE655C2343AF}" type="presOf" srcId="{E72896F0-57D7-46F0-A20B-55E74FD4853F}" destId="{6A64E452-F60D-4708-A4C2-8996D0C6B409}" srcOrd="0" destOrd="0" presId="urn:microsoft.com/office/officeart/2005/8/layout/arrow5"/>
    <dgm:cxn modelId="{FD25185E-6258-4AA4-B81B-37CFA78C5959}" type="presOf" srcId="{8930CAD9-B655-4664-8BB2-203CD1096720}" destId="{26C0CE11-BF60-417F-88EB-62CF97888FD6}" srcOrd="0" destOrd="0" presId="urn:microsoft.com/office/officeart/2005/8/layout/arrow5"/>
    <dgm:cxn modelId="{B6FA4062-51E3-4DC8-9C9F-681CA742974F}" type="presOf" srcId="{C9A19D15-EE13-4B01-9938-D14AC381185B}" destId="{712A7600-4FBA-42AC-BBBF-6F00A2A00DAE}" srcOrd="0" destOrd="0" presId="urn:microsoft.com/office/officeart/2005/8/layout/arrow5"/>
    <dgm:cxn modelId="{4BD83349-3563-4C79-A4DB-6B1F0400E5DD}" srcId="{E72896F0-57D7-46F0-A20B-55E74FD4853F}" destId="{C6390120-814B-481A-AADF-5FE1DE351077}" srcOrd="0" destOrd="0" parTransId="{457A30EF-C4AE-426E-A743-CE25345D768B}" sibTransId="{809445A9-429E-400D-832C-9160BEDBFAD8}"/>
    <dgm:cxn modelId="{9CF9426A-FAC4-4E80-8268-EF46B68BB45A}" type="presOf" srcId="{C6390120-814B-481A-AADF-5FE1DE351077}" destId="{D0EBC4A3-1255-4033-A3C0-13BB0539ACF2}" srcOrd="0" destOrd="0" presId="urn:microsoft.com/office/officeart/2005/8/layout/arrow5"/>
    <dgm:cxn modelId="{7696AF88-9CDA-45E9-B5D0-A2894B481EBF}" type="presOf" srcId="{604FC146-3CB3-426A-9AD2-2F984B8C9FF1}" destId="{67EC63D6-7521-444F-8BC6-184261722AD8}" srcOrd="0" destOrd="0" presId="urn:microsoft.com/office/officeart/2005/8/layout/arrow5"/>
    <dgm:cxn modelId="{6C5E5D95-E9EA-4B89-B7B7-DF3D6570F48C}" type="presOf" srcId="{7CF8A258-9734-4470-A125-C86B7A3CD494}" destId="{BA60B027-DEC7-4CF7-8968-095AC38C88D3}" srcOrd="0" destOrd="0" presId="urn:microsoft.com/office/officeart/2005/8/layout/arrow5"/>
    <dgm:cxn modelId="{2C6E4E99-3802-459E-9269-7F431550C519}" srcId="{E72896F0-57D7-46F0-A20B-55E74FD4853F}" destId="{C9A19D15-EE13-4B01-9938-D14AC381185B}" srcOrd="4" destOrd="0" parTransId="{1FD23747-680E-48B3-B103-25588FE983B8}" sibTransId="{4543BFC8-0DB9-47EA-8425-91D79AB0C7ED}"/>
    <dgm:cxn modelId="{F36865B7-E8C6-4E73-A454-6CC54EE25BC1}" srcId="{E72896F0-57D7-46F0-A20B-55E74FD4853F}" destId="{7CF8A258-9734-4470-A125-C86B7A3CD494}" srcOrd="5" destOrd="0" parTransId="{2DAAFFAD-571B-4D01-9CCE-274B97404119}" sibTransId="{6DCBC585-13EA-402C-8224-02C1C27C2347}"/>
    <dgm:cxn modelId="{12BDF4D2-E54B-4439-BEF6-2715AB6948BB}" type="presOf" srcId="{7969B032-C3B2-4778-B856-DCD0A720104C}" destId="{3C139634-C9F9-4B50-B35A-3AF176A629FE}" srcOrd="0" destOrd="0" presId="urn:microsoft.com/office/officeart/2005/8/layout/arrow5"/>
    <dgm:cxn modelId="{1E1362EC-3593-42C6-98B5-EA63C262688C}" srcId="{E72896F0-57D7-46F0-A20B-55E74FD4853F}" destId="{8930CAD9-B655-4664-8BB2-203CD1096720}" srcOrd="1" destOrd="0" parTransId="{78DACAEB-682D-4633-97F6-1EF22A120980}" sibTransId="{894AE244-D9F7-4F95-95E3-9DDF9558D396}"/>
    <dgm:cxn modelId="{CB74A58E-4E15-4F14-A1F6-38BE28CB77FC}" type="presParOf" srcId="{6A64E452-F60D-4708-A4C2-8996D0C6B409}" destId="{D0EBC4A3-1255-4033-A3C0-13BB0539ACF2}" srcOrd="0" destOrd="0" presId="urn:microsoft.com/office/officeart/2005/8/layout/arrow5"/>
    <dgm:cxn modelId="{1C954804-1485-4709-A9BE-94FF67CC3AF1}" type="presParOf" srcId="{6A64E452-F60D-4708-A4C2-8996D0C6B409}" destId="{26C0CE11-BF60-417F-88EB-62CF97888FD6}" srcOrd="1" destOrd="0" presId="urn:microsoft.com/office/officeart/2005/8/layout/arrow5"/>
    <dgm:cxn modelId="{8BD6164B-AED0-4EA5-B12B-FDD47730DE28}" type="presParOf" srcId="{6A64E452-F60D-4708-A4C2-8996D0C6B409}" destId="{67EC63D6-7521-444F-8BC6-184261722AD8}" srcOrd="2" destOrd="0" presId="urn:microsoft.com/office/officeart/2005/8/layout/arrow5"/>
    <dgm:cxn modelId="{605A8AD5-8FEA-49E6-B5C3-2BC211E119C3}" type="presParOf" srcId="{6A64E452-F60D-4708-A4C2-8996D0C6B409}" destId="{3C139634-C9F9-4B50-B35A-3AF176A629FE}" srcOrd="3" destOrd="0" presId="urn:microsoft.com/office/officeart/2005/8/layout/arrow5"/>
    <dgm:cxn modelId="{35327F09-779D-4222-9144-F7C100B3AB3D}" type="presParOf" srcId="{6A64E452-F60D-4708-A4C2-8996D0C6B409}" destId="{712A7600-4FBA-42AC-BBBF-6F00A2A00DAE}" srcOrd="4" destOrd="0" presId="urn:microsoft.com/office/officeart/2005/8/layout/arrow5"/>
    <dgm:cxn modelId="{93B6A0FB-0963-41C2-BBC8-87DE71CD01D6}" type="presParOf" srcId="{6A64E452-F60D-4708-A4C2-8996D0C6B409}" destId="{BA60B027-DEC7-4CF7-8968-095AC38C88D3}" srcOrd="5"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3355A6-1144-43CB-B049-E1DD7BC3917D}" type="doc">
      <dgm:prSet loTypeId="urn:microsoft.com/office/officeart/2005/8/layout/gear1" loCatId="process" qsTypeId="urn:microsoft.com/office/officeart/2005/8/quickstyle/simple1" qsCatId="simple" csTypeId="urn:microsoft.com/office/officeart/2005/8/colors/accent1_2" csCatId="accent1" phldr="1"/>
      <dgm:spPr/>
    </dgm:pt>
    <dgm:pt modelId="{E3585911-A36C-4E53-8616-E46E348E631E}">
      <dgm:prSet phldrT="[Texto]" custT="1"/>
      <dgm:spPr/>
      <dgm:t>
        <a:bodyPr/>
        <a:lstStyle/>
        <a:p>
          <a:pPr>
            <a:buClrTx/>
            <a:buSzTx/>
            <a:buFontTx/>
            <a:buNone/>
          </a:pPr>
          <a:r>
            <a:rPr kumimoji="0" lang="es-ES" sz="1800" b="0" i="0" u="none" strike="noStrike"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Aceleración de los preparativos del golpe </a:t>
          </a:r>
        </a:p>
        <a:p>
          <a:pPr>
            <a:buClrTx/>
            <a:buSzTx/>
            <a:buFontTx/>
            <a:buNone/>
          </a:pPr>
          <a:r>
            <a:rPr kumimoji="0" lang="es-ES" sz="1300" b="0" i="0" u="none" strike="noStrike"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por parte de los monárquicos, los militares, la financiación de Juan March y de la Italia fascista</a:t>
          </a:r>
          <a:endParaRPr lang="es-ES" sz="1300" dirty="0"/>
        </a:p>
      </dgm:t>
    </dgm:pt>
    <dgm:pt modelId="{8C4E7B44-E7C8-4F0C-B327-82578982C86D}" type="parTrans" cxnId="{3982A5CB-1254-4D82-83C4-11ECB29B5E05}">
      <dgm:prSet/>
      <dgm:spPr/>
      <dgm:t>
        <a:bodyPr/>
        <a:lstStyle/>
        <a:p>
          <a:endParaRPr lang="es-ES"/>
        </a:p>
      </dgm:t>
    </dgm:pt>
    <dgm:pt modelId="{5FE2593F-5268-4CBE-B21A-61035BC23C38}" type="sibTrans" cxnId="{3982A5CB-1254-4D82-83C4-11ECB29B5E05}">
      <dgm:prSet/>
      <dgm:spPr/>
      <dgm:t>
        <a:bodyPr/>
        <a:lstStyle/>
        <a:p>
          <a:endParaRPr lang="es-ES"/>
        </a:p>
      </dgm:t>
    </dgm:pt>
    <dgm:pt modelId="{7472E3D1-9DEF-4A70-862D-291F7BE809C4}">
      <dgm:prSet phldrT="[Texto]" custT="1"/>
      <dgm:spPr/>
      <dgm:t>
        <a:bodyPr/>
        <a:lstStyle/>
        <a:p>
          <a:r>
            <a:rPr lang="es-ES" sz="2000" dirty="0"/>
            <a:t>Clima de violencia </a:t>
          </a:r>
          <a:r>
            <a:rPr lang="es-ES" sz="1200" dirty="0"/>
            <a:t>(primavera 1936). Justificación del Golpe de Estado</a:t>
          </a:r>
        </a:p>
      </dgm:t>
    </dgm:pt>
    <dgm:pt modelId="{768942B1-54A6-4B71-ACB7-5F782C75524D}" type="parTrans" cxnId="{74A507DA-09D5-45E0-BF15-6DF88755DCDD}">
      <dgm:prSet/>
      <dgm:spPr/>
      <dgm:t>
        <a:bodyPr/>
        <a:lstStyle/>
        <a:p>
          <a:endParaRPr lang="es-ES"/>
        </a:p>
      </dgm:t>
    </dgm:pt>
    <dgm:pt modelId="{95FFA2D0-E61F-4BFA-8E59-8D25A0A8853A}" type="sibTrans" cxnId="{74A507DA-09D5-45E0-BF15-6DF88755DCDD}">
      <dgm:prSet/>
      <dgm:spPr/>
      <dgm:t>
        <a:bodyPr/>
        <a:lstStyle/>
        <a:p>
          <a:endParaRPr lang="es-ES"/>
        </a:p>
      </dgm:t>
    </dgm:pt>
    <dgm:pt modelId="{9AB9803C-BEF2-4635-826A-CA624D30D8B5}">
      <dgm:prSet phldrT="[Texto]" custT="1"/>
      <dgm:spPr/>
      <dgm:t>
        <a:bodyPr/>
        <a:lstStyle/>
        <a:p>
          <a:r>
            <a:rPr lang="es-ES" sz="2000" dirty="0"/>
            <a:t>Triunfo Frente Popular</a:t>
          </a:r>
        </a:p>
      </dgm:t>
    </dgm:pt>
    <dgm:pt modelId="{CE1A3FB7-9D6C-426F-AB77-7F9EB132D5C8}" type="parTrans" cxnId="{B2FE3BD9-5CA7-430C-A952-9C5E6D1FF621}">
      <dgm:prSet/>
      <dgm:spPr/>
      <dgm:t>
        <a:bodyPr/>
        <a:lstStyle/>
        <a:p>
          <a:endParaRPr lang="es-ES"/>
        </a:p>
      </dgm:t>
    </dgm:pt>
    <dgm:pt modelId="{AB2925AB-6338-4F10-8FD6-7B920E739D93}" type="sibTrans" cxnId="{B2FE3BD9-5CA7-430C-A952-9C5E6D1FF621}">
      <dgm:prSet/>
      <dgm:spPr/>
      <dgm:t>
        <a:bodyPr/>
        <a:lstStyle/>
        <a:p>
          <a:endParaRPr lang="es-ES"/>
        </a:p>
      </dgm:t>
    </dgm:pt>
    <dgm:pt modelId="{98A2105D-9687-4A4F-8E91-ABB7451547BA}" type="pres">
      <dgm:prSet presAssocID="{B23355A6-1144-43CB-B049-E1DD7BC3917D}" presName="composite" presStyleCnt="0">
        <dgm:presLayoutVars>
          <dgm:chMax val="3"/>
          <dgm:animLvl val="lvl"/>
          <dgm:resizeHandles val="exact"/>
        </dgm:presLayoutVars>
      </dgm:prSet>
      <dgm:spPr/>
    </dgm:pt>
    <dgm:pt modelId="{BE6FD462-7E05-4925-80C4-CB2DE416F822}" type="pres">
      <dgm:prSet presAssocID="{E3585911-A36C-4E53-8616-E46E348E631E}" presName="gear1" presStyleLbl="node1" presStyleIdx="0" presStyleCnt="3">
        <dgm:presLayoutVars>
          <dgm:chMax val="1"/>
          <dgm:bulletEnabled val="1"/>
        </dgm:presLayoutVars>
      </dgm:prSet>
      <dgm:spPr/>
    </dgm:pt>
    <dgm:pt modelId="{31F4B995-F290-41A1-A7D1-28E64DC21F20}" type="pres">
      <dgm:prSet presAssocID="{E3585911-A36C-4E53-8616-E46E348E631E}" presName="gear1srcNode" presStyleLbl="node1" presStyleIdx="0" presStyleCnt="3"/>
      <dgm:spPr/>
    </dgm:pt>
    <dgm:pt modelId="{71E8F0E9-D636-4523-935D-2569D6290039}" type="pres">
      <dgm:prSet presAssocID="{E3585911-A36C-4E53-8616-E46E348E631E}" presName="gear1dstNode" presStyleLbl="node1" presStyleIdx="0" presStyleCnt="3"/>
      <dgm:spPr/>
    </dgm:pt>
    <dgm:pt modelId="{4827953C-8039-436F-94C9-9486F0E456C0}" type="pres">
      <dgm:prSet presAssocID="{7472E3D1-9DEF-4A70-862D-291F7BE809C4}" presName="gear2" presStyleLbl="node1" presStyleIdx="1" presStyleCnt="3">
        <dgm:presLayoutVars>
          <dgm:chMax val="1"/>
          <dgm:bulletEnabled val="1"/>
        </dgm:presLayoutVars>
      </dgm:prSet>
      <dgm:spPr/>
    </dgm:pt>
    <dgm:pt modelId="{BDC1D5F7-23C5-4D69-9DFB-BD2F19CD2114}" type="pres">
      <dgm:prSet presAssocID="{7472E3D1-9DEF-4A70-862D-291F7BE809C4}" presName="gear2srcNode" presStyleLbl="node1" presStyleIdx="1" presStyleCnt="3"/>
      <dgm:spPr/>
    </dgm:pt>
    <dgm:pt modelId="{FFCE4587-E473-4118-87F2-F94E90DFEB0B}" type="pres">
      <dgm:prSet presAssocID="{7472E3D1-9DEF-4A70-862D-291F7BE809C4}" presName="gear2dstNode" presStyleLbl="node1" presStyleIdx="1" presStyleCnt="3"/>
      <dgm:spPr/>
    </dgm:pt>
    <dgm:pt modelId="{DCE9FAC6-624C-4236-9E0A-EA4E845AE092}" type="pres">
      <dgm:prSet presAssocID="{9AB9803C-BEF2-4635-826A-CA624D30D8B5}" presName="gear3" presStyleLbl="node1" presStyleIdx="2" presStyleCnt="3"/>
      <dgm:spPr/>
    </dgm:pt>
    <dgm:pt modelId="{BE5A8B0B-D925-403E-A6BE-400BE4454318}" type="pres">
      <dgm:prSet presAssocID="{9AB9803C-BEF2-4635-826A-CA624D30D8B5}" presName="gear3tx" presStyleLbl="node1" presStyleIdx="2" presStyleCnt="3">
        <dgm:presLayoutVars>
          <dgm:chMax val="1"/>
          <dgm:bulletEnabled val="1"/>
        </dgm:presLayoutVars>
      </dgm:prSet>
      <dgm:spPr/>
    </dgm:pt>
    <dgm:pt modelId="{E1E343E1-7D02-491C-B0AD-92879B60BF75}" type="pres">
      <dgm:prSet presAssocID="{9AB9803C-BEF2-4635-826A-CA624D30D8B5}" presName="gear3srcNode" presStyleLbl="node1" presStyleIdx="2" presStyleCnt="3"/>
      <dgm:spPr/>
    </dgm:pt>
    <dgm:pt modelId="{8E8067E6-D63F-4FEC-B591-EFEF6D94E5DD}" type="pres">
      <dgm:prSet presAssocID="{9AB9803C-BEF2-4635-826A-CA624D30D8B5}" presName="gear3dstNode" presStyleLbl="node1" presStyleIdx="2" presStyleCnt="3"/>
      <dgm:spPr/>
    </dgm:pt>
    <dgm:pt modelId="{56594676-DE16-4B3A-9CEF-F9DF0F0D5ADB}" type="pres">
      <dgm:prSet presAssocID="{5FE2593F-5268-4CBE-B21A-61035BC23C38}" presName="connector1" presStyleLbl="sibTrans2D1" presStyleIdx="0" presStyleCnt="3"/>
      <dgm:spPr/>
    </dgm:pt>
    <dgm:pt modelId="{326C4929-11F4-4F66-8855-6FE87E677900}" type="pres">
      <dgm:prSet presAssocID="{95FFA2D0-E61F-4BFA-8E59-8D25A0A8853A}" presName="connector2" presStyleLbl="sibTrans2D1" presStyleIdx="1" presStyleCnt="3"/>
      <dgm:spPr/>
    </dgm:pt>
    <dgm:pt modelId="{7B7D3341-3F36-4000-B99E-0CD9AA865FB9}" type="pres">
      <dgm:prSet presAssocID="{AB2925AB-6338-4F10-8FD6-7B920E739D93}" presName="connector3" presStyleLbl="sibTrans2D1" presStyleIdx="2" presStyleCnt="3"/>
      <dgm:spPr/>
    </dgm:pt>
  </dgm:ptLst>
  <dgm:cxnLst>
    <dgm:cxn modelId="{E006A107-63DD-467C-B0C9-F31B7A36ADCE}" type="presOf" srcId="{9AB9803C-BEF2-4635-826A-CA624D30D8B5}" destId="{BE5A8B0B-D925-403E-A6BE-400BE4454318}" srcOrd="1" destOrd="0" presId="urn:microsoft.com/office/officeart/2005/8/layout/gear1"/>
    <dgm:cxn modelId="{7D4F490B-1C17-42B9-83BA-D31C221B2F15}" type="presOf" srcId="{E3585911-A36C-4E53-8616-E46E348E631E}" destId="{BE6FD462-7E05-4925-80C4-CB2DE416F822}" srcOrd="0" destOrd="0" presId="urn:microsoft.com/office/officeart/2005/8/layout/gear1"/>
    <dgm:cxn modelId="{9E6AE41E-152A-41DC-9FD8-1AD8F4BF642F}" type="presOf" srcId="{E3585911-A36C-4E53-8616-E46E348E631E}" destId="{31F4B995-F290-41A1-A7D1-28E64DC21F20}" srcOrd="1" destOrd="0" presId="urn:microsoft.com/office/officeart/2005/8/layout/gear1"/>
    <dgm:cxn modelId="{7D9C3C37-1F7C-4A31-96D0-0FC2840C7343}" type="presOf" srcId="{7472E3D1-9DEF-4A70-862D-291F7BE809C4}" destId="{BDC1D5F7-23C5-4D69-9DFB-BD2F19CD2114}" srcOrd="1" destOrd="0" presId="urn:microsoft.com/office/officeart/2005/8/layout/gear1"/>
    <dgm:cxn modelId="{F778E03F-2BEF-4286-9F59-466210716855}" type="presOf" srcId="{9AB9803C-BEF2-4635-826A-CA624D30D8B5}" destId="{E1E343E1-7D02-491C-B0AD-92879B60BF75}" srcOrd="2" destOrd="0" presId="urn:microsoft.com/office/officeart/2005/8/layout/gear1"/>
    <dgm:cxn modelId="{21D79941-59CA-46BF-A343-B42DD0338914}" type="presOf" srcId="{5FE2593F-5268-4CBE-B21A-61035BC23C38}" destId="{56594676-DE16-4B3A-9CEF-F9DF0F0D5ADB}" srcOrd="0" destOrd="0" presId="urn:microsoft.com/office/officeart/2005/8/layout/gear1"/>
    <dgm:cxn modelId="{58A11AA4-65B4-4C83-949A-BCF08C8D8949}" type="presOf" srcId="{9AB9803C-BEF2-4635-826A-CA624D30D8B5}" destId="{8E8067E6-D63F-4FEC-B591-EFEF6D94E5DD}" srcOrd="3" destOrd="0" presId="urn:microsoft.com/office/officeart/2005/8/layout/gear1"/>
    <dgm:cxn modelId="{62EA49A6-C394-4FFD-A0AF-10F026B63B84}" type="presOf" srcId="{95FFA2D0-E61F-4BFA-8E59-8D25A0A8853A}" destId="{326C4929-11F4-4F66-8855-6FE87E677900}" srcOrd="0" destOrd="0" presId="urn:microsoft.com/office/officeart/2005/8/layout/gear1"/>
    <dgm:cxn modelId="{23B3FBC5-DA62-4B1A-AF5C-1B3F6BE8935F}" type="presOf" srcId="{7472E3D1-9DEF-4A70-862D-291F7BE809C4}" destId="{4827953C-8039-436F-94C9-9486F0E456C0}" srcOrd="0" destOrd="0" presId="urn:microsoft.com/office/officeart/2005/8/layout/gear1"/>
    <dgm:cxn modelId="{3982A5CB-1254-4D82-83C4-11ECB29B5E05}" srcId="{B23355A6-1144-43CB-B049-E1DD7BC3917D}" destId="{E3585911-A36C-4E53-8616-E46E348E631E}" srcOrd="0" destOrd="0" parTransId="{8C4E7B44-E7C8-4F0C-B327-82578982C86D}" sibTransId="{5FE2593F-5268-4CBE-B21A-61035BC23C38}"/>
    <dgm:cxn modelId="{86B254CD-AA76-42FA-A794-A3A6B00E2D70}" type="presOf" srcId="{E3585911-A36C-4E53-8616-E46E348E631E}" destId="{71E8F0E9-D636-4523-935D-2569D6290039}" srcOrd="2" destOrd="0" presId="urn:microsoft.com/office/officeart/2005/8/layout/gear1"/>
    <dgm:cxn modelId="{A66D3DD1-51C9-435D-9206-1BA3B27E9A38}" type="presOf" srcId="{7472E3D1-9DEF-4A70-862D-291F7BE809C4}" destId="{FFCE4587-E473-4118-87F2-F94E90DFEB0B}" srcOrd="2" destOrd="0" presId="urn:microsoft.com/office/officeart/2005/8/layout/gear1"/>
    <dgm:cxn modelId="{2EB579D1-1A69-4C43-8BBF-B5BA3BD3338A}" type="presOf" srcId="{AB2925AB-6338-4F10-8FD6-7B920E739D93}" destId="{7B7D3341-3F36-4000-B99E-0CD9AA865FB9}" srcOrd="0" destOrd="0" presId="urn:microsoft.com/office/officeart/2005/8/layout/gear1"/>
    <dgm:cxn modelId="{3C4ED0D2-22C1-4675-9B26-B5771E53A91A}" type="presOf" srcId="{9AB9803C-BEF2-4635-826A-CA624D30D8B5}" destId="{DCE9FAC6-624C-4236-9E0A-EA4E845AE092}" srcOrd="0" destOrd="0" presId="urn:microsoft.com/office/officeart/2005/8/layout/gear1"/>
    <dgm:cxn modelId="{B2FE3BD9-5CA7-430C-A952-9C5E6D1FF621}" srcId="{B23355A6-1144-43CB-B049-E1DD7BC3917D}" destId="{9AB9803C-BEF2-4635-826A-CA624D30D8B5}" srcOrd="2" destOrd="0" parTransId="{CE1A3FB7-9D6C-426F-AB77-7F9EB132D5C8}" sibTransId="{AB2925AB-6338-4F10-8FD6-7B920E739D93}"/>
    <dgm:cxn modelId="{74A507DA-09D5-45E0-BF15-6DF88755DCDD}" srcId="{B23355A6-1144-43CB-B049-E1DD7BC3917D}" destId="{7472E3D1-9DEF-4A70-862D-291F7BE809C4}" srcOrd="1" destOrd="0" parTransId="{768942B1-54A6-4B71-ACB7-5F782C75524D}" sibTransId="{95FFA2D0-E61F-4BFA-8E59-8D25A0A8853A}"/>
    <dgm:cxn modelId="{347551EF-78C3-4A55-8F24-CA0B6EEC9C1E}" type="presOf" srcId="{B23355A6-1144-43CB-B049-E1DD7BC3917D}" destId="{98A2105D-9687-4A4F-8E91-ABB7451547BA}" srcOrd="0" destOrd="0" presId="urn:microsoft.com/office/officeart/2005/8/layout/gear1"/>
    <dgm:cxn modelId="{D559E63F-265F-4893-8CC4-5CEBAD8BC8F8}" type="presParOf" srcId="{98A2105D-9687-4A4F-8E91-ABB7451547BA}" destId="{BE6FD462-7E05-4925-80C4-CB2DE416F822}" srcOrd="0" destOrd="0" presId="urn:microsoft.com/office/officeart/2005/8/layout/gear1"/>
    <dgm:cxn modelId="{72A1FE26-3FD7-4812-9E99-82AA567BCB73}" type="presParOf" srcId="{98A2105D-9687-4A4F-8E91-ABB7451547BA}" destId="{31F4B995-F290-41A1-A7D1-28E64DC21F20}" srcOrd="1" destOrd="0" presId="urn:microsoft.com/office/officeart/2005/8/layout/gear1"/>
    <dgm:cxn modelId="{86C10431-7683-4F0D-BE63-EB65F66D92B9}" type="presParOf" srcId="{98A2105D-9687-4A4F-8E91-ABB7451547BA}" destId="{71E8F0E9-D636-4523-935D-2569D6290039}" srcOrd="2" destOrd="0" presId="urn:microsoft.com/office/officeart/2005/8/layout/gear1"/>
    <dgm:cxn modelId="{F5A7187A-693A-4425-95C0-ECE4259307CA}" type="presParOf" srcId="{98A2105D-9687-4A4F-8E91-ABB7451547BA}" destId="{4827953C-8039-436F-94C9-9486F0E456C0}" srcOrd="3" destOrd="0" presId="urn:microsoft.com/office/officeart/2005/8/layout/gear1"/>
    <dgm:cxn modelId="{BFEB9B05-8C03-4855-B754-449923ABDA33}" type="presParOf" srcId="{98A2105D-9687-4A4F-8E91-ABB7451547BA}" destId="{BDC1D5F7-23C5-4D69-9DFB-BD2F19CD2114}" srcOrd="4" destOrd="0" presId="urn:microsoft.com/office/officeart/2005/8/layout/gear1"/>
    <dgm:cxn modelId="{1C394870-61EF-4C3E-8049-87E5FBE3C6B9}" type="presParOf" srcId="{98A2105D-9687-4A4F-8E91-ABB7451547BA}" destId="{FFCE4587-E473-4118-87F2-F94E90DFEB0B}" srcOrd="5" destOrd="0" presId="urn:microsoft.com/office/officeart/2005/8/layout/gear1"/>
    <dgm:cxn modelId="{DBA8E1C2-01AA-452E-95D6-3DFEB1600F2F}" type="presParOf" srcId="{98A2105D-9687-4A4F-8E91-ABB7451547BA}" destId="{DCE9FAC6-624C-4236-9E0A-EA4E845AE092}" srcOrd="6" destOrd="0" presId="urn:microsoft.com/office/officeart/2005/8/layout/gear1"/>
    <dgm:cxn modelId="{C52E4ED3-A555-4B69-8590-5E9D7281CA8F}" type="presParOf" srcId="{98A2105D-9687-4A4F-8E91-ABB7451547BA}" destId="{BE5A8B0B-D925-403E-A6BE-400BE4454318}" srcOrd="7" destOrd="0" presId="urn:microsoft.com/office/officeart/2005/8/layout/gear1"/>
    <dgm:cxn modelId="{22D9744A-B115-44C1-B253-FA282CB22793}" type="presParOf" srcId="{98A2105D-9687-4A4F-8E91-ABB7451547BA}" destId="{E1E343E1-7D02-491C-B0AD-92879B60BF75}" srcOrd="8" destOrd="0" presId="urn:microsoft.com/office/officeart/2005/8/layout/gear1"/>
    <dgm:cxn modelId="{60E579F0-1903-48DD-BD60-8818E25120BB}" type="presParOf" srcId="{98A2105D-9687-4A4F-8E91-ABB7451547BA}" destId="{8E8067E6-D63F-4FEC-B591-EFEF6D94E5DD}" srcOrd="9" destOrd="0" presId="urn:microsoft.com/office/officeart/2005/8/layout/gear1"/>
    <dgm:cxn modelId="{C1D5F194-EF99-4847-B170-8D15639D61A6}" type="presParOf" srcId="{98A2105D-9687-4A4F-8E91-ABB7451547BA}" destId="{56594676-DE16-4B3A-9CEF-F9DF0F0D5ADB}" srcOrd="10" destOrd="0" presId="urn:microsoft.com/office/officeart/2005/8/layout/gear1"/>
    <dgm:cxn modelId="{6564B053-6C79-48B0-9EDD-5A01E2F43361}" type="presParOf" srcId="{98A2105D-9687-4A4F-8E91-ABB7451547BA}" destId="{326C4929-11F4-4F66-8855-6FE87E677900}" srcOrd="11" destOrd="0" presId="urn:microsoft.com/office/officeart/2005/8/layout/gear1"/>
    <dgm:cxn modelId="{0C1C258B-92B6-4608-8EB1-1948777CBBC7}" type="presParOf" srcId="{98A2105D-9687-4A4F-8E91-ABB7451547BA}" destId="{7B7D3341-3F36-4000-B99E-0CD9AA865FB9}" srcOrd="12" destOrd="0" presId="urn:microsoft.com/office/officeart/2005/8/layout/gear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C9FABD-B3B0-4604-924F-428CA519E15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075D1E0-AE22-4B6E-AEDE-B42E7886E8BC}">
      <dgm:prSet/>
      <dgm:spPr/>
      <dgm:t>
        <a:bodyPr/>
        <a:lstStyle/>
        <a:p>
          <a:r>
            <a:rPr lang="es-ES"/>
            <a:t>RTVE.es (14 de agosto de 2006), Campos de batalla y políticas de retaguardia, </a:t>
          </a:r>
          <a:endParaRPr lang="en-US"/>
        </a:p>
      </dgm:t>
    </dgm:pt>
    <dgm:pt modelId="{54133795-5068-4464-87F7-E10FE4829455}" type="parTrans" cxnId="{1A737AB3-A7CA-4BFE-A039-F650AC6EA180}">
      <dgm:prSet/>
      <dgm:spPr/>
      <dgm:t>
        <a:bodyPr/>
        <a:lstStyle/>
        <a:p>
          <a:endParaRPr lang="en-US"/>
        </a:p>
      </dgm:t>
    </dgm:pt>
    <dgm:pt modelId="{C63B25D1-DB5A-4486-8D22-C0125C97108C}" type="sibTrans" cxnId="{1A737AB3-A7CA-4BFE-A039-F650AC6EA180}">
      <dgm:prSet/>
      <dgm:spPr/>
      <dgm:t>
        <a:bodyPr/>
        <a:lstStyle/>
        <a:p>
          <a:endParaRPr lang="en-US"/>
        </a:p>
      </dgm:t>
    </dgm:pt>
    <dgm:pt modelId="{4C24018C-C6A4-4DEA-9D28-205DBA88F57F}">
      <dgm:prSet/>
      <dgm:spPr/>
      <dgm:t>
        <a:bodyPr/>
        <a:lstStyle/>
        <a:p>
          <a:r>
            <a:rPr lang="es-ES" dirty="0">
              <a:hlinkClick xmlns:r="http://schemas.openxmlformats.org/officeDocument/2006/relationships" r:id="rId1"/>
            </a:rPr>
            <a:t>https://www.rtve.es/play/videos/la-guerra-filmada/campos-batalla-politicas-retaguardia/5785340/</a:t>
          </a:r>
          <a:r>
            <a:rPr lang="es-ES" dirty="0"/>
            <a:t> </a:t>
          </a:r>
          <a:endParaRPr lang="en-US" dirty="0"/>
        </a:p>
      </dgm:t>
    </dgm:pt>
    <dgm:pt modelId="{90EF625B-FC07-4A65-9F6B-9F12B9DD5C90}" type="parTrans" cxnId="{E26B8871-DD45-43CF-B696-008175BEC248}">
      <dgm:prSet/>
      <dgm:spPr/>
      <dgm:t>
        <a:bodyPr/>
        <a:lstStyle/>
        <a:p>
          <a:endParaRPr lang="en-US"/>
        </a:p>
      </dgm:t>
    </dgm:pt>
    <dgm:pt modelId="{F1C369E2-971B-4EF0-BAEC-4DDE252C1092}" type="sibTrans" cxnId="{E26B8871-DD45-43CF-B696-008175BEC248}">
      <dgm:prSet/>
      <dgm:spPr/>
      <dgm:t>
        <a:bodyPr/>
        <a:lstStyle/>
        <a:p>
          <a:endParaRPr lang="en-US"/>
        </a:p>
      </dgm:t>
    </dgm:pt>
    <dgm:pt modelId="{98AE59DD-51B2-4E98-B4A1-29CF8B35F63B}">
      <dgm:prSet/>
      <dgm:spPr/>
      <dgm:t>
        <a:bodyPr/>
        <a:lstStyle/>
        <a:p>
          <a:r>
            <a:rPr lang="es-ES"/>
            <a:t>Wikipedia: Categoría Batallas de la Guerra civil española: </a:t>
          </a:r>
          <a:endParaRPr lang="en-US"/>
        </a:p>
      </dgm:t>
    </dgm:pt>
    <dgm:pt modelId="{33CEAC68-9FE3-401D-BF19-E5D042EAC824}" type="parTrans" cxnId="{56254252-14D8-4E0A-8E4A-D2E155D7301E}">
      <dgm:prSet/>
      <dgm:spPr/>
      <dgm:t>
        <a:bodyPr/>
        <a:lstStyle/>
        <a:p>
          <a:endParaRPr lang="en-US"/>
        </a:p>
      </dgm:t>
    </dgm:pt>
    <dgm:pt modelId="{A723C341-07FB-4DA9-A655-D9AA1B7DE229}" type="sibTrans" cxnId="{56254252-14D8-4E0A-8E4A-D2E155D7301E}">
      <dgm:prSet/>
      <dgm:spPr/>
      <dgm:t>
        <a:bodyPr/>
        <a:lstStyle/>
        <a:p>
          <a:endParaRPr lang="en-US"/>
        </a:p>
      </dgm:t>
    </dgm:pt>
    <dgm:pt modelId="{44A92B4A-B9F5-4759-A35B-9E9F5F2DBCC1}">
      <dgm:prSet/>
      <dgm:spPr/>
      <dgm:t>
        <a:bodyPr/>
        <a:lstStyle/>
        <a:p>
          <a:r>
            <a:rPr lang="es-ES" dirty="0">
              <a:hlinkClick xmlns:r="http://schemas.openxmlformats.org/officeDocument/2006/relationships" r:id="rId2"/>
            </a:rPr>
            <a:t>https://es.wikipedia.org/wiki/Categor%C3%ADa:Batallas_de_la_guerra_civil_espa%C3%B1ola</a:t>
          </a:r>
          <a:r>
            <a:rPr lang="es-ES" dirty="0"/>
            <a:t> </a:t>
          </a:r>
          <a:endParaRPr lang="en-US" dirty="0"/>
        </a:p>
      </dgm:t>
    </dgm:pt>
    <dgm:pt modelId="{8219B804-0AAE-4F35-B5D5-4D74C70E4E2D}" type="parTrans" cxnId="{C7207530-9D88-4D41-83BC-5839A1B58B88}">
      <dgm:prSet/>
      <dgm:spPr/>
      <dgm:t>
        <a:bodyPr/>
        <a:lstStyle/>
        <a:p>
          <a:endParaRPr lang="en-US"/>
        </a:p>
      </dgm:t>
    </dgm:pt>
    <dgm:pt modelId="{E252CFAD-7441-4C62-8D08-8A3DDBA8B0CE}" type="sibTrans" cxnId="{C7207530-9D88-4D41-83BC-5839A1B58B88}">
      <dgm:prSet/>
      <dgm:spPr/>
      <dgm:t>
        <a:bodyPr/>
        <a:lstStyle/>
        <a:p>
          <a:endParaRPr lang="en-US"/>
        </a:p>
      </dgm:t>
    </dgm:pt>
    <dgm:pt modelId="{B097ADC2-7E3B-4EE1-9192-023D501F1C0B}">
      <dgm:prSet/>
      <dgm:spPr/>
      <dgm:t>
        <a:bodyPr/>
        <a:lstStyle/>
        <a:p>
          <a:r>
            <a:rPr lang="es-ES"/>
            <a:t>elDiarioes (3 de agosto de 2017) Los restos de la batalla por Madrid. Youtube:  </a:t>
          </a:r>
          <a:endParaRPr lang="en-US"/>
        </a:p>
      </dgm:t>
    </dgm:pt>
    <dgm:pt modelId="{F354DDED-8C38-4B57-B2E8-DAA067B01FCF}" type="parTrans" cxnId="{8D429EFD-DF17-4D30-9CF7-E60AD187EB0C}">
      <dgm:prSet/>
      <dgm:spPr/>
      <dgm:t>
        <a:bodyPr/>
        <a:lstStyle/>
        <a:p>
          <a:endParaRPr lang="en-US"/>
        </a:p>
      </dgm:t>
    </dgm:pt>
    <dgm:pt modelId="{8928AF6D-9635-4F32-943F-10733A48E82D}" type="sibTrans" cxnId="{8D429EFD-DF17-4D30-9CF7-E60AD187EB0C}">
      <dgm:prSet/>
      <dgm:spPr/>
      <dgm:t>
        <a:bodyPr/>
        <a:lstStyle/>
        <a:p>
          <a:endParaRPr lang="en-US"/>
        </a:p>
      </dgm:t>
    </dgm:pt>
    <dgm:pt modelId="{D8267BA0-A1FE-480F-9527-75236EBAF811}">
      <dgm:prSet/>
      <dgm:spPr/>
      <dgm:t>
        <a:bodyPr/>
        <a:lstStyle/>
        <a:p>
          <a:r>
            <a:rPr lang="es-ES" dirty="0">
              <a:hlinkClick xmlns:r="http://schemas.openxmlformats.org/officeDocument/2006/relationships" r:id="rId3"/>
            </a:rPr>
            <a:t>https://www.youtube.com/watch?v=HUgvbjHDV_M</a:t>
          </a:r>
          <a:r>
            <a:rPr lang="es-ES" dirty="0"/>
            <a:t>  </a:t>
          </a:r>
          <a:endParaRPr lang="en-US" dirty="0"/>
        </a:p>
      </dgm:t>
    </dgm:pt>
    <dgm:pt modelId="{F193369B-FE51-4B12-8D88-817551D781F7}" type="parTrans" cxnId="{E016A08A-0BEB-4778-A1A4-0BDB07F693D3}">
      <dgm:prSet/>
      <dgm:spPr/>
      <dgm:t>
        <a:bodyPr/>
        <a:lstStyle/>
        <a:p>
          <a:endParaRPr lang="en-US"/>
        </a:p>
      </dgm:t>
    </dgm:pt>
    <dgm:pt modelId="{8BEA9CFD-59FD-40DA-A523-F16EABEA1592}" type="sibTrans" cxnId="{E016A08A-0BEB-4778-A1A4-0BDB07F693D3}">
      <dgm:prSet/>
      <dgm:spPr/>
      <dgm:t>
        <a:bodyPr/>
        <a:lstStyle/>
        <a:p>
          <a:endParaRPr lang="en-US"/>
        </a:p>
      </dgm:t>
    </dgm:pt>
    <dgm:pt modelId="{69EAF3F5-6D35-4F45-97DF-385044331951}">
      <dgm:prSet/>
      <dgm:spPr/>
      <dgm:t>
        <a:bodyPr/>
        <a:lstStyle/>
        <a:p>
          <a:r>
            <a:rPr lang="es-ES"/>
            <a:t>Sola, Juan (23 de octubre de 2021): Un mapa para recorrer las huellas que la Guerra Civil dejó en Madrid, TeleMadrid:</a:t>
          </a:r>
          <a:endParaRPr lang="en-US"/>
        </a:p>
      </dgm:t>
    </dgm:pt>
    <dgm:pt modelId="{4E70FD7A-0230-469D-BD75-0902B3D143A6}" type="parTrans" cxnId="{C90A9ACD-EDB4-4544-9013-F0B20975689A}">
      <dgm:prSet/>
      <dgm:spPr/>
      <dgm:t>
        <a:bodyPr/>
        <a:lstStyle/>
        <a:p>
          <a:endParaRPr lang="en-US"/>
        </a:p>
      </dgm:t>
    </dgm:pt>
    <dgm:pt modelId="{C924882F-6433-44B5-8FF7-169AFC688AF7}" type="sibTrans" cxnId="{C90A9ACD-EDB4-4544-9013-F0B20975689A}">
      <dgm:prSet/>
      <dgm:spPr/>
      <dgm:t>
        <a:bodyPr/>
        <a:lstStyle/>
        <a:p>
          <a:endParaRPr lang="en-US"/>
        </a:p>
      </dgm:t>
    </dgm:pt>
    <dgm:pt modelId="{9D718251-AD77-473C-B528-EEE84BA71ED9}">
      <dgm:prSet/>
      <dgm:spPr/>
      <dgm:t>
        <a:bodyPr/>
        <a:lstStyle/>
        <a:p>
          <a:r>
            <a:rPr lang="es-ES" dirty="0">
              <a:hlinkClick xmlns:r="http://schemas.openxmlformats.org/officeDocument/2006/relationships" r:id="rId4"/>
            </a:rPr>
            <a:t>https://www.telemadrid.es/programas/desmontando-madrid/mapa-huellas-Guerra-Civil-Madrid-0-2388961088--20211021120000.html</a:t>
          </a:r>
          <a:r>
            <a:rPr lang="es-ES" dirty="0"/>
            <a:t> </a:t>
          </a:r>
          <a:endParaRPr lang="en-US" dirty="0"/>
        </a:p>
      </dgm:t>
    </dgm:pt>
    <dgm:pt modelId="{FBC311AD-62D8-4C99-91C3-A8C6F08CA5E3}" type="parTrans" cxnId="{98D0A9B3-9DDA-45BD-A41B-D6CCC8546662}">
      <dgm:prSet/>
      <dgm:spPr/>
      <dgm:t>
        <a:bodyPr/>
        <a:lstStyle/>
        <a:p>
          <a:endParaRPr lang="en-US"/>
        </a:p>
      </dgm:t>
    </dgm:pt>
    <dgm:pt modelId="{96E32FD8-0794-4F80-97A2-9361B2C6B1EA}" type="sibTrans" cxnId="{98D0A9B3-9DDA-45BD-A41B-D6CCC8546662}">
      <dgm:prSet/>
      <dgm:spPr/>
      <dgm:t>
        <a:bodyPr/>
        <a:lstStyle/>
        <a:p>
          <a:endParaRPr lang="en-US"/>
        </a:p>
      </dgm:t>
    </dgm:pt>
    <dgm:pt modelId="{C7FFC150-CFC6-4062-822A-98323A0A857F}" type="pres">
      <dgm:prSet presAssocID="{73C9FABD-B3B0-4604-924F-428CA519E15A}" presName="linear" presStyleCnt="0">
        <dgm:presLayoutVars>
          <dgm:animLvl val="lvl"/>
          <dgm:resizeHandles val="exact"/>
        </dgm:presLayoutVars>
      </dgm:prSet>
      <dgm:spPr/>
    </dgm:pt>
    <dgm:pt modelId="{9C5A44E3-64AD-40F0-90E6-C6889E8F058F}" type="pres">
      <dgm:prSet presAssocID="{3075D1E0-AE22-4B6E-AEDE-B42E7886E8BC}" presName="parentText" presStyleLbl="node1" presStyleIdx="0" presStyleCnt="4">
        <dgm:presLayoutVars>
          <dgm:chMax val="0"/>
          <dgm:bulletEnabled val="1"/>
        </dgm:presLayoutVars>
      </dgm:prSet>
      <dgm:spPr/>
    </dgm:pt>
    <dgm:pt modelId="{46F3EB43-F463-4A24-BB17-04760FD4B5D7}" type="pres">
      <dgm:prSet presAssocID="{3075D1E0-AE22-4B6E-AEDE-B42E7886E8BC}" presName="childText" presStyleLbl="revTx" presStyleIdx="0" presStyleCnt="4">
        <dgm:presLayoutVars>
          <dgm:bulletEnabled val="1"/>
        </dgm:presLayoutVars>
      </dgm:prSet>
      <dgm:spPr/>
    </dgm:pt>
    <dgm:pt modelId="{90D70C79-4623-48C1-90CD-E26B8EDC692C}" type="pres">
      <dgm:prSet presAssocID="{98AE59DD-51B2-4E98-B4A1-29CF8B35F63B}" presName="parentText" presStyleLbl="node1" presStyleIdx="1" presStyleCnt="4">
        <dgm:presLayoutVars>
          <dgm:chMax val="0"/>
          <dgm:bulletEnabled val="1"/>
        </dgm:presLayoutVars>
      </dgm:prSet>
      <dgm:spPr/>
    </dgm:pt>
    <dgm:pt modelId="{8077ABAE-A3C7-4030-96FA-7772BDDEF8F8}" type="pres">
      <dgm:prSet presAssocID="{98AE59DD-51B2-4E98-B4A1-29CF8B35F63B}" presName="childText" presStyleLbl="revTx" presStyleIdx="1" presStyleCnt="4">
        <dgm:presLayoutVars>
          <dgm:bulletEnabled val="1"/>
        </dgm:presLayoutVars>
      </dgm:prSet>
      <dgm:spPr/>
    </dgm:pt>
    <dgm:pt modelId="{5AA2C225-F2D8-4908-B0BF-DBA23826BF6C}" type="pres">
      <dgm:prSet presAssocID="{B097ADC2-7E3B-4EE1-9192-023D501F1C0B}" presName="parentText" presStyleLbl="node1" presStyleIdx="2" presStyleCnt="4">
        <dgm:presLayoutVars>
          <dgm:chMax val="0"/>
          <dgm:bulletEnabled val="1"/>
        </dgm:presLayoutVars>
      </dgm:prSet>
      <dgm:spPr/>
    </dgm:pt>
    <dgm:pt modelId="{4A3F860D-C652-4ECA-8486-1D0010A3CE1D}" type="pres">
      <dgm:prSet presAssocID="{B097ADC2-7E3B-4EE1-9192-023D501F1C0B}" presName="childText" presStyleLbl="revTx" presStyleIdx="2" presStyleCnt="4">
        <dgm:presLayoutVars>
          <dgm:bulletEnabled val="1"/>
        </dgm:presLayoutVars>
      </dgm:prSet>
      <dgm:spPr/>
    </dgm:pt>
    <dgm:pt modelId="{A7FA2D4A-8CFA-4759-9F59-508A27F52FAD}" type="pres">
      <dgm:prSet presAssocID="{69EAF3F5-6D35-4F45-97DF-385044331951}" presName="parentText" presStyleLbl="node1" presStyleIdx="3" presStyleCnt="4">
        <dgm:presLayoutVars>
          <dgm:chMax val="0"/>
          <dgm:bulletEnabled val="1"/>
        </dgm:presLayoutVars>
      </dgm:prSet>
      <dgm:spPr/>
    </dgm:pt>
    <dgm:pt modelId="{72B47E41-3516-4BB2-911F-56D07E579944}" type="pres">
      <dgm:prSet presAssocID="{69EAF3F5-6D35-4F45-97DF-385044331951}" presName="childText" presStyleLbl="revTx" presStyleIdx="3" presStyleCnt="4">
        <dgm:presLayoutVars>
          <dgm:bulletEnabled val="1"/>
        </dgm:presLayoutVars>
      </dgm:prSet>
      <dgm:spPr/>
    </dgm:pt>
  </dgm:ptLst>
  <dgm:cxnLst>
    <dgm:cxn modelId="{ED486615-0595-49EA-942C-B58940F3B89F}" type="presOf" srcId="{D8267BA0-A1FE-480F-9527-75236EBAF811}" destId="{4A3F860D-C652-4ECA-8486-1D0010A3CE1D}" srcOrd="0" destOrd="0" presId="urn:microsoft.com/office/officeart/2005/8/layout/vList2"/>
    <dgm:cxn modelId="{307FDC1F-33F6-4142-BAA8-ACAF77F4866D}" type="presOf" srcId="{B097ADC2-7E3B-4EE1-9192-023D501F1C0B}" destId="{5AA2C225-F2D8-4908-B0BF-DBA23826BF6C}" srcOrd="0" destOrd="0" presId="urn:microsoft.com/office/officeart/2005/8/layout/vList2"/>
    <dgm:cxn modelId="{C7207530-9D88-4D41-83BC-5839A1B58B88}" srcId="{98AE59DD-51B2-4E98-B4A1-29CF8B35F63B}" destId="{44A92B4A-B9F5-4759-A35B-9E9F5F2DBCC1}" srcOrd="0" destOrd="0" parTransId="{8219B804-0AAE-4F35-B5D5-4D74C70E4E2D}" sibTransId="{E252CFAD-7441-4C62-8D08-8A3DDBA8B0CE}"/>
    <dgm:cxn modelId="{ED95D949-430E-41B9-A528-ADEB68C439A6}" type="presOf" srcId="{73C9FABD-B3B0-4604-924F-428CA519E15A}" destId="{C7FFC150-CFC6-4062-822A-98323A0A857F}" srcOrd="0" destOrd="0" presId="urn:microsoft.com/office/officeart/2005/8/layout/vList2"/>
    <dgm:cxn modelId="{34644D4A-5F65-4579-A255-A6B83D3AAE48}" type="presOf" srcId="{3075D1E0-AE22-4B6E-AEDE-B42E7886E8BC}" destId="{9C5A44E3-64AD-40F0-90E6-C6889E8F058F}" srcOrd="0" destOrd="0" presId="urn:microsoft.com/office/officeart/2005/8/layout/vList2"/>
    <dgm:cxn modelId="{6F26EE6A-AD91-4E96-B926-EA9FA751C023}" type="presOf" srcId="{69EAF3F5-6D35-4F45-97DF-385044331951}" destId="{A7FA2D4A-8CFA-4759-9F59-508A27F52FAD}" srcOrd="0" destOrd="0" presId="urn:microsoft.com/office/officeart/2005/8/layout/vList2"/>
    <dgm:cxn modelId="{E26B8871-DD45-43CF-B696-008175BEC248}" srcId="{3075D1E0-AE22-4B6E-AEDE-B42E7886E8BC}" destId="{4C24018C-C6A4-4DEA-9D28-205DBA88F57F}" srcOrd="0" destOrd="0" parTransId="{90EF625B-FC07-4A65-9F6B-9F12B9DD5C90}" sibTransId="{F1C369E2-971B-4EF0-BAEC-4DDE252C1092}"/>
    <dgm:cxn modelId="{56254252-14D8-4E0A-8E4A-D2E155D7301E}" srcId="{73C9FABD-B3B0-4604-924F-428CA519E15A}" destId="{98AE59DD-51B2-4E98-B4A1-29CF8B35F63B}" srcOrd="1" destOrd="0" parTransId="{33CEAC68-9FE3-401D-BF19-E5D042EAC824}" sibTransId="{A723C341-07FB-4DA9-A655-D9AA1B7DE229}"/>
    <dgm:cxn modelId="{0CF8887C-9DFD-41CB-A2B0-B1E08289830A}" type="presOf" srcId="{98AE59DD-51B2-4E98-B4A1-29CF8B35F63B}" destId="{90D70C79-4623-48C1-90CD-E26B8EDC692C}" srcOrd="0" destOrd="0" presId="urn:microsoft.com/office/officeart/2005/8/layout/vList2"/>
    <dgm:cxn modelId="{E016A08A-0BEB-4778-A1A4-0BDB07F693D3}" srcId="{B097ADC2-7E3B-4EE1-9192-023D501F1C0B}" destId="{D8267BA0-A1FE-480F-9527-75236EBAF811}" srcOrd="0" destOrd="0" parTransId="{F193369B-FE51-4B12-8D88-817551D781F7}" sibTransId="{8BEA9CFD-59FD-40DA-A523-F16EABEA1592}"/>
    <dgm:cxn modelId="{CE69A08B-9738-4309-BEB2-014389B73CA8}" type="presOf" srcId="{4C24018C-C6A4-4DEA-9D28-205DBA88F57F}" destId="{46F3EB43-F463-4A24-BB17-04760FD4B5D7}" srcOrd="0" destOrd="0" presId="urn:microsoft.com/office/officeart/2005/8/layout/vList2"/>
    <dgm:cxn modelId="{F46BCDB2-0DD3-4C9A-AABC-1A76E8DB699A}" type="presOf" srcId="{44A92B4A-B9F5-4759-A35B-9E9F5F2DBCC1}" destId="{8077ABAE-A3C7-4030-96FA-7772BDDEF8F8}" srcOrd="0" destOrd="0" presId="urn:microsoft.com/office/officeart/2005/8/layout/vList2"/>
    <dgm:cxn modelId="{1A737AB3-A7CA-4BFE-A039-F650AC6EA180}" srcId="{73C9FABD-B3B0-4604-924F-428CA519E15A}" destId="{3075D1E0-AE22-4B6E-AEDE-B42E7886E8BC}" srcOrd="0" destOrd="0" parTransId="{54133795-5068-4464-87F7-E10FE4829455}" sibTransId="{C63B25D1-DB5A-4486-8D22-C0125C97108C}"/>
    <dgm:cxn modelId="{98D0A9B3-9DDA-45BD-A41B-D6CCC8546662}" srcId="{69EAF3F5-6D35-4F45-97DF-385044331951}" destId="{9D718251-AD77-473C-B528-EEE84BA71ED9}" srcOrd="0" destOrd="0" parTransId="{FBC311AD-62D8-4C99-91C3-A8C6F08CA5E3}" sibTransId="{96E32FD8-0794-4F80-97A2-9361B2C6B1EA}"/>
    <dgm:cxn modelId="{C90A9ACD-EDB4-4544-9013-F0B20975689A}" srcId="{73C9FABD-B3B0-4604-924F-428CA519E15A}" destId="{69EAF3F5-6D35-4F45-97DF-385044331951}" srcOrd="3" destOrd="0" parTransId="{4E70FD7A-0230-469D-BD75-0902B3D143A6}" sibTransId="{C924882F-6433-44B5-8FF7-169AFC688AF7}"/>
    <dgm:cxn modelId="{C7198BE7-FD82-461B-94F5-E75F116E7C0D}" type="presOf" srcId="{9D718251-AD77-473C-B528-EEE84BA71ED9}" destId="{72B47E41-3516-4BB2-911F-56D07E579944}" srcOrd="0" destOrd="0" presId="urn:microsoft.com/office/officeart/2005/8/layout/vList2"/>
    <dgm:cxn modelId="{8D429EFD-DF17-4D30-9CF7-E60AD187EB0C}" srcId="{73C9FABD-B3B0-4604-924F-428CA519E15A}" destId="{B097ADC2-7E3B-4EE1-9192-023D501F1C0B}" srcOrd="2" destOrd="0" parTransId="{F354DDED-8C38-4B57-B2E8-DAA067B01FCF}" sibTransId="{8928AF6D-9635-4F32-943F-10733A48E82D}"/>
    <dgm:cxn modelId="{5DD56D9A-33FC-4971-8B8A-5827759663A7}" type="presParOf" srcId="{C7FFC150-CFC6-4062-822A-98323A0A857F}" destId="{9C5A44E3-64AD-40F0-90E6-C6889E8F058F}" srcOrd="0" destOrd="0" presId="urn:microsoft.com/office/officeart/2005/8/layout/vList2"/>
    <dgm:cxn modelId="{372FBA0D-3238-4A71-8FBC-D4B79FC10FA9}" type="presParOf" srcId="{C7FFC150-CFC6-4062-822A-98323A0A857F}" destId="{46F3EB43-F463-4A24-BB17-04760FD4B5D7}" srcOrd="1" destOrd="0" presId="urn:microsoft.com/office/officeart/2005/8/layout/vList2"/>
    <dgm:cxn modelId="{85B88DF0-C6B4-4202-A6F9-1B19FAE8C647}" type="presParOf" srcId="{C7FFC150-CFC6-4062-822A-98323A0A857F}" destId="{90D70C79-4623-48C1-90CD-E26B8EDC692C}" srcOrd="2" destOrd="0" presId="urn:microsoft.com/office/officeart/2005/8/layout/vList2"/>
    <dgm:cxn modelId="{D1FE9827-A046-4E24-AC6C-B3D689771096}" type="presParOf" srcId="{C7FFC150-CFC6-4062-822A-98323A0A857F}" destId="{8077ABAE-A3C7-4030-96FA-7772BDDEF8F8}" srcOrd="3" destOrd="0" presId="urn:microsoft.com/office/officeart/2005/8/layout/vList2"/>
    <dgm:cxn modelId="{8A5127C2-BF71-420E-8CA7-ECE4522CBAFB}" type="presParOf" srcId="{C7FFC150-CFC6-4062-822A-98323A0A857F}" destId="{5AA2C225-F2D8-4908-B0BF-DBA23826BF6C}" srcOrd="4" destOrd="0" presId="urn:microsoft.com/office/officeart/2005/8/layout/vList2"/>
    <dgm:cxn modelId="{6BB240C1-85D4-40DA-99A6-FEA2B49EDFB1}" type="presParOf" srcId="{C7FFC150-CFC6-4062-822A-98323A0A857F}" destId="{4A3F860D-C652-4ECA-8486-1D0010A3CE1D}" srcOrd="5" destOrd="0" presId="urn:microsoft.com/office/officeart/2005/8/layout/vList2"/>
    <dgm:cxn modelId="{96DE1FCF-306A-4D97-9844-B4C69BF02534}" type="presParOf" srcId="{C7FFC150-CFC6-4062-822A-98323A0A857F}" destId="{A7FA2D4A-8CFA-4759-9F59-508A27F52FAD}" srcOrd="6" destOrd="0" presId="urn:microsoft.com/office/officeart/2005/8/layout/vList2"/>
    <dgm:cxn modelId="{1F4C9FA5-8F2A-41AF-8150-26A2E8BA1CB4}" type="presParOf" srcId="{C7FFC150-CFC6-4062-822A-98323A0A857F}" destId="{72B47E41-3516-4BB2-911F-56D07E579944}"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2B35FB-F951-47D7-982C-20D2012E9067}" type="doc">
      <dgm:prSet loTypeId="urn:microsoft.com/office/officeart/2005/8/layout/pList1" loCatId="picture" qsTypeId="urn:microsoft.com/office/officeart/2005/8/quickstyle/simple2" qsCatId="simple" csTypeId="urn:microsoft.com/office/officeart/2005/8/colors/accent1_2" csCatId="accent1" phldr="1"/>
      <dgm:spPr/>
      <dgm:t>
        <a:bodyPr/>
        <a:lstStyle/>
        <a:p>
          <a:endParaRPr lang="es-ES"/>
        </a:p>
      </dgm:t>
    </dgm:pt>
    <dgm:pt modelId="{C0279CA2-8C59-4550-9D5F-4F21790A08B3}">
      <dgm:prSet phldrT="[Texto]" custT="1"/>
      <dgm:spPr/>
      <dgm:t>
        <a:bodyPr/>
        <a:lstStyle/>
        <a:p>
          <a:pPr>
            <a:buNone/>
          </a:pPr>
          <a:r>
            <a:rPr lang="es-ES" sz="1400" dirty="0"/>
            <a:t>Listados de antiguos combatientes republicanos</a:t>
          </a:r>
        </a:p>
      </dgm:t>
    </dgm:pt>
    <dgm:pt modelId="{D4E063A0-7C2C-4B9B-8E23-AE45890EC922}" type="parTrans" cxnId="{FDFE8D64-B03C-405B-A633-2D7923C8417A}">
      <dgm:prSet/>
      <dgm:spPr/>
      <dgm:t>
        <a:bodyPr/>
        <a:lstStyle/>
        <a:p>
          <a:endParaRPr lang="es-ES"/>
        </a:p>
      </dgm:t>
    </dgm:pt>
    <dgm:pt modelId="{BDCEC2FC-F1DA-483B-AD59-5F2E74EAB4B4}" type="sibTrans" cxnId="{FDFE8D64-B03C-405B-A633-2D7923C8417A}">
      <dgm:prSet/>
      <dgm:spPr/>
      <dgm:t>
        <a:bodyPr/>
        <a:lstStyle/>
        <a:p>
          <a:endParaRPr lang="es-ES"/>
        </a:p>
      </dgm:t>
    </dgm:pt>
    <dgm:pt modelId="{66714010-468B-4BD5-8682-60202E5AD620}">
      <dgm:prSet phldrT="[Texto]" custT="1"/>
      <dgm:spPr/>
      <dgm:t>
        <a:bodyPr/>
        <a:lstStyle/>
        <a:p>
          <a:r>
            <a:rPr lang="es-ES" sz="1100" dirty="0"/>
            <a:t>Las mujeres: Museo Virtual de la Mujer Combatiente </a:t>
          </a:r>
          <a:r>
            <a:rPr lang="es-ES" sz="1000" dirty="0"/>
            <a:t> </a:t>
          </a:r>
          <a:r>
            <a:rPr lang="es-ES" sz="1000" dirty="0">
              <a:solidFill>
                <a:schemeClr val="accent1"/>
              </a:solidFill>
              <a:hlinkClick xmlns:r="http://schemas.openxmlformats.org/officeDocument/2006/relationships" r:id="rId1">
                <a:extLst>
                  <a:ext uri="{A12FA001-AC4F-418D-AE19-62706E023703}">
                    <ahyp:hlinkClr xmlns:ahyp="http://schemas.microsoft.com/office/drawing/2018/hyperlinkcolor" val="tx"/>
                  </a:ext>
                </a:extLst>
              </a:hlinkClick>
            </a:rPr>
            <a:t>https://www.mujeresenguerra.com/</a:t>
          </a:r>
          <a:endParaRPr lang="es-ES" sz="1100" dirty="0">
            <a:solidFill>
              <a:schemeClr val="accent1"/>
            </a:solidFill>
          </a:endParaRPr>
        </a:p>
      </dgm:t>
    </dgm:pt>
    <dgm:pt modelId="{53AF51CD-C590-442C-A76D-EF4E7CEC7240}" type="parTrans" cxnId="{2051320F-447C-4521-A6E7-6AF59DA1631E}">
      <dgm:prSet/>
      <dgm:spPr/>
      <dgm:t>
        <a:bodyPr/>
        <a:lstStyle/>
        <a:p>
          <a:endParaRPr lang="es-ES"/>
        </a:p>
      </dgm:t>
    </dgm:pt>
    <dgm:pt modelId="{D325E0B7-1138-47FC-9A69-2CFC87357B82}" type="sibTrans" cxnId="{2051320F-447C-4521-A6E7-6AF59DA1631E}">
      <dgm:prSet/>
      <dgm:spPr/>
      <dgm:t>
        <a:bodyPr/>
        <a:lstStyle/>
        <a:p>
          <a:endParaRPr lang="es-ES"/>
        </a:p>
      </dgm:t>
    </dgm:pt>
    <dgm:pt modelId="{F64B4D16-9A3A-4FAF-BD2E-7931775C4994}">
      <dgm:prSet phldrT="[Texto]" custT="1"/>
      <dgm:spPr/>
      <dgm:t>
        <a:bodyPr/>
        <a:lstStyle/>
        <a:p>
          <a:r>
            <a:rPr lang="es-ES" sz="1400" dirty="0"/>
            <a:t>La sociedad civil y aficionados</a:t>
          </a:r>
        </a:p>
      </dgm:t>
    </dgm:pt>
    <dgm:pt modelId="{061EF452-7547-44AB-95AB-FCFB7C1AA9A9}" type="parTrans" cxnId="{4759517B-211A-4877-B83E-A28690FE1BC0}">
      <dgm:prSet/>
      <dgm:spPr/>
      <dgm:t>
        <a:bodyPr/>
        <a:lstStyle/>
        <a:p>
          <a:endParaRPr lang="es-ES"/>
        </a:p>
      </dgm:t>
    </dgm:pt>
    <dgm:pt modelId="{6B3D14EE-96D5-4E89-95FA-D185306BD0D5}" type="sibTrans" cxnId="{4759517B-211A-4877-B83E-A28690FE1BC0}">
      <dgm:prSet/>
      <dgm:spPr/>
      <dgm:t>
        <a:bodyPr/>
        <a:lstStyle/>
        <a:p>
          <a:endParaRPr lang="es-ES"/>
        </a:p>
      </dgm:t>
    </dgm:pt>
    <dgm:pt modelId="{07DF7287-C6D3-49E1-A4CF-E03C4CD58F5D}">
      <dgm:prSet custT="1"/>
      <dgm:spPr/>
      <dgm:t>
        <a:bodyPr/>
        <a:lstStyle/>
        <a:p>
          <a:r>
            <a:rPr lang="es-ES" sz="1400" dirty="0"/>
            <a:t>Combatientes.es</a:t>
          </a:r>
        </a:p>
      </dgm:t>
    </dgm:pt>
    <dgm:pt modelId="{85CEB8C5-0E9B-4634-943A-CFE931F3594E}" type="parTrans" cxnId="{3A5B07D6-7A99-406E-AD0D-97466EC07261}">
      <dgm:prSet/>
      <dgm:spPr/>
      <dgm:t>
        <a:bodyPr/>
        <a:lstStyle/>
        <a:p>
          <a:endParaRPr lang="es-ES"/>
        </a:p>
      </dgm:t>
    </dgm:pt>
    <dgm:pt modelId="{DD8880DE-88C8-4EEC-BF7B-B8978B05B771}" type="sibTrans" cxnId="{3A5B07D6-7A99-406E-AD0D-97466EC07261}">
      <dgm:prSet/>
      <dgm:spPr/>
      <dgm:t>
        <a:bodyPr/>
        <a:lstStyle/>
        <a:p>
          <a:endParaRPr lang="es-ES"/>
        </a:p>
      </dgm:t>
    </dgm:pt>
    <dgm:pt modelId="{2249BF5D-2B79-43CD-A79C-235B2495EFAD}">
      <dgm:prSet custT="1"/>
      <dgm:spPr/>
      <dgm:t>
        <a:bodyPr/>
        <a:lstStyle/>
        <a:p>
          <a:r>
            <a:rPr lang="es-ES" sz="1000" dirty="0"/>
            <a:t>Laura Manzanera (21 de mayo de 2020)</a:t>
          </a:r>
          <a:r>
            <a:rPr lang="es-ES" sz="1000" i="1" dirty="0"/>
            <a:t>: “</a:t>
          </a:r>
          <a:r>
            <a:rPr lang="es-ES" sz="1000" dirty="0"/>
            <a:t>Milicianas en la Guerra Civil”, </a:t>
          </a:r>
          <a:r>
            <a:rPr lang="es-ES" sz="1000" i="1" dirty="0"/>
            <a:t>Muy Historia</a:t>
          </a:r>
          <a:r>
            <a:rPr lang="es-ES" sz="1000" dirty="0"/>
            <a:t>, </a:t>
          </a:r>
          <a:r>
            <a:rPr lang="es-ES" sz="1000" dirty="0">
              <a:solidFill>
                <a:schemeClr val="accent1"/>
              </a:solidFill>
              <a:hlinkClick xmlns:r="http://schemas.openxmlformats.org/officeDocument/2006/relationships" r:id="rId1">
                <a:extLst>
                  <a:ext uri="{A12FA001-AC4F-418D-AE19-62706E023703}">
                    <ahyp:hlinkClr xmlns:ahyp="http://schemas.microsoft.com/office/drawing/2018/hyperlinkcolor" val="tx"/>
                  </a:ext>
                </a:extLst>
              </a:hlinkClick>
            </a:rPr>
            <a:t>https://www.muyhistoria.es/contemporanea/reportaje/milicianas-en-la-guerra-civil-espanola-281590067058</a:t>
          </a:r>
          <a:r>
            <a:rPr lang="es-ES" sz="1000" dirty="0">
              <a:solidFill>
                <a:schemeClr val="accent1"/>
              </a:solidFill>
            </a:rPr>
            <a:t> </a:t>
          </a:r>
          <a:endParaRPr lang="es-ES" sz="1000" dirty="0"/>
        </a:p>
      </dgm:t>
    </dgm:pt>
    <dgm:pt modelId="{ABB79D35-0076-4D45-8D53-E6BE23345528}" type="parTrans" cxnId="{14C6AE53-95C8-4FE3-98B8-AFEAF1A5F5AF}">
      <dgm:prSet/>
      <dgm:spPr/>
      <dgm:t>
        <a:bodyPr/>
        <a:lstStyle/>
        <a:p>
          <a:endParaRPr lang="es-ES"/>
        </a:p>
      </dgm:t>
    </dgm:pt>
    <dgm:pt modelId="{CB44BB44-2A26-4966-99B1-C1ECAB81E20C}" type="sibTrans" cxnId="{14C6AE53-95C8-4FE3-98B8-AFEAF1A5F5AF}">
      <dgm:prSet/>
      <dgm:spPr/>
      <dgm:t>
        <a:bodyPr/>
        <a:lstStyle/>
        <a:p>
          <a:endParaRPr lang="es-ES"/>
        </a:p>
      </dgm:t>
    </dgm:pt>
    <dgm:pt modelId="{98CCA7A7-33A5-48F9-B4EF-69D12179CFA7}">
      <dgm:prSet custT="1"/>
      <dgm:spPr/>
      <dgm:t>
        <a:bodyPr/>
        <a:lstStyle/>
        <a:p>
          <a:r>
            <a:rPr lang="es-ES" sz="1000" dirty="0"/>
            <a:t>Conferencia Mary Nash: </a:t>
          </a:r>
          <a:r>
            <a:rPr lang="es-ES" sz="1000" b="0" i="0" dirty="0"/>
            <a:t>"Historia, mitos y memoria: las mujeres en la guerra civil”, </a:t>
          </a:r>
          <a:r>
            <a:rPr lang="es-ES" sz="1000" b="0" i="0" dirty="0">
              <a:solidFill>
                <a:schemeClr val="accent1"/>
              </a:solidFill>
              <a:hlinkClick xmlns:r="http://schemas.openxmlformats.org/officeDocument/2006/relationships" r:id="rId2">
                <a:extLst>
                  <a:ext uri="{A12FA001-AC4F-418D-AE19-62706E023703}">
                    <ahyp:hlinkClr xmlns:ahyp="http://schemas.microsoft.com/office/drawing/2018/hyperlinkcolor" val="tx"/>
                  </a:ext>
                </a:extLst>
              </a:hlinkClick>
            </a:rPr>
            <a:t>https://www.youtube.com/watch?v=I1u9BMt4yi8</a:t>
          </a:r>
          <a:r>
            <a:rPr lang="es-ES" sz="1000" b="0" i="0" dirty="0">
              <a:solidFill>
                <a:schemeClr val="accent1"/>
              </a:solidFill>
            </a:rPr>
            <a:t> </a:t>
          </a:r>
          <a:endParaRPr lang="es-ES" sz="1000" dirty="0">
            <a:solidFill>
              <a:schemeClr val="accent1"/>
            </a:solidFill>
          </a:endParaRPr>
        </a:p>
      </dgm:t>
    </dgm:pt>
    <dgm:pt modelId="{A68EC8F4-30E9-47D9-88F7-90D454C9B007}" type="parTrans" cxnId="{DBEA1137-60A4-4161-B0D3-C7E8C7AECEA0}">
      <dgm:prSet/>
      <dgm:spPr/>
      <dgm:t>
        <a:bodyPr/>
        <a:lstStyle/>
        <a:p>
          <a:endParaRPr lang="es-ES"/>
        </a:p>
      </dgm:t>
    </dgm:pt>
    <dgm:pt modelId="{643D814A-ECEC-4D85-97F2-073F0944AA4B}" type="sibTrans" cxnId="{DBEA1137-60A4-4161-B0D3-C7E8C7AECEA0}">
      <dgm:prSet/>
      <dgm:spPr/>
      <dgm:t>
        <a:bodyPr/>
        <a:lstStyle/>
        <a:p>
          <a:endParaRPr lang="es-ES"/>
        </a:p>
      </dgm:t>
    </dgm:pt>
    <dgm:pt modelId="{519D0308-4E70-4930-9CF2-404B68312ECD}">
      <dgm:prSet/>
      <dgm:spPr/>
      <dgm:t>
        <a:bodyPr/>
        <a:lstStyle/>
        <a:p>
          <a:endParaRPr lang="es-ES" sz="800" dirty="0"/>
        </a:p>
      </dgm:t>
    </dgm:pt>
    <dgm:pt modelId="{B8610659-22AD-4794-A4B0-02FDE9A184E2}" type="parTrans" cxnId="{3EB86F09-5850-4773-8545-E690F0FF8B6C}">
      <dgm:prSet/>
      <dgm:spPr/>
      <dgm:t>
        <a:bodyPr/>
        <a:lstStyle/>
        <a:p>
          <a:endParaRPr lang="es-ES"/>
        </a:p>
      </dgm:t>
    </dgm:pt>
    <dgm:pt modelId="{32DFC091-7DC9-45CF-9EB6-B09025B8C5A7}" type="sibTrans" cxnId="{3EB86F09-5850-4773-8545-E690F0FF8B6C}">
      <dgm:prSet/>
      <dgm:spPr/>
      <dgm:t>
        <a:bodyPr/>
        <a:lstStyle/>
        <a:p>
          <a:endParaRPr lang="es-ES"/>
        </a:p>
      </dgm:t>
    </dgm:pt>
    <dgm:pt modelId="{591CDAA2-D8CD-4075-9C7C-CC38C4EFF039}">
      <dgm:prSet phldrT="[Texto]" custT="1"/>
      <dgm:spPr/>
      <dgm:t>
        <a:bodyPr/>
        <a:lstStyle/>
        <a:p>
          <a:r>
            <a:rPr lang="es-ES" sz="1100" dirty="0"/>
            <a:t>Sociedad Benéfica de Historiadores Aficionados y Creadores (SBHAC), (s/f),” Fuerzas Armadas de la República” </a:t>
          </a:r>
          <a:r>
            <a:rPr lang="es-ES" sz="1100" dirty="0">
              <a:solidFill>
                <a:schemeClr val="accent1"/>
              </a:solidFill>
              <a:hlinkClick xmlns:r="http://schemas.openxmlformats.org/officeDocument/2006/relationships" r:id="rId3">
                <a:extLst>
                  <a:ext uri="{A12FA001-AC4F-418D-AE19-62706E023703}">
                    <ahyp:hlinkClr xmlns:ahyp="http://schemas.microsoft.com/office/drawing/2018/hyperlinkcolor" val="tx"/>
                  </a:ext>
                </a:extLst>
              </a:hlinkClick>
            </a:rPr>
            <a:t>http://www.sbhac.net/Republica/Introduccion/Introduccion.htm</a:t>
          </a:r>
          <a:r>
            <a:rPr lang="es-ES" sz="1100" dirty="0">
              <a:solidFill>
                <a:schemeClr val="accent1"/>
              </a:solidFill>
            </a:rPr>
            <a:t>  </a:t>
          </a:r>
        </a:p>
      </dgm:t>
    </dgm:pt>
    <dgm:pt modelId="{1A444ECB-D526-4574-B037-301BC47D425B}" type="parTrans" cxnId="{05BF8798-E885-40E0-979C-D98F97719E5D}">
      <dgm:prSet/>
      <dgm:spPr/>
      <dgm:t>
        <a:bodyPr/>
        <a:lstStyle/>
        <a:p>
          <a:endParaRPr lang="es-ES"/>
        </a:p>
      </dgm:t>
    </dgm:pt>
    <dgm:pt modelId="{A881788C-DBA6-470F-BAC4-7C69DE52531C}" type="sibTrans" cxnId="{05BF8798-E885-40E0-979C-D98F97719E5D}">
      <dgm:prSet/>
      <dgm:spPr/>
      <dgm:t>
        <a:bodyPr/>
        <a:lstStyle/>
        <a:p>
          <a:endParaRPr lang="es-ES"/>
        </a:p>
      </dgm:t>
    </dgm:pt>
    <dgm:pt modelId="{A80CE42A-ABE1-433B-A731-82D7479C7904}">
      <dgm:prSet phldrT="[Texto]" custT="1"/>
      <dgm:spPr/>
      <dgm:t>
        <a:bodyPr/>
        <a:lstStyle/>
        <a:p>
          <a:r>
            <a:rPr lang="es-ES" sz="1100" u="none" dirty="0">
              <a:solidFill>
                <a:schemeClr val="tx1"/>
              </a:solidFill>
            </a:rPr>
            <a:t>Armas de la Guerra Civil (Facebook)</a:t>
          </a:r>
        </a:p>
      </dgm:t>
    </dgm:pt>
    <dgm:pt modelId="{56592BFA-BB4A-4019-B7C6-BFA8C6D4473E}" type="parTrans" cxnId="{3B2B12A9-F87E-45F4-A256-8557A880C2A3}">
      <dgm:prSet/>
      <dgm:spPr/>
      <dgm:t>
        <a:bodyPr/>
        <a:lstStyle/>
        <a:p>
          <a:endParaRPr lang="es-ES"/>
        </a:p>
      </dgm:t>
    </dgm:pt>
    <dgm:pt modelId="{9480FDF5-8874-442E-88AB-D5BAF1A83882}" type="sibTrans" cxnId="{3B2B12A9-F87E-45F4-A256-8557A880C2A3}">
      <dgm:prSet/>
      <dgm:spPr/>
      <dgm:t>
        <a:bodyPr/>
        <a:lstStyle/>
        <a:p>
          <a:endParaRPr lang="es-ES"/>
        </a:p>
      </dgm:t>
    </dgm:pt>
    <dgm:pt modelId="{EB6A4EE3-0BF3-43AF-B27A-3DE0ECD4D87E}">
      <dgm:prSet phldrT="[Texto]" custT="1"/>
      <dgm:spPr/>
      <dgm:t>
        <a:bodyPr/>
        <a:lstStyle/>
        <a:p>
          <a:r>
            <a:rPr lang="es-ES" sz="1100" dirty="0">
              <a:solidFill>
                <a:schemeClr val="accent1"/>
              </a:solidFill>
              <a:hlinkClick xmlns:r="http://schemas.openxmlformats.org/officeDocument/2006/relationships" r:id="rId4">
                <a:extLst>
                  <a:ext uri="{A12FA001-AC4F-418D-AE19-62706E023703}">
                    <ahyp:hlinkClr xmlns:ahyp="http://schemas.microsoft.com/office/drawing/2018/hyperlinkcolor" val="tx"/>
                  </a:ext>
                </a:extLst>
              </a:hlinkClick>
            </a:rPr>
            <a:t>https://www.facebook.com/Armas-de-La-guerra-civil-Espa%C3%B1ola-1538812673046873/</a:t>
          </a:r>
          <a:r>
            <a:rPr lang="es-ES" sz="1100" dirty="0">
              <a:solidFill>
                <a:schemeClr val="accent1"/>
              </a:solidFill>
            </a:rPr>
            <a:t> </a:t>
          </a:r>
        </a:p>
      </dgm:t>
    </dgm:pt>
    <dgm:pt modelId="{91C733F2-1C5A-4E9E-B436-EFE820496CCA}" type="parTrans" cxnId="{BA74BF48-2A21-49FB-9CF4-8323D972F9AF}">
      <dgm:prSet/>
      <dgm:spPr/>
      <dgm:t>
        <a:bodyPr/>
        <a:lstStyle/>
        <a:p>
          <a:endParaRPr lang="es-ES"/>
        </a:p>
      </dgm:t>
    </dgm:pt>
    <dgm:pt modelId="{C798D98F-5C6B-4280-93A0-3A65D08755DE}" type="sibTrans" cxnId="{BA74BF48-2A21-49FB-9CF4-8323D972F9AF}">
      <dgm:prSet/>
      <dgm:spPr/>
      <dgm:t>
        <a:bodyPr/>
        <a:lstStyle/>
        <a:p>
          <a:endParaRPr lang="es-ES"/>
        </a:p>
      </dgm:t>
    </dgm:pt>
    <dgm:pt modelId="{B3BAA695-7265-4224-A1D3-07FF1A0A378A}">
      <dgm:prSet custT="1"/>
      <dgm:spPr/>
      <dgm:t>
        <a:bodyPr/>
        <a:lstStyle/>
        <a:p>
          <a:pPr>
            <a:buFontTx/>
            <a:buNone/>
          </a:pPr>
          <a:r>
            <a:rPr lang="es-ES" sz="1400" dirty="0">
              <a:solidFill>
                <a:schemeClr val="accent1"/>
              </a:solidFill>
              <a:hlinkClick xmlns:r="http://schemas.openxmlformats.org/officeDocument/2006/relationships" r:id="rId5">
                <a:extLst>
                  <a:ext uri="{A12FA001-AC4F-418D-AE19-62706E023703}">
                    <ahyp:hlinkClr xmlns:ahyp="http://schemas.microsoft.com/office/drawing/2018/hyperlinkcolor" val="tx"/>
                  </a:ext>
                </a:extLst>
              </a:hlinkClick>
            </a:rPr>
            <a:t>https://www.combatientes.es/</a:t>
          </a:r>
          <a:endParaRPr lang="es-ES" sz="1400" dirty="0">
            <a:solidFill>
              <a:schemeClr val="accent1"/>
            </a:solidFill>
          </a:endParaRPr>
        </a:p>
      </dgm:t>
    </dgm:pt>
    <dgm:pt modelId="{21AF3207-1BED-4531-AE81-4447CAF341E5}" type="parTrans" cxnId="{DBFFB4C5-83B1-4B15-9DEF-E5A87C881988}">
      <dgm:prSet/>
      <dgm:spPr/>
      <dgm:t>
        <a:bodyPr/>
        <a:lstStyle/>
        <a:p>
          <a:endParaRPr lang="es-ES"/>
        </a:p>
      </dgm:t>
    </dgm:pt>
    <dgm:pt modelId="{2CCD4BF5-6937-4F8D-845C-A6D504F7B97A}" type="sibTrans" cxnId="{DBFFB4C5-83B1-4B15-9DEF-E5A87C881988}">
      <dgm:prSet/>
      <dgm:spPr/>
      <dgm:t>
        <a:bodyPr/>
        <a:lstStyle/>
        <a:p>
          <a:endParaRPr lang="es-ES"/>
        </a:p>
      </dgm:t>
    </dgm:pt>
    <dgm:pt modelId="{6D160520-9B54-46CB-AFA7-48AFBDB1CD23}">
      <dgm:prSet custT="1"/>
      <dgm:spPr/>
      <dgm:t>
        <a:bodyPr/>
        <a:lstStyle/>
        <a:p>
          <a:pPr>
            <a:buFont typeface="Arial" panose="020B0604020202020204" pitchFamily="34" charset="0"/>
            <a:buChar char="•"/>
          </a:pPr>
          <a:r>
            <a:rPr lang="es-ES" sz="1400" dirty="0"/>
            <a:t>BuscarCombatientes.es</a:t>
          </a:r>
          <a:endParaRPr lang="es-ES" sz="1400" dirty="0">
            <a:solidFill>
              <a:schemeClr val="accent1"/>
            </a:solidFill>
          </a:endParaRPr>
        </a:p>
      </dgm:t>
    </dgm:pt>
    <dgm:pt modelId="{2CEB30AF-2E83-4D1F-965F-BFBA47A6FE84}" type="parTrans" cxnId="{48530482-D27C-480F-B0A2-25167441F8F7}">
      <dgm:prSet/>
      <dgm:spPr/>
      <dgm:t>
        <a:bodyPr/>
        <a:lstStyle/>
        <a:p>
          <a:endParaRPr lang="es-ES"/>
        </a:p>
      </dgm:t>
    </dgm:pt>
    <dgm:pt modelId="{534368B0-21C3-4657-AAF1-25B1458E851F}" type="sibTrans" cxnId="{48530482-D27C-480F-B0A2-25167441F8F7}">
      <dgm:prSet/>
      <dgm:spPr/>
      <dgm:t>
        <a:bodyPr/>
        <a:lstStyle/>
        <a:p>
          <a:endParaRPr lang="es-ES"/>
        </a:p>
      </dgm:t>
    </dgm:pt>
    <dgm:pt modelId="{CFAE085C-847A-4404-8E82-E076B3E73ADF}">
      <dgm:prSet custT="1"/>
      <dgm:spPr/>
      <dgm:t>
        <a:bodyPr/>
        <a:lstStyle/>
        <a:p>
          <a:pPr>
            <a:buFontTx/>
            <a:buNone/>
          </a:pPr>
          <a:r>
            <a:rPr lang="es-ES" sz="1400" dirty="0">
              <a:solidFill>
                <a:schemeClr val="accent1"/>
              </a:solidFill>
              <a:hlinkClick xmlns:r="http://schemas.openxmlformats.org/officeDocument/2006/relationships" r:id="rId6">
                <a:extLst>
                  <a:ext uri="{A12FA001-AC4F-418D-AE19-62706E023703}">
                    <ahyp:hlinkClr xmlns:ahyp="http://schemas.microsoft.com/office/drawing/2018/hyperlinkcolor" val="tx"/>
                  </a:ext>
                </a:extLst>
              </a:hlinkClick>
            </a:rPr>
            <a:t>https://buscar.combatientes.es/</a:t>
          </a:r>
          <a:r>
            <a:rPr lang="es-ES" sz="1400" dirty="0">
              <a:solidFill>
                <a:schemeClr val="accent1"/>
              </a:solidFill>
            </a:rPr>
            <a:t> </a:t>
          </a:r>
        </a:p>
      </dgm:t>
    </dgm:pt>
    <dgm:pt modelId="{9B78C3DA-17C8-4857-A575-9C4B9D8B32A8}" type="parTrans" cxnId="{BBCFA5B8-8988-47DA-AB2D-5665CADF4386}">
      <dgm:prSet/>
      <dgm:spPr/>
      <dgm:t>
        <a:bodyPr/>
        <a:lstStyle/>
        <a:p>
          <a:endParaRPr lang="es-ES"/>
        </a:p>
      </dgm:t>
    </dgm:pt>
    <dgm:pt modelId="{D2653EF5-0EAD-43A4-983B-394C40EDC275}" type="sibTrans" cxnId="{BBCFA5B8-8988-47DA-AB2D-5665CADF4386}">
      <dgm:prSet/>
      <dgm:spPr/>
      <dgm:t>
        <a:bodyPr/>
        <a:lstStyle/>
        <a:p>
          <a:endParaRPr lang="es-ES"/>
        </a:p>
      </dgm:t>
    </dgm:pt>
    <dgm:pt modelId="{F5C80173-8968-4CB9-9E37-8104EF8C0D3A}">
      <dgm:prSet/>
      <dgm:spPr/>
      <dgm:t>
        <a:bodyPr/>
        <a:lstStyle/>
        <a:p>
          <a:pPr>
            <a:buFontTx/>
            <a:buNone/>
          </a:pPr>
          <a:r>
            <a:rPr lang="es-ES" sz="1300">
              <a:solidFill>
                <a:schemeClr val="accent1"/>
              </a:solidFill>
            </a:rPr>
            <a:t> </a:t>
          </a:r>
          <a:endParaRPr lang="es-ES" sz="1300" dirty="0">
            <a:solidFill>
              <a:schemeClr val="accent1"/>
            </a:solidFill>
          </a:endParaRPr>
        </a:p>
      </dgm:t>
    </dgm:pt>
    <dgm:pt modelId="{67971AF5-22A3-4CD1-80EB-9D0D9AD5CDED}" type="parTrans" cxnId="{407BC253-FB10-4258-8ABA-CEB8F8D5C5A5}">
      <dgm:prSet/>
      <dgm:spPr/>
      <dgm:t>
        <a:bodyPr/>
        <a:lstStyle/>
        <a:p>
          <a:endParaRPr lang="es-ES"/>
        </a:p>
      </dgm:t>
    </dgm:pt>
    <dgm:pt modelId="{440E042E-3001-4F06-B4B1-FDAC9A058F8F}" type="sibTrans" cxnId="{407BC253-FB10-4258-8ABA-CEB8F8D5C5A5}">
      <dgm:prSet/>
      <dgm:spPr/>
      <dgm:t>
        <a:bodyPr/>
        <a:lstStyle/>
        <a:p>
          <a:endParaRPr lang="es-ES"/>
        </a:p>
      </dgm:t>
    </dgm:pt>
    <dgm:pt modelId="{04D1354C-42E7-4B7E-BB96-C074EFF4BBAF}" type="pres">
      <dgm:prSet presAssocID="{732B35FB-F951-47D7-982C-20D2012E9067}" presName="Name0" presStyleCnt="0">
        <dgm:presLayoutVars>
          <dgm:dir/>
          <dgm:resizeHandles val="exact"/>
        </dgm:presLayoutVars>
      </dgm:prSet>
      <dgm:spPr/>
    </dgm:pt>
    <dgm:pt modelId="{7B5BB0BE-2B73-4F04-A100-4A6F0C222D99}" type="pres">
      <dgm:prSet presAssocID="{C0279CA2-8C59-4550-9D5F-4F21790A08B3}" presName="compNode" presStyleCnt="0"/>
      <dgm:spPr/>
    </dgm:pt>
    <dgm:pt modelId="{9FE7198E-4307-49EF-8793-8C2615CC27DE}" type="pres">
      <dgm:prSet presAssocID="{C0279CA2-8C59-4550-9D5F-4F21790A08B3}" presName="pictRect" presStyleLbl="node1" presStyleIdx="0" presStyleCnt="3" custLinFactNeighborX="1945" custLinFactNeighborY="-103"/>
      <dgm:spPr>
        <a:blipFill>
          <a:blip xmlns:r="http://schemas.openxmlformats.org/officeDocument/2006/relationships" r:embed="rId7">
            <a:extLst>
              <a:ext uri="{28A0092B-C50C-407E-A947-70E740481C1C}">
                <a14:useLocalDpi xmlns:a14="http://schemas.microsoft.com/office/drawing/2010/main" val="0"/>
              </a:ext>
            </a:extLst>
          </a:blip>
          <a:srcRect/>
          <a:stretch>
            <a:fillRect l="-19000" r="-19000"/>
          </a:stretch>
        </a:blipFill>
      </dgm:spPr>
    </dgm:pt>
    <dgm:pt modelId="{042093A9-CE26-49CA-9848-C68E00479017}" type="pres">
      <dgm:prSet presAssocID="{C0279CA2-8C59-4550-9D5F-4F21790A08B3}" presName="textRect" presStyleLbl="revTx" presStyleIdx="0" presStyleCnt="3" custScaleX="93988" custScaleY="160982" custLinFactNeighborX="-1612" custLinFactNeighborY="19984">
        <dgm:presLayoutVars>
          <dgm:bulletEnabled val="1"/>
        </dgm:presLayoutVars>
      </dgm:prSet>
      <dgm:spPr/>
    </dgm:pt>
    <dgm:pt modelId="{826532D9-CB8D-4EBE-A4C1-4FEE57BFB29A}" type="pres">
      <dgm:prSet presAssocID="{BDCEC2FC-F1DA-483B-AD59-5F2E74EAB4B4}" presName="sibTrans" presStyleLbl="sibTrans2D1" presStyleIdx="0" presStyleCnt="0"/>
      <dgm:spPr/>
    </dgm:pt>
    <dgm:pt modelId="{599970B2-6DE5-4521-87A0-AA7DEDE93CD6}" type="pres">
      <dgm:prSet presAssocID="{66714010-468B-4BD5-8682-60202E5AD620}" presName="compNode" presStyleCnt="0"/>
      <dgm:spPr/>
    </dgm:pt>
    <dgm:pt modelId="{0107901D-2235-45DA-91F8-A0BE586401F5}" type="pres">
      <dgm:prSet presAssocID="{66714010-468B-4BD5-8682-60202E5AD620}" presName="pictRect" presStyleLbl="node1" presStyleIdx="1" presStyleCnt="3" custLinFactNeighborX="1934" custLinFactNeighborY="-18246"/>
      <dgm:spPr>
        <a:blipFill>
          <a:blip xmlns:r="http://schemas.openxmlformats.org/officeDocument/2006/relationships" r:embed="rId8">
            <a:extLst>
              <a:ext uri="{28A0092B-C50C-407E-A947-70E740481C1C}">
                <a14:useLocalDpi xmlns:a14="http://schemas.microsoft.com/office/drawing/2010/main" val="0"/>
              </a:ext>
            </a:extLst>
          </a:blip>
          <a:srcRect/>
          <a:stretch>
            <a:fillRect l="-51000" r="-51000"/>
          </a:stretch>
        </a:blipFill>
      </dgm:spPr>
    </dgm:pt>
    <dgm:pt modelId="{0CFB8BCA-75C0-44DB-8781-727E1A30CC4B}" type="pres">
      <dgm:prSet presAssocID="{66714010-468B-4BD5-8682-60202E5AD620}" presName="textRect" presStyleLbl="revTx" presStyleIdx="1" presStyleCnt="3" custScaleX="96984" custScaleY="148468" custLinFactNeighborX="1611" custLinFactNeighborY="9729">
        <dgm:presLayoutVars>
          <dgm:bulletEnabled val="1"/>
        </dgm:presLayoutVars>
      </dgm:prSet>
      <dgm:spPr/>
    </dgm:pt>
    <dgm:pt modelId="{3A43A1FF-780F-414A-A90E-013543DD8D05}" type="pres">
      <dgm:prSet presAssocID="{D325E0B7-1138-47FC-9A69-2CFC87357B82}" presName="sibTrans" presStyleLbl="sibTrans2D1" presStyleIdx="0" presStyleCnt="0"/>
      <dgm:spPr/>
    </dgm:pt>
    <dgm:pt modelId="{4E3A5D7D-A5C1-45FA-B3BB-452A1BE77241}" type="pres">
      <dgm:prSet presAssocID="{F64B4D16-9A3A-4FAF-BD2E-7931775C4994}" presName="compNode" presStyleCnt="0"/>
      <dgm:spPr/>
    </dgm:pt>
    <dgm:pt modelId="{4D834C94-298B-415A-BFD3-43BB25F3EDDF}" type="pres">
      <dgm:prSet presAssocID="{F64B4D16-9A3A-4FAF-BD2E-7931775C4994}" presName="pictRect" presStyleLbl="node1" presStyleIdx="2" presStyleCnt="3" custScaleX="82470" custScaleY="90124" custLinFactNeighborX="2901" custLinFactNeighborY="-10760"/>
      <dgm:spPr>
        <a:blipFill>
          <a:blip xmlns:r="http://schemas.openxmlformats.org/officeDocument/2006/relationships" r:embed="rId9">
            <a:extLst>
              <a:ext uri="{28A0092B-C50C-407E-A947-70E740481C1C}">
                <a14:useLocalDpi xmlns:a14="http://schemas.microsoft.com/office/drawing/2010/main" val="0"/>
              </a:ext>
            </a:extLst>
          </a:blip>
          <a:srcRect/>
          <a:stretch>
            <a:fillRect t="-8000" b="-8000"/>
          </a:stretch>
        </a:blipFill>
      </dgm:spPr>
    </dgm:pt>
    <dgm:pt modelId="{C9B5343A-ACC3-44A5-BBFB-FCE6DF7EBA2F}" type="pres">
      <dgm:prSet presAssocID="{F64B4D16-9A3A-4FAF-BD2E-7931775C4994}" presName="textRect" presStyleLbl="revTx" presStyleIdx="2" presStyleCnt="3" custScaleX="99728" custScaleY="155098">
        <dgm:presLayoutVars>
          <dgm:bulletEnabled val="1"/>
        </dgm:presLayoutVars>
      </dgm:prSet>
      <dgm:spPr/>
    </dgm:pt>
  </dgm:ptLst>
  <dgm:cxnLst>
    <dgm:cxn modelId="{3EB86F09-5850-4773-8545-E690F0FF8B6C}" srcId="{66714010-468B-4BD5-8682-60202E5AD620}" destId="{519D0308-4E70-4930-9CF2-404B68312ECD}" srcOrd="2" destOrd="0" parTransId="{B8610659-22AD-4794-A4B0-02FDE9A184E2}" sibTransId="{32DFC091-7DC9-45CF-9EB6-B09025B8C5A7}"/>
    <dgm:cxn modelId="{2051320F-447C-4521-A6E7-6AF59DA1631E}" srcId="{732B35FB-F951-47D7-982C-20D2012E9067}" destId="{66714010-468B-4BD5-8682-60202E5AD620}" srcOrd="1" destOrd="0" parTransId="{53AF51CD-C590-442C-A76D-EF4E7CEC7240}" sibTransId="{D325E0B7-1138-47FC-9A69-2CFC87357B82}"/>
    <dgm:cxn modelId="{1962211E-EE9D-40D9-8CDD-C3BAD11DF47F}" type="presOf" srcId="{519D0308-4E70-4930-9CF2-404B68312ECD}" destId="{0CFB8BCA-75C0-44DB-8781-727E1A30CC4B}" srcOrd="0" destOrd="3" presId="urn:microsoft.com/office/officeart/2005/8/layout/pList1"/>
    <dgm:cxn modelId="{DBEA1137-60A4-4161-B0D3-C7E8C7AECEA0}" srcId="{66714010-468B-4BD5-8682-60202E5AD620}" destId="{98CCA7A7-33A5-48F9-B4EF-69D12179CFA7}" srcOrd="1" destOrd="0" parTransId="{A68EC8F4-30E9-47D9-88F7-90D454C9B007}" sibTransId="{643D814A-ECEC-4D85-97F2-073F0944AA4B}"/>
    <dgm:cxn modelId="{DFC0E539-2D14-4119-AC04-D366FFF16008}" type="presOf" srcId="{A80CE42A-ABE1-433B-A731-82D7479C7904}" destId="{C9B5343A-ACC3-44A5-BBFB-FCE6DF7EBA2F}" srcOrd="0" destOrd="2" presId="urn:microsoft.com/office/officeart/2005/8/layout/pList1"/>
    <dgm:cxn modelId="{FDFE8D64-B03C-405B-A633-2D7923C8417A}" srcId="{732B35FB-F951-47D7-982C-20D2012E9067}" destId="{C0279CA2-8C59-4550-9D5F-4F21790A08B3}" srcOrd="0" destOrd="0" parTransId="{D4E063A0-7C2C-4B9B-8E23-AE45890EC922}" sibTransId="{BDCEC2FC-F1DA-483B-AD59-5F2E74EAB4B4}"/>
    <dgm:cxn modelId="{581EA268-463E-4EEE-9EFA-5B87629E021E}" type="presOf" srcId="{D325E0B7-1138-47FC-9A69-2CFC87357B82}" destId="{3A43A1FF-780F-414A-A90E-013543DD8D05}" srcOrd="0" destOrd="0" presId="urn:microsoft.com/office/officeart/2005/8/layout/pList1"/>
    <dgm:cxn modelId="{BA74BF48-2A21-49FB-9CF4-8323D972F9AF}" srcId="{A80CE42A-ABE1-433B-A731-82D7479C7904}" destId="{EB6A4EE3-0BF3-43AF-B27A-3DE0ECD4D87E}" srcOrd="0" destOrd="0" parTransId="{91C733F2-1C5A-4E9E-B436-EFE820496CCA}" sibTransId="{C798D98F-5C6B-4280-93A0-3A65D08755DE}"/>
    <dgm:cxn modelId="{745E2D6C-CA8B-4819-9C00-AACE69AAEA99}" type="presOf" srcId="{F5C80173-8968-4CB9-9E37-8104EF8C0D3A}" destId="{042093A9-CE26-49CA-9848-C68E00479017}" srcOrd="0" destOrd="5" presId="urn:microsoft.com/office/officeart/2005/8/layout/pList1"/>
    <dgm:cxn modelId="{14C6AE53-95C8-4FE3-98B8-AFEAF1A5F5AF}" srcId="{66714010-468B-4BD5-8682-60202E5AD620}" destId="{2249BF5D-2B79-43CD-A79C-235B2495EFAD}" srcOrd="0" destOrd="0" parTransId="{ABB79D35-0076-4D45-8D53-E6BE23345528}" sibTransId="{CB44BB44-2A26-4966-99B1-C1ECAB81E20C}"/>
    <dgm:cxn modelId="{407BC253-FB10-4258-8ABA-CEB8F8D5C5A5}" srcId="{C0279CA2-8C59-4550-9D5F-4F21790A08B3}" destId="{F5C80173-8968-4CB9-9E37-8104EF8C0D3A}" srcOrd="3" destOrd="0" parTransId="{67971AF5-22A3-4CD1-80EB-9D0D9AD5CDED}" sibTransId="{440E042E-3001-4F06-B4B1-FDAC9A058F8F}"/>
    <dgm:cxn modelId="{3BDA3655-D4D6-48CB-A3A4-52BA54BB7B4C}" type="presOf" srcId="{F64B4D16-9A3A-4FAF-BD2E-7931775C4994}" destId="{C9B5343A-ACC3-44A5-BBFB-FCE6DF7EBA2F}" srcOrd="0" destOrd="0" presId="urn:microsoft.com/office/officeart/2005/8/layout/pList1"/>
    <dgm:cxn modelId="{4759517B-211A-4877-B83E-A28690FE1BC0}" srcId="{732B35FB-F951-47D7-982C-20D2012E9067}" destId="{F64B4D16-9A3A-4FAF-BD2E-7931775C4994}" srcOrd="2" destOrd="0" parTransId="{061EF452-7547-44AB-95AB-FCFB7C1AA9A9}" sibTransId="{6B3D14EE-96D5-4E89-95FA-D185306BD0D5}"/>
    <dgm:cxn modelId="{48530482-D27C-480F-B0A2-25167441F8F7}" srcId="{C0279CA2-8C59-4550-9D5F-4F21790A08B3}" destId="{6D160520-9B54-46CB-AFA7-48AFBDB1CD23}" srcOrd="2" destOrd="0" parTransId="{2CEB30AF-2E83-4D1F-965F-BFBA47A6FE84}" sibTransId="{534368B0-21C3-4657-AAF1-25B1458E851F}"/>
    <dgm:cxn modelId="{36FCA88B-C2E8-41EC-87B1-CDA779622611}" type="presOf" srcId="{66714010-468B-4BD5-8682-60202E5AD620}" destId="{0CFB8BCA-75C0-44DB-8781-727E1A30CC4B}" srcOrd="0" destOrd="0" presId="urn:microsoft.com/office/officeart/2005/8/layout/pList1"/>
    <dgm:cxn modelId="{25ACE294-F451-4813-88A7-A222E0254776}" type="presOf" srcId="{98CCA7A7-33A5-48F9-B4EF-69D12179CFA7}" destId="{0CFB8BCA-75C0-44DB-8781-727E1A30CC4B}" srcOrd="0" destOrd="2" presId="urn:microsoft.com/office/officeart/2005/8/layout/pList1"/>
    <dgm:cxn modelId="{05BF8798-E885-40E0-979C-D98F97719E5D}" srcId="{F64B4D16-9A3A-4FAF-BD2E-7931775C4994}" destId="{591CDAA2-D8CD-4075-9C7C-CC38C4EFF039}" srcOrd="0" destOrd="0" parTransId="{1A444ECB-D526-4574-B037-301BC47D425B}" sibTransId="{A881788C-DBA6-470F-BAC4-7C69DE52531C}"/>
    <dgm:cxn modelId="{65AB099E-33CD-4C6F-AEF8-842282F849A0}" type="presOf" srcId="{732B35FB-F951-47D7-982C-20D2012E9067}" destId="{04D1354C-42E7-4B7E-BB96-C074EFF4BBAF}" srcOrd="0" destOrd="0" presId="urn:microsoft.com/office/officeart/2005/8/layout/pList1"/>
    <dgm:cxn modelId="{FB77D9A3-E0CA-4997-BD97-07E110C67E6F}" type="presOf" srcId="{591CDAA2-D8CD-4075-9C7C-CC38C4EFF039}" destId="{C9B5343A-ACC3-44A5-BBFB-FCE6DF7EBA2F}" srcOrd="0" destOrd="1" presId="urn:microsoft.com/office/officeart/2005/8/layout/pList1"/>
    <dgm:cxn modelId="{3B2B12A9-F87E-45F4-A256-8557A880C2A3}" srcId="{F64B4D16-9A3A-4FAF-BD2E-7931775C4994}" destId="{A80CE42A-ABE1-433B-A731-82D7479C7904}" srcOrd="1" destOrd="0" parTransId="{56592BFA-BB4A-4019-B7C6-BFA8C6D4473E}" sibTransId="{9480FDF5-8874-442E-88AB-D5BAF1A83882}"/>
    <dgm:cxn modelId="{CD8172AE-B362-4453-8774-93CE8FDD9A40}" type="presOf" srcId="{2249BF5D-2B79-43CD-A79C-235B2495EFAD}" destId="{0CFB8BCA-75C0-44DB-8781-727E1A30CC4B}" srcOrd="0" destOrd="1" presId="urn:microsoft.com/office/officeart/2005/8/layout/pList1"/>
    <dgm:cxn modelId="{C6F539AF-BC16-46EC-92CE-8C990C2EB7E5}" type="presOf" srcId="{6D160520-9B54-46CB-AFA7-48AFBDB1CD23}" destId="{042093A9-CE26-49CA-9848-C68E00479017}" srcOrd="0" destOrd="3" presId="urn:microsoft.com/office/officeart/2005/8/layout/pList1"/>
    <dgm:cxn modelId="{B0F746B7-7973-4DBD-94F0-02AE60533650}" type="presOf" srcId="{07DF7287-C6D3-49E1-A4CF-E03C4CD58F5D}" destId="{042093A9-CE26-49CA-9848-C68E00479017}" srcOrd="0" destOrd="1" presId="urn:microsoft.com/office/officeart/2005/8/layout/pList1"/>
    <dgm:cxn modelId="{BBCFA5B8-8988-47DA-AB2D-5665CADF4386}" srcId="{6D160520-9B54-46CB-AFA7-48AFBDB1CD23}" destId="{CFAE085C-847A-4404-8E82-E076B3E73ADF}" srcOrd="0" destOrd="0" parTransId="{9B78C3DA-17C8-4857-A575-9C4B9D8B32A8}" sibTransId="{D2653EF5-0EAD-43A4-983B-394C40EDC275}"/>
    <dgm:cxn modelId="{6E28E6BE-AEAE-4D53-A50A-F121A64194FF}" type="presOf" srcId="{EB6A4EE3-0BF3-43AF-B27A-3DE0ECD4D87E}" destId="{C9B5343A-ACC3-44A5-BBFB-FCE6DF7EBA2F}" srcOrd="0" destOrd="3" presId="urn:microsoft.com/office/officeart/2005/8/layout/pList1"/>
    <dgm:cxn modelId="{DBFFB4C5-83B1-4B15-9DEF-E5A87C881988}" srcId="{C0279CA2-8C59-4550-9D5F-4F21790A08B3}" destId="{B3BAA695-7265-4224-A1D3-07FF1A0A378A}" srcOrd="1" destOrd="0" parTransId="{21AF3207-1BED-4531-AE81-4447CAF341E5}" sibTransId="{2CCD4BF5-6937-4F8D-845C-A6D504F7B97A}"/>
    <dgm:cxn modelId="{3A5B07D6-7A99-406E-AD0D-97466EC07261}" srcId="{C0279CA2-8C59-4550-9D5F-4F21790A08B3}" destId="{07DF7287-C6D3-49E1-A4CF-E03C4CD58F5D}" srcOrd="0" destOrd="0" parTransId="{85CEB8C5-0E9B-4634-943A-CFE931F3594E}" sibTransId="{DD8880DE-88C8-4EEC-BF7B-B8978B05B771}"/>
    <dgm:cxn modelId="{96C870D6-EB30-4431-AFB5-E4D130F26C9F}" type="presOf" srcId="{B3BAA695-7265-4224-A1D3-07FF1A0A378A}" destId="{042093A9-CE26-49CA-9848-C68E00479017}" srcOrd="0" destOrd="2" presId="urn:microsoft.com/office/officeart/2005/8/layout/pList1"/>
    <dgm:cxn modelId="{D4F99FE9-F855-4416-AAE0-5404791C351B}" type="presOf" srcId="{C0279CA2-8C59-4550-9D5F-4F21790A08B3}" destId="{042093A9-CE26-49CA-9848-C68E00479017}" srcOrd="0" destOrd="0" presId="urn:microsoft.com/office/officeart/2005/8/layout/pList1"/>
    <dgm:cxn modelId="{96F34BED-AE54-4288-A455-74763F4F612A}" type="presOf" srcId="{CFAE085C-847A-4404-8E82-E076B3E73ADF}" destId="{042093A9-CE26-49CA-9848-C68E00479017}" srcOrd="0" destOrd="4" presId="urn:microsoft.com/office/officeart/2005/8/layout/pList1"/>
    <dgm:cxn modelId="{CD3CA3F1-5D2C-435B-AF60-5708CE1028FB}" type="presOf" srcId="{BDCEC2FC-F1DA-483B-AD59-5F2E74EAB4B4}" destId="{826532D9-CB8D-4EBE-A4C1-4FEE57BFB29A}" srcOrd="0" destOrd="0" presId="urn:microsoft.com/office/officeart/2005/8/layout/pList1"/>
    <dgm:cxn modelId="{071AE9B1-2A4C-45AF-9A35-10348DE91DFF}" type="presParOf" srcId="{04D1354C-42E7-4B7E-BB96-C074EFF4BBAF}" destId="{7B5BB0BE-2B73-4F04-A100-4A6F0C222D99}" srcOrd="0" destOrd="0" presId="urn:microsoft.com/office/officeart/2005/8/layout/pList1"/>
    <dgm:cxn modelId="{62C38F7D-DB64-49FE-AF92-47BE2BE9828E}" type="presParOf" srcId="{7B5BB0BE-2B73-4F04-A100-4A6F0C222D99}" destId="{9FE7198E-4307-49EF-8793-8C2615CC27DE}" srcOrd="0" destOrd="0" presId="urn:microsoft.com/office/officeart/2005/8/layout/pList1"/>
    <dgm:cxn modelId="{68ED6C55-C105-4C5C-AAEA-86478BE728E2}" type="presParOf" srcId="{7B5BB0BE-2B73-4F04-A100-4A6F0C222D99}" destId="{042093A9-CE26-49CA-9848-C68E00479017}" srcOrd="1" destOrd="0" presId="urn:microsoft.com/office/officeart/2005/8/layout/pList1"/>
    <dgm:cxn modelId="{525A7BD6-954E-426B-9381-F79FC120E74C}" type="presParOf" srcId="{04D1354C-42E7-4B7E-BB96-C074EFF4BBAF}" destId="{826532D9-CB8D-4EBE-A4C1-4FEE57BFB29A}" srcOrd="1" destOrd="0" presId="urn:microsoft.com/office/officeart/2005/8/layout/pList1"/>
    <dgm:cxn modelId="{B03A0886-6F6C-4B27-815F-F6BE0A3AB236}" type="presParOf" srcId="{04D1354C-42E7-4B7E-BB96-C074EFF4BBAF}" destId="{599970B2-6DE5-4521-87A0-AA7DEDE93CD6}" srcOrd="2" destOrd="0" presId="urn:microsoft.com/office/officeart/2005/8/layout/pList1"/>
    <dgm:cxn modelId="{3107CD05-324E-4B8E-8F06-C4A428817E2A}" type="presParOf" srcId="{599970B2-6DE5-4521-87A0-AA7DEDE93CD6}" destId="{0107901D-2235-45DA-91F8-A0BE586401F5}" srcOrd="0" destOrd="0" presId="urn:microsoft.com/office/officeart/2005/8/layout/pList1"/>
    <dgm:cxn modelId="{B86B69A5-9222-42C8-90F1-88D8EC554016}" type="presParOf" srcId="{599970B2-6DE5-4521-87A0-AA7DEDE93CD6}" destId="{0CFB8BCA-75C0-44DB-8781-727E1A30CC4B}" srcOrd="1" destOrd="0" presId="urn:microsoft.com/office/officeart/2005/8/layout/pList1"/>
    <dgm:cxn modelId="{FEC3709E-D8B1-4514-A1FE-5103383802F6}" type="presParOf" srcId="{04D1354C-42E7-4B7E-BB96-C074EFF4BBAF}" destId="{3A43A1FF-780F-414A-A90E-013543DD8D05}" srcOrd="3" destOrd="0" presId="urn:microsoft.com/office/officeart/2005/8/layout/pList1"/>
    <dgm:cxn modelId="{D5B4BD79-DD78-4FEB-AC98-38DD0BB82C94}" type="presParOf" srcId="{04D1354C-42E7-4B7E-BB96-C074EFF4BBAF}" destId="{4E3A5D7D-A5C1-45FA-B3BB-452A1BE77241}" srcOrd="4" destOrd="0" presId="urn:microsoft.com/office/officeart/2005/8/layout/pList1"/>
    <dgm:cxn modelId="{E42DD79B-8AF4-47B0-91E7-177D1525C80C}" type="presParOf" srcId="{4E3A5D7D-A5C1-45FA-B3BB-452A1BE77241}" destId="{4D834C94-298B-415A-BFD3-43BB25F3EDDF}" srcOrd="0" destOrd="0" presId="urn:microsoft.com/office/officeart/2005/8/layout/pList1"/>
    <dgm:cxn modelId="{4E0B94E6-2AA6-470D-AD45-C09359FC41BE}" type="presParOf" srcId="{4E3A5D7D-A5C1-45FA-B3BB-452A1BE77241}" destId="{C9B5343A-ACC3-44A5-BBFB-FCE6DF7EBA2F}"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1D94F5-EB32-45D1-B1A1-CF8D67FB4EEB}" type="doc">
      <dgm:prSet loTypeId="urn:microsoft.com/office/officeart/2005/8/layout/hList7" loCatId="list" qsTypeId="urn:microsoft.com/office/officeart/2005/8/quickstyle/simple1" qsCatId="simple" csTypeId="urn:microsoft.com/office/officeart/2005/8/colors/accent1_2" csCatId="accent1" phldr="1"/>
      <dgm:spPr/>
    </dgm:pt>
    <dgm:pt modelId="{1DEBC65C-23CB-410E-BEC2-DB8B64E8311F}">
      <dgm:prSet phldrT="[Texto]"/>
      <dgm:spPr/>
      <dgm:t>
        <a:bodyPr/>
        <a:lstStyle/>
        <a:p>
          <a:pPr algn="ctr"/>
          <a:r>
            <a:rPr lang="es-ES" sz="1700" dirty="0"/>
            <a:t>Potencias occidentales</a:t>
          </a:r>
        </a:p>
      </dgm:t>
    </dgm:pt>
    <dgm:pt modelId="{C7D035AA-B1B8-44B9-8686-4E03A6820EB5}" type="parTrans" cxnId="{E1ED541C-5F41-47D1-A157-90684192EB44}">
      <dgm:prSet/>
      <dgm:spPr/>
      <dgm:t>
        <a:bodyPr/>
        <a:lstStyle/>
        <a:p>
          <a:endParaRPr lang="es-ES"/>
        </a:p>
      </dgm:t>
    </dgm:pt>
    <dgm:pt modelId="{AC932A99-916C-46FF-9983-8F65E7D9DDDC}" type="sibTrans" cxnId="{E1ED541C-5F41-47D1-A157-90684192EB44}">
      <dgm:prSet/>
      <dgm:spPr/>
      <dgm:t>
        <a:bodyPr/>
        <a:lstStyle/>
        <a:p>
          <a:endParaRPr lang="es-ES"/>
        </a:p>
      </dgm:t>
    </dgm:pt>
    <dgm:pt modelId="{37D8D8CB-9CBB-4035-B4C3-E3439855A2D3}">
      <dgm:prSet phldrT="[Texto]" custT="1"/>
      <dgm:spPr/>
      <dgm:t>
        <a:bodyPr/>
        <a:lstStyle/>
        <a:p>
          <a:pPr algn="l"/>
          <a:r>
            <a:rPr lang="es-ES" sz="1800" dirty="0"/>
            <a:t>Nazi-Fascismo</a:t>
          </a:r>
        </a:p>
      </dgm:t>
    </dgm:pt>
    <dgm:pt modelId="{CA7A1DB3-A821-4B52-BE7F-6C7253603BC9}" type="parTrans" cxnId="{79BFC0C0-F94D-46D5-97D5-66AC3527CAC0}">
      <dgm:prSet/>
      <dgm:spPr/>
      <dgm:t>
        <a:bodyPr/>
        <a:lstStyle/>
        <a:p>
          <a:endParaRPr lang="es-ES"/>
        </a:p>
      </dgm:t>
    </dgm:pt>
    <dgm:pt modelId="{54959065-C119-4A46-8745-FCD234F141EF}" type="sibTrans" cxnId="{79BFC0C0-F94D-46D5-97D5-66AC3527CAC0}">
      <dgm:prSet/>
      <dgm:spPr/>
      <dgm:t>
        <a:bodyPr/>
        <a:lstStyle/>
        <a:p>
          <a:endParaRPr lang="es-ES"/>
        </a:p>
      </dgm:t>
    </dgm:pt>
    <dgm:pt modelId="{F7B11BD6-5056-4042-B09C-1DB45F8BE046}">
      <dgm:prSet phldrT="[Texto]"/>
      <dgm:spPr/>
      <dgm:t>
        <a:bodyPr/>
        <a:lstStyle/>
        <a:p>
          <a:r>
            <a:rPr lang="es-ES" sz="1700" dirty="0"/>
            <a:t>Unión Soviética</a:t>
          </a:r>
        </a:p>
      </dgm:t>
    </dgm:pt>
    <dgm:pt modelId="{5CC06D27-03D8-4E1F-A0D2-8C0A8DD62252}" type="parTrans" cxnId="{CBC51BA3-AF1E-4541-BB6E-F76B4D5766C9}">
      <dgm:prSet/>
      <dgm:spPr/>
      <dgm:t>
        <a:bodyPr/>
        <a:lstStyle/>
        <a:p>
          <a:endParaRPr lang="es-ES"/>
        </a:p>
      </dgm:t>
    </dgm:pt>
    <dgm:pt modelId="{8FD81B2D-FA62-446F-AA7F-AD7278CC4BEE}" type="sibTrans" cxnId="{CBC51BA3-AF1E-4541-BB6E-F76B4D5766C9}">
      <dgm:prSet/>
      <dgm:spPr/>
      <dgm:t>
        <a:bodyPr/>
        <a:lstStyle/>
        <a:p>
          <a:endParaRPr lang="es-ES"/>
        </a:p>
      </dgm:t>
    </dgm:pt>
    <dgm:pt modelId="{455B42C8-2E86-4522-8ABC-2AC8126A3759}">
      <dgm:prSet phldrT="[Texto]" custT="1"/>
      <dgm:spPr/>
      <dgm:t>
        <a:bodyPr/>
        <a:lstStyle/>
        <a:p>
          <a:pPr algn="l"/>
          <a:r>
            <a:rPr lang="es-ES" sz="1200" dirty="0"/>
            <a:t>Francia propone la creación del Comité de No Intervención con el propósito de verificar el cumplimiento del Pacto de No Intervención  con el que se buscaba evitar la internacionalización del conflicto.</a:t>
          </a:r>
        </a:p>
      </dgm:t>
    </dgm:pt>
    <dgm:pt modelId="{5803A3E0-7FA0-412D-9A64-49638D6372CA}" type="parTrans" cxnId="{897E7934-ADEC-4597-9A13-C5F1F7CAB544}">
      <dgm:prSet/>
      <dgm:spPr/>
      <dgm:t>
        <a:bodyPr/>
        <a:lstStyle/>
        <a:p>
          <a:endParaRPr lang="es-ES"/>
        </a:p>
      </dgm:t>
    </dgm:pt>
    <dgm:pt modelId="{3F55A65A-3CCA-4F7A-A989-BF69B019F529}" type="sibTrans" cxnId="{897E7934-ADEC-4597-9A13-C5F1F7CAB544}">
      <dgm:prSet/>
      <dgm:spPr/>
      <dgm:t>
        <a:bodyPr/>
        <a:lstStyle/>
        <a:p>
          <a:endParaRPr lang="es-ES"/>
        </a:p>
      </dgm:t>
    </dgm:pt>
    <dgm:pt modelId="{9ACC951B-32D8-4BA3-BCCD-B632D86AA9BC}">
      <dgm:prSet phldrT="[Texto]"/>
      <dgm:spPr/>
      <dgm:t>
        <a:bodyPr/>
        <a:lstStyle/>
        <a:p>
          <a:pPr algn="l"/>
          <a:r>
            <a:rPr lang="es-ES" sz="1500" dirty="0"/>
            <a:t>Alemania e Italia intervienen directamente apoyando a los sublevados: Legión Condor, legiones italianas, aviones, tanques, técnicos cualificados</a:t>
          </a:r>
        </a:p>
      </dgm:t>
    </dgm:pt>
    <dgm:pt modelId="{C4C7DAA0-2C7C-44E2-A53F-7B4E9CE264A2}" type="parTrans" cxnId="{8ABB6AE2-A239-4635-A8AC-E1E50A2356E3}">
      <dgm:prSet/>
      <dgm:spPr/>
      <dgm:t>
        <a:bodyPr/>
        <a:lstStyle/>
        <a:p>
          <a:endParaRPr lang="es-ES"/>
        </a:p>
      </dgm:t>
    </dgm:pt>
    <dgm:pt modelId="{CB1502D6-3EDD-4460-B73A-A3A2494E2B10}" type="sibTrans" cxnId="{8ABB6AE2-A239-4635-A8AC-E1E50A2356E3}">
      <dgm:prSet/>
      <dgm:spPr/>
      <dgm:t>
        <a:bodyPr/>
        <a:lstStyle/>
        <a:p>
          <a:endParaRPr lang="es-ES"/>
        </a:p>
      </dgm:t>
    </dgm:pt>
    <dgm:pt modelId="{5462B7F2-F2DB-42BB-B0E6-78AC4B2A88E1}">
      <dgm:prSet phldrT="[Texto]"/>
      <dgm:spPr/>
      <dgm:t>
        <a:bodyPr/>
        <a:lstStyle/>
        <a:p>
          <a:pPr algn="l"/>
          <a:r>
            <a:rPr lang="es-ES" sz="1500" dirty="0"/>
            <a:t>Ayuda decisiva para el triunfo de los rebeldes.</a:t>
          </a:r>
        </a:p>
      </dgm:t>
    </dgm:pt>
    <dgm:pt modelId="{40F545DB-8CA0-4A76-8CEC-11C5DF21924E}" type="parTrans" cxnId="{7ECB7679-9B19-467C-87AC-06F906948DC7}">
      <dgm:prSet/>
      <dgm:spPr/>
      <dgm:t>
        <a:bodyPr/>
        <a:lstStyle/>
        <a:p>
          <a:endParaRPr lang="es-ES"/>
        </a:p>
      </dgm:t>
    </dgm:pt>
    <dgm:pt modelId="{549E8BE8-744A-4A57-8030-1FE3368AF078}" type="sibTrans" cxnId="{7ECB7679-9B19-467C-87AC-06F906948DC7}">
      <dgm:prSet/>
      <dgm:spPr/>
      <dgm:t>
        <a:bodyPr/>
        <a:lstStyle/>
        <a:p>
          <a:endParaRPr lang="es-ES"/>
        </a:p>
      </dgm:t>
    </dgm:pt>
    <dgm:pt modelId="{CE4D7D2F-2AD2-4C4E-9D77-5F376B3C7801}">
      <dgm:prSet custT="1"/>
      <dgm:spPr/>
      <dgm:t>
        <a:bodyPr/>
        <a:lstStyle/>
        <a:p>
          <a:r>
            <a:rPr lang="es-ES" sz="1500" dirty="0"/>
            <a:t>Material militar y técnicos especializados</a:t>
          </a:r>
        </a:p>
      </dgm:t>
    </dgm:pt>
    <dgm:pt modelId="{95C02721-15A7-498F-B695-7E02E42B1470}" type="parTrans" cxnId="{4F91876F-79AC-40F0-BA7E-A637B7B5196F}">
      <dgm:prSet/>
      <dgm:spPr/>
      <dgm:t>
        <a:bodyPr/>
        <a:lstStyle/>
        <a:p>
          <a:endParaRPr lang="es-ES"/>
        </a:p>
      </dgm:t>
    </dgm:pt>
    <dgm:pt modelId="{D6607090-7848-47EF-A44B-172937B3A6B1}" type="sibTrans" cxnId="{4F91876F-79AC-40F0-BA7E-A637B7B5196F}">
      <dgm:prSet/>
      <dgm:spPr/>
      <dgm:t>
        <a:bodyPr/>
        <a:lstStyle/>
        <a:p>
          <a:endParaRPr lang="es-ES"/>
        </a:p>
      </dgm:t>
    </dgm:pt>
    <dgm:pt modelId="{B58FF981-AB5D-43AB-B40F-5166E139CDB5}">
      <dgm:prSet custT="1"/>
      <dgm:spPr/>
      <dgm:t>
        <a:bodyPr/>
        <a:lstStyle/>
        <a:p>
          <a:r>
            <a:rPr lang="es-ES" sz="1500" dirty="0"/>
            <a:t>Organización de las brigadas de voluntarios: las Brigadas Internacionales</a:t>
          </a:r>
        </a:p>
      </dgm:t>
    </dgm:pt>
    <dgm:pt modelId="{5F4C989F-4E97-4214-BA22-8CB93F119F2A}" type="parTrans" cxnId="{E7DFB5E1-1D9D-4D07-9CE6-697EA00EAE81}">
      <dgm:prSet/>
      <dgm:spPr/>
      <dgm:t>
        <a:bodyPr/>
        <a:lstStyle/>
        <a:p>
          <a:endParaRPr lang="es-ES"/>
        </a:p>
      </dgm:t>
    </dgm:pt>
    <dgm:pt modelId="{3DBB5D0C-FE43-4EB7-8B51-6D3652E59F38}" type="sibTrans" cxnId="{E7DFB5E1-1D9D-4D07-9CE6-697EA00EAE81}">
      <dgm:prSet/>
      <dgm:spPr/>
      <dgm:t>
        <a:bodyPr/>
        <a:lstStyle/>
        <a:p>
          <a:endParaRPr lang="es-ES"/>
        </a:p>
      </dgm:t>
    </dgm:pt>
    <dgm:pt modelId="{A797FBDE-38AE-4F07-B2A6-737C9358B01D}">
      <dgm:prSet custT="1"/>
      <dgm:spPr/>
      <dgm:t>
        <a:bodyPr/>
        <a:lstStyle/>
        <a:p>
          <a:r>
            <a:rPr lang="es-ES" sz="1500" dirty="0"/>
            <a:t>Apoyo determinante para la Resistencia de la República</a:t>
          </a:r>
        </a:p>
      </dgm:t>
    </dgm:pt>
    <dgm:pt modelId="{B46DE608-27BA-4782-8614-6A3E58713BCF}" type="parTrans" cxnId="{CEDA7B0D-6619-4F87-8AE7-B4B8013BC7EB}">
      <dgm:prSet/>
      <dgm:spPr/>
      <dgm:t>
        <a:bodyPr/>
        <a:lstStyle/>
        <a:p>
          <a:endParaRPr lang="es-ES"/>
        </a:p>
      </dgm:t>
    </dgm:pt>
    <dgm:pt modelId="{A975D55D-59F5-4654-87E1-72791D1DA973}" type="sibTrans" cxnId="{CEDA7B0D-6619-4F87-8AE7-B4B8013BC7EB}">
      <dgm:prSet/>
      <dgm:spPr/>
      <dgm:t>
        <a:bodyPr/>
        <a:lstStyle/>
        <a:p>
          <a:endParaRPr lang="es-ES"/>
        </a:p>
      </dgm:t>
    </dgm:pt>
    <dgm:pt modelId="{29ADDF19-9955-4DC5-9C38-460EFC70BFF7}">
      <dgm:prSet phldrT="[Texto]" custT="1"/>
      <dgm:spPr/>
      <dgm:t>
        <a:bodyPr/>
        <a:lstStyle/>
        <a:p>
          <a:pPr algn="l"/>
          <a:r>
            <a:rPr lang="es-ES" sz="1200" dirty="0"/>
            <a:t>Es apoyada por Gran Bretaña.</a:t>
          </a:r>
          <a:endParaRPr lang="es-ES" sz="1500" dirty="0"/>
        </a:p>
      </dgm:t>
    </dgm:pt>
    <dgm:pt modelId="{94EE8DE4-BACB-4743-9C2A-DB8A17103742}" type="parTrans" cxnId="{748E46D7-467F-4322-96BB-4701210BC63D}">
      <dgm:prSet/>
      <dgm:spPr/>
      <dgm:t>
        <a:bodyPr/>
        <a:lstStyle/>
        <a:p>
          <a:endParaRPr lang="es-ES"/>
        </a:p>
      </dgm:t>
    </dgm:pt>
    <dgm:pt modelId="{DE7F8B3B-32D3-4D8A-9C5C-F25280700938}" type="sibTrans" cxnId="{748E46D7-467F-4322-96BB-4701210BC63D}">
      <dgm:prSet/>
      <dgm:spPr/>
      <dgm:t>
        <a:bodyPr/>
        <a:lstStyle/>
        <a:p>
          <a:endParaRPr lang="es-ES"/>
        </a:p>
      </dgm:t>
    </dgm:pt>
    <dgm:pt modelId="{6630B7BB-86AD-420F-AE8A-7E78E48C0820}">
      <dgm:prSet phldrT="[Texto]" custT="1"/>
      <dgm:spPr/>
      <dgm:t>
        <a:bodyPr/>
        <a:lstStyle/>
        <a:p>
          <a:pPr algn="l"/>
          <a:r>
            <a:rPr lang="es-ES" sz="1200" dirty="0"/>
            <a:t>El Pacto es firmado a finales de agosto por 27 estados europeos, entre ellos Alemania e Italia.</a:t>
          </a:r>
        </a:p>
      </dgm:t>
    </dgm:pt>
    <dgm:pt modelId="{36C104C8-4EB9-4629-9CF4-C94B92EB245A}" type="parTrans" cxnId="{E4D7AE09-FB53-47DB-B4FB-60DE51FF9ABF}">
      <dgm:prSet/>
      <dgm:spPr/>
      <dgm:t>
        <a:bodyPr/>
        <a:lstStyle/>
        <a:p>
          <a:endParaRPr lang="es-ES"/>
        </a:p>
      </dgm:t>
    </dgm:pt>
    <dgm:pt modelId="{83AD5C69-421D-4A65-8673-48D67C9657C6}" type="sibTrans" cxnId="{E4D7AE09-FB53-47DB-B4FB-60DE51FF9ABF}">
      <dgm:prSet/>
      <dgm:spPr/>
      <dgm:t>
        <a:bodyPr/>
        <a:lstStyle/>
        <a:p>
          <a:endParaRPr lang="es-ES"/>
        </a:p>
      </dgm:t>
    </dgm:pt>
    <dgm:pt modelId="{60EDD4C8-FB3A-48EE-8D45-B90429BEBB44}" type="pres">
      <dgm:prSet presAssocID="{361D94F5-EB32-45D1-B1A1-CF8D67FB4EEB}" presName="Name0" presStyleCnt="0">
        <dgm:presLayoutVars>
          <dgm:dir/>
          <dgm:resizeHandles val="exact"/>
        </dgm:presLayoutVars>
      </dgm:prSet>
      <dgm:spPr/>
    </dgm:pt>
    <dgm:pt modelId="{D03B4CB0-5579-4FAD-B6DB-DD19CF2293AE}" type="pres">
      <dgm:prSet presAssocID="{361D94F5-EB32-45D1-B1A1-CF8D67FB4EEB}" presName="fgShape" presStyleLbl="fgShp" presStyleIdx="0" presStyleCnt="1" custFlipVert="1" custScaleX="66396" custScaleY="9009" custLinFactY="-300000" custLinFactNeighborX="2388" custLinFactNeighborY="-313468"/>
      <dgm:spPr/>
    </dgm:pt>
    <dgm:pt modelId="{C7608D8E-E886-4ECC-991B-B6AF0DEE0C1A}" type="pres">
      <dgm:prSet presAssocID="{361D94F5-EB32-45D1-B1A1-CF8D67FB4EEB}" presName="linComp" presStyleCnt="0"/>
      <dgm:spPr/>
    </dgm:pt>
    <dgm:pt modelId="{6FAA33B3-7A33-4722-86E2-FACAF40A2F71}" type="pres">
      <dgm:prSet presAssocID="{1DEBC65C-23CB-410E-BEC2-DB8B64E8311F}" presName="compNode" presStyleCnt="0"/>
      <dgm:spPr/>
    </dgm:pt>
    <dgm:pt modelId="{5AB7BD77-2C9C-4710-9462-4D3D9B759163}" type="pres">
      <dgm:prSet presAssocID="{1DEBC65C-23CB-410E-BEC2-DB8B64E8311F}" presName="bkgdShape" presStyleLbl="node1" presStyleIdx="0" presStyleCnt="3" custLinFactNeighborX="-2270" custLinFactNeighborY="-6205"/>
      <dgm:spPr/>
    </dgm:pt>
    <dgm:pt modelId="{62085EB9-18D9-41E4-8CF1-5CFE09748755}" type="pres">
      <dgm:prSet presAssocID="{1DEBC65C-23CB-410E-BEC2-DB8B64E8311F}" presName="nodeTx" presStyleLbl="node1" presStyleIdx="0" presStyleCnt="3">
        <dgm:presLayoutVars>
          <dgm:bulletEnabled val="1"/>
        </dgm:presLayoutVars>
      </dgm:prSet>
      <dgm:spPr/>
    </dgm:pt>
    <dgm:pt modelId="{D024D13B-C9CF-4C2E-8D07-333647DE6E1E}" type="pres">
      <dgm:prSet presAssocID="{1DEBC65C-23CB-410E-BEC2-DB8B64E8311F}" presName="invisiNode" presStyleLbl="node1" presStyleIdx="0" presStyleCnt="3"/>
      <dgm:spPr/>
    </dgm:pt>
    <dgm:pt modelId="{398674A8-5B78-41D9-94C1-5DE606DF9E91}" type="pres">
      <dgm:prSet presAssocID="{1DEBC65C-23CB-410E-BEC2-DB8B64E8311F}"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511A9929-000F-47F3-B586-C1FD6FA61042}" type="pres">
      <dgm:prSet presAssocID="{AC932A99-916C-46FF-9983-8F65E7D9DDDC}" presName="sibTrans" presStyleLbl="sibTrans2D1" presStyleIdx="0" presStyleCnt="0"/>
      <dgm:spPr/>
    </dgm:pt>
    <dgm:pt modelId="{661A8BDE-1FB4-4307-9A2A-D2F3350CDDB6}" type="pres">
      <dgm:prSet presAssocID="{37D8D8CB-9CBB-4035-B4C3-E3439855A2D3}" presName="compNode" presStyleCnt="0"/>
      <dgm:spPr/>
    </dgm:pt>
    <dgm:pt modelId="{FFC5D5B9-C374-451E-82E7-2DDD6D13A072}" type="pres">
      <dgm:prSet presAssocID="{37D8D8CB-9CBB-4035-B4C3-E3439855A2D3}" presName="bkgdShape" presStyleLbl="node1" presStyleIdx="1" presStyleCnt="3"/>
      <dgm:spPr/>
    </dgm:pt>
    <dgm:pt modelId="{AA1A77B9-0C8E-410C-A7FC-2AB0D169CB00}" type="pres">
      <dgm:prSet presAssocID="{37D8D8CB-9CBB-4035-B4C3-E3439855A2D3}" presName="nodeTx" presStyleLbl="node1" presStyleIdx="1" presStyleCnt="3">
        <dgm:presLayoutVars>
          <dgm:bulletEnabled val="1"/>
        </dgm:presLayoutVars>
      </dgm:prSet>
      <dgm:spPr/>
    </dgm:pt>
    <dgm:pt modelId="{F2330338-8F46-4DFC-8C91-DE47C74E1AF3}" type="pres">
      <dgm:prSet presAssocID="{37D8D8CB-9CBB-4035-B4C3-E3439855A2D3}" presName="invisiNode" presStyleLbl="node1" presStyleIdx="1" presStyleCnt="3"/>
      <dgm:spPr/>
    </dgm:pt>
    <dgm:pt modelId="{C8036F9B-2143-4A69-BFB6-12618426E5EB}" type="pres">
      <dgm:prSet presAssocID="{37D8D8CB-9CBB-4035-B4C3-E3439855A2D3}"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412CA18F-3A55-4D7E-A1BB-2A36F65667F8}" type="pres">
      <dgm:prSet presAssocID="{54959065-C119-4A46-8745-FCD234F141EF}" presName="sibTrans" presStyleLbl="sibTrans2D1" presStyleIdx="0" presStyleCnt="0"/>
      <dgm:spPr/>
    </dgm:pt>
    <dgm:pt modelId="{F657F570-C717-48DE-A8E6-08124CF7C6D4}" type="pres">
      <dgm:prSet presAssocID="{F7B11BD6-5056-4042-B09C-1DB45F8BE046}" presName="compNode" presStyleCnt="0"/>
      <dgm:spPr/>
    </dgm:pt>
    <dgm:pt modelId="{F480D411-81B8-4306-A5CE-83C0C820A6F7}" type="pres">
      <dgm:prSet presAssocID="{F7B11BD6-5056-4042-B09C-1DB45F8BE046}" presName="bkgdShape" presStyleLbl="node1" presStyleIdx="2" presStyleCnt="3"/>
      <dgm:spPr/>
    </dgm:pt>
    <dgm:pt modelId="{351812C1-9335-41A2-AED4-02B042219FEF}" type="pres">
      <dgm:prSet presAssocID="{F7B11BD6-5056-4042-B09C-1DB45F8BE046}" presName="nodeTx" presStyleLbl="node1" presStyleIdx="2" presStyleCnt="3">
        <dgm:presLayoutVars>
          <dgm:bulletEnabled val="1"/>
        </dgm:presLayoutVars>
      </dgm:prSet>
      <dgm:spPr/>
    </dgm:pt>
    <dgm:pt modelId="{BFB48C87-EE23-4B59-9E44-653F809B9F4B}" type="pres">
      <dgm:prSet presAssocID="{F7B11BD6-5056-4042-B09C-1DB45F8BE046}" presName="invisiNode" presStyleLbl="node1" presStyleIdx="2" presStyleCnt="3"/>
      <dgm:spPr/>
    </dgm:pt>
    <dgm:pt modelId="{507D2EB9-711A-42F4-B4D3-8D12E69F7B57}" type="pres">
      <dgm:prSet presAssocID="{F7B11BD6-5056-4042-B09C-1DB45F8BE046}"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9000" r="-19000"/>
          </a:stretch>
        </a:blipFill>
      </dgm:spPr>
    </dgm:pt>
  </dgm:ptLst>
  <dgm:cxnLst>
    <dgm:cxn modelId="{07437804-1222-44A9-83B7-FFE8454917B6}" type="presOf" srcId="{B58FF981-AB5D-43AB-B40F-5166E139CDB5}" destId="{F480D411-81B8-4306-A5CE-83C0C820A6F7}" srcOrd="0" destOrd="2" presId="urn:microsoft.com/office/officeart/2005/8/layout/hList7"/>
    <dgm:cxn modelId="{09852E06-A103-4146-BD17-4AE2012C0C1C}" type="presOf" srcId="{B58FF981-AB5D-43AB-B40F-5166E139CDB5}" destId="{351812C1-9335-41A2-AED4-02B042219FEF}" srcOrd="1" destOrd="2" presId="urn:microsoft.com/office/officeart/2005/8/layout/hList7"/>
    <dgm:cxn modelId="{E4D7AE09-FB53-47DB-B4FB-60DE51FF9ABF}" srcId="{1DEBC65C-23CB-410E-BEC2-DB8B64E8311F}" destId="{6630B7BB-86AD-420F-AE8A-7E78E48C0820}" srcOrd="2" destOrd="0" parTransId="{36C104C8-4EB9-4629-9CF4-C94B92EB245A}" sibTransId="{83AD5C69-421D-4A65-8673-48D67C9657C6}"/>
    <dgm:cxn modelId="{CEDA7B0D-6619-4F87-8AE7-B4B8013BC7EB}" srcId="{F7B11BD6-5056-4042-B09C-1DB45F8BE046}" destId="{A797FBDE-38AE-4F07-B2A6-737C9358B01D}" srcOrd="2" destOrd="0" parTransId="{B46DE608-27BA-4782-8614-6A3E58713BCF}" sibTransId="{A975D55D-59F5-4654-87E1-72791D1DA973}"/>
    <dgm:cxn modelId="{894AE81B-8299-427F-B921-455055FF317A}" type="presOf" srcId="{455B42C8-2E86-4522-8ABC-2AC8126A3759}" destId="{5AB7BD77-2C9C-4710-9462-4D3D9B759163}" srcOrd="0" destOrd="1" presId="urn:microsoft.com/office/officeart/2005/8/layout/hList7"/>
    <dgm:cxn modelId="{E1ED541C-5F41-47D1-A157-90684192EB44}" srcId="{361D94F5-EB32-45D1-B1A1-CF8D67FB4EEB}" destId="{1DEBC65C-23CB-410E-BEC2-DB8B64E8311F}" srcOrd="0" destOrd="0" parTransId="{C7D035AA-B1B8-44B9-8686-4E03A6820EB5}" sibTransId="{AC932A99-916C-46FF-9983-8F65E7D9DDDC}"/>
    <dgm:cxn modelId="{B89A6E22-0608-47A6-9347-E39834E29713}" type="presOf" srcId="{37D8D8CB-9CBB-4035-B4C3-E3439855A2D3}" destId="{AA1A77B9-0C8E-410C-A7FC-2AB0D169CB00}" srcOrd="1" destOrd="0" presId="urn:microsoft.com/office/officeart/2005/8/layout/hList7"/>
    <dgm:cxn modelId="{5210C923-FB9D-484E-AD0F-F4C6628E812C}" type="presOf" srcId="{6630B7BB-86AD-420F-AE8A-7E78E48C0820}" destId="{5AB7BD77-2C9C-4710-9462-4D3D9B759163}" srcOrd="0" destOrd="3" presId="urn:microsoft.com/office/officeart/2005/8/layout/hList7"/>
    <dgm:cxn modelId="{897E7934-ADEC-4597-9A13-C5F1F7CAB544}" srcId="{1DEBC65C-23CB-410E-BEC2-DB8B64E8311F}" destId="{455B42C8-2E86-4522-8ABC-2AC8126A3759}" srcOrd="0" destOrd="0" parTransId="{5803A3E0-7FA0-412D-9A64-49638D6372CA}" sibTransId="{3F55A65A-3CCA-4F7A-A989-BF69B019F529}"/>
    <dgm:cxn modelId="{6E94775C-BA82-434D-A2E7-4D6EE28B2E56}" type="presOf" srcId="{AC932A99-916C-46FF-9983-8F65E7D9DDDC}" destId="{511A9929-000F-47F3-B586-C1FD6FA61042}" srcOrd="0" destOrd="0" presId="urn:microsoft.com/office/officeart/2005/8/layout/hList7"/>
    <dgm:cxn modelId="{0EA8F365-F2D4-4C11-B247-CDA287757585}" type="presOf" srcId="{54959065-C119-4A46-8745-FCD234F141EF}" destId="{412CA18F-3A55-4D7E-A1BB-2A36F65667F8}" srcOrd="0" destOrd="0" presId="urn:microsoft.com/office/officeart/2005/8/layout/hList7"/>
    <dgm:cxn modelId="{5096326B-8237-4453-A646-6364B4C6CE83}" type="presOf" srcId="{6630B7BB-86AD-420F-AE8A-7E78E48C0820}" destId="{62085EB9-18D9-41E4-8CF1-5CFE09748755}" srcOrd="1" destOrd="3" presId="urn:microsoft.com/office/officeart/2005/8/layout/hList7"/>
    <dgm:cxn modelId="{4F91876F-79AC-40F0-BA7E-A637B7B5196F}" srcId="{F7B11BD6-5056-4042-B09C-1DB45F8BE046}" destId="{CE4D7D2F-2AD2-4C4E-9D77-5F376B3C7801}" srcOrd="0" destOrd="0" parTransId="{95C02721-15A7-498F-B695-7E02E42B1470}" sibTransId="{D6607090-7848-47EF-A44B-172937B3A6B1}"/>
    <dgm:cxn modelId="{EC9F0D70-1EE3-49B6-8610-638A4161789D}" type="presOf" srcId="{455B42C8-2E86-4522-8ABC-2AC8126A3759}" destId="{62085EB9-18D9-41E4-8CF1-5CFE09748755}" srcOrd="1" destOrd="1" presId="urn:microsoft.com/office/officeart/2005/8/layout/hList7"/>
    <dgm:cxn modelId="{7ECB7679-9B19-467C-87AC-06F906948DC7}" srcId="{37D8D8CB-9CBB-4035-B4C3-E3439855A2D3}" destId="{5462B7F2-F2DB-42BB-B0E6-78AC4B2A88E1}" srcOrd="1" destOrd="0" parTransId="{40F545DB-8CA0-4A76-8CEC-11C5DF21924E}" sibTransId="{549E8BE8-744A-4A57-8030-1FE3368AF078}"/>
    <dgm:cxn modelId="{A6230585-0A60-4426-9D86-12E59019046E}" type="presOf" srcId="{5462B7F2-F2DB-42BB-B0E6-78AC4B2A88E1}" destId="{FFC5D5B9-C374-451E-82E7-2DDD6D13A072}" srcOrd="0" destOrd="2" presId="urn:microsoft.com/office/officeart/2005/8/layout/hList7"/>
    <dgm:cxn modelId="{93FD9085-AEE6-4566-B820-FF8551A1F1E5}" type="presOf" srcId="{F7B11BD6-5056-4042-B09C-1DB45F8BE046}" destId="{F480D411-81B8-4306-A5CE-83C0C820A6F7}" srcOrd="0" destOrd="0" presId="urn:microsoft.com/office/officeart/2005/8/layout/hList7"/>
    <dgm:cxn modelId="{3D2A8B8A-7F44-440B-AA4D-2A3B8E26D464}" type="presOf" srcId="{37D8D8CB-9CBB-4035-B4C3-E3439855A2D3}" destId="{FFC5D5B9-C374-451E-82E7-2DDD6D13A072}" srcOrd="0" destOrd="0" presId="urn:microsoft.com/office/officeart/2005/8/layout/hList7"/>
    <dgm:cxn modelId="{34E69AA0-6BAC-4FA6-A923-D097B76611BD}" type="presOf" srcId="{1DEBC65C-23CB-410E-BEC2-DB8B64E8311F}" destId="{62085EB9-18D9-41E4-8CF1-5CFE09748755}" srcOrd="1" destOrd="0" presId="urn:microsoft.com/office/officeart/2005/8/layout/hList7"/>
    <dgm:cxn modelId="{EBFE8CA2-FF77-4243-85A4-9163C11246EF}" type="presOf" srcId="{9ACC951B-32D8-4BA3-BCCD-B632D86AA9BC}" destId="{AA1A77B9-0C8E-410C-A7FC-2AB0D169CB00}" srcOrd="1" destOrd="1" presId="urn:microsoft.com/office/officeart/2005/8/layout/hList7"/>
    <dgm:cxn modelId="{F5C7EBA2-7B89-43F0-8E93-BFB7FC1047B4}" type="presOf" srcId="{1DEBC65C-23CB-410E-BEC2-DB8B64E8311F}" destId="{5AB7BD77-2C9C-4710-9462-4D3D9B759163}" srcOrd="0" destOrd="0" presId="urn:microsoft.com/office/officeart/2005/8/layout/hList7"/>
    <dgm:cxn modelId="{CBC51BA3-AF1E-4541-BB6E-F76B4D5766C9}" srcId="{361D94F5-EB32-45D1-B1A1-CF8D67FB4EEB}" destId="{F7B11BD6-5056-4042-B09C-1DB45F8BE046}" srcOrd="2" destOrd="0" parTransId="{5CC06D27-03D8-4E1F-A0D2-8C0A8DD62252}" sibTransId="{8FD81B2D-FA62-446F-AA7F-AD7278CC4BEE}"/>
    <dgm:cxn modelId="{671202A8-58BC-4FDF-B479-51D21800CCC3}" type="presOf" srcId="{29ADDF19-9955-4DC5-9C38-460EFC70BFF7}" destId="{62085EB9-18D9-41E4-8CF1-5CFE09748755}" srcOrd="1" destOrd="2" presId="urn:microsoft.com/office/officeart/2005/8/layout/hList7"/>
    <dgm:cxn modelId="{C5C311B3-C3A0-40BE-8549-1EDA29B7F34B}" type="presOf" srcId="{A797FBDE-38AE-4F07-B2A6-737C9358B01D}" destId="{351812C1-9335-41A2-AED4-02B042219FEF}" srcOrd="1" destOrd="3" presId="urn:microsoft.com/office/officeart/2005/8/layout/hList7"/>
    <dgm:cxn modelId="{BFCA53BE-F4DE-4155-BD6A-5DDA5565C3DA}" type="presOf" srcId="{5462B7F2-F2DB-42BB-B0E6-78AC4B2A88E1}" destId="{AA1A77B9-0C8E-410C-A7FC-2AB0D169CB00}" srcOrd="1" destOrd="2" presId="urn:microsoft.com/office/officeart/2005/8/layout/hList7"/>
    <dgm:cxn modelId="{79BFC0C0-F94D-46D5-97D5-66AC3527CAC0}" srcId="{361D94F5-EB32-45D1-B1A1-CF8D67FB4EEB}" destId="{37D8D8CB-9CBB-4035-B4C3-E3439855A2D3}" srcOrd="1" destOrd="0" parTransId="{CA7A1DB3-A821-4B52-BE7F-6C7253603BC9}" sibTransId="{54959065-C119-4A46-8745-FCD234F141EF}"/>
    <dgm:cxn modelId="{248653C1-2BFB-4AB5-91BB-5513BB3D38E5}" type="presOf" srcId="{29ADDF19-9955-4DC5-9C38-460EFC70BFF7}" destId="{5AB7BD77-2C9C-4710-9462-4D3D9B759163}" srcOrd="0" destOrd="2" presId="urn:microsoft.com/office/officeart/2005/8/layout/hList7"/>
    <dgm:cxn modelId="{695F12C8-D9BD-4761-B46A-A572E5FBBA81}" type="presOf" srcId="{F7B11BD6-5056-4042-B09C-1DB45F8BE046}" destId="{351812C1-9335-41A2-AED4-02B042219FEF}" srcOrd="1" destOrd="0" presId="urn:microsoft.com/office/officeart/2005/8/layout/hList7"/>
    <dgm:cxn modelId="{F6A500D1-EE4A-46DA-84DB-C7E9EB448D5D}" type="presOf" srcId="{A797FBDE-38AE-4F07-B2A6-737C9358B01D}" destId="{F480D411-81B8-4306-A5CE-83C0C820A6F7}" srcOrd="0" destOrd="3" presId="urn:microsoft.com/office/officeart/2005/8/layout/hList7"/>
    <dgm:cxn modelId="{D793ECD6-B4E6-4610-80D5-6A5E5ADF7288}" type="presOf" srcId="{9ACC951B-32D8-4BA3-BCCD-B632D86AA9BC}" destId="{FFC5D5B9-C374-451E-82E7-2DDD6D13A072}" srcOrd="0" destOrd="1" presId="urn:microsoft.com/office/officeart/2005/8/layout/hList7"/>
    <dgm:cxn modelId="{748E46D7-467F-4322-96BB-4701210BC63D}" srcId="{1DEBC65C-23CB-410E-BEC2-DB8B64E8311F}" destId="{29ADDF19-9955-4DC5-9C38-460EFC70BFF7}" srcOrd="1" destOrd="0" parTransId="{94EE8DE4-BACB-4743-9C2A-DB8A17103742}" sibTransId="{DE7F8B3B-32D3-4D8A-9C5C-F25280700938}"/>
    <dgm:cxn modelId="{FCD916D9-6DE0-4E92-96B3-27BDB13DDF63}" type="presOf" srcId="{CE4D7D2F-2AD2-4C4E-9D77-5F376B3C7801}" destId="{351812C1-9335-41A2-AED4-02B042219FEF}" srcOrd="1" destOrd="1" presId="urn:microsoft.com/office/officeart/2005/8/layout/hList7"/>
    <dgm:cxn modelId="{E7DFB5E1-1D9D-4D07-9CE6-697EA00EAE81}" srcId="{F7B11BD6-5056-4042-B09C-1DB45F8BE046}" destId="{B58FF981-AB5D-43AB-B40F-5166E139CDB5}" srcOrd="1" destOrd="0" parTransId="{5F4C989F-4E97-4214-BA22-8CB93F119F2A}" sibTransId="{3DBB5D0C-FE43-4EB7-8B51-6D3652E59F38}"/>
    <dgm:cxn modelId="{4FC3F7E1-3A0E-4FC6-8ED3-78179D7F6A39}" type="presOf" srcId="{361D94F5-EB32-45D1-B1A1-CF8D67FB4EEB}" destId="{60EDD4C8-FB3A-48EE-8D45-B90429BEBB44}" srcOrd="0" destOrd="0" presId="urn:microsoft.com/office/officeart/2005/8/layout/hList7"/>
    <dgm:cxn modelId="{8ABB6AE2-A239-4635-A8AC-E1E50A2356E3}" srcId="{37D8D8CB-9CBB-4035-B4C3-E3439855A2D3}" destId="{9ACC951B-32D8-4BA3-BCCD-B632D86AA9BC}" srcOrd="0" destOrd="0" parTransId="{C4C7DAA0-2C7C-44E2-A53F-7B4E9CE264A2}" sibTransId="{CB1502D6-3EDD-4460-B73A-A3A2494E2B10}"/>
    <dgm:cxn modelId="{8983D6EA-6310-42FA-9518-928CA751A4AB}" type="presOf" srcId="{CE4D7D2F-2AD2-4C4E-9D77-5F376B3C7801}" destId="{F480D411-81B8-4306-A5CE-83C0C820A6F7}" srcOrd="0" destOrd="1" presId="urn:microsoft.com/office/officeart/2005/8/layout/hList7"/>
    <dgm:cxn modelId="{0278F7BE-8739-4429-A393-BFBBD868D592}" type="presParOf" srcId="{60EDD4C8-FB3A-48EE-8D45-B90429BEBB44}" destId="{D03B4CB0-5579-4FAD-B6DB-DD19CF2293AE}" srcOrd="0" destOrd="0" presId="urn:microsoft.com/office/officeart/2005/8/layout/hList7"/>
    <dgm:cxn modelId="{3F8F548C-D1BD-4793-93A1-F0C832C229B0}" type="presParOf" srcId="{60EDD4C8-FB3A-48EE-8D45-B90429BEBB44}" destId="{C7608D8E-E886-4ECC-991B-B6AF0DEE0C1A}" srcOrd="1" destOrd="0" presId="urn:microsoft.com/office/officeart/2005/8/layout/hList7"/>
    <dgm:cxn modelId="{2990E36D-F79D-4DC2-A4BE-E658AA0CC6D2}" type="presParOf" srcId="{C7608D8E-E886-4ECC-991B-B6AF0DEE0C1A}" destId="{6FAA33B3-7A33-4722-86E2-FACAF40A2F71}" srcOrd="0" destOrd="0" presId="urn:microsoft.com/office/officeart/2005/8/layout/hList7"/>
    <dgm:cxn modelId="{470D1134-C063-4E9E-927E-846EDB777CBB}" type="presParOf" srcId="{6FAA33B3-7A33-4722-86E2-FACAF40A2F71}" destId="{5AB7BD77-2C9C-4710-9462-4D3D9B759163}" srcOrd="0" destOrd="0" presId="urn:microsoft.com/office/officeart/2005/8/layout/hList7"/>
    <dgm:cxn modelId="{D579EDC6-36C4-47CD-834C-D1A19CF45492}" type="presParOf" srcId="{6FAA33B3-7A33-4722-86E2-FACAF40A2F71}" destId="{62085EB9-18D9-41E4-8CF1-5CFE09748755}" srcOrd="1" destOrd="0" presId="urn:microsoft.com/office/officeart/2005/8/layout/hList7"/>
    <dgm:cxn modelId="{F277796A-06D7-48FA-89A6-79AEDCEEBF90}" type="presParOf" srcId="{6FAA33B3-7A33-4722-86E2-FACAF40A2F71}" destId="{D024D13B-C9CF-4C2E-8D07-333647DE6E1E}" srcOrd="2" destOrd="0" presId="urn:microsoft.com/office/officeart/2005/8/layout/hList7"/>
    <dgm:cxn modelId="{19CC3F99-3887-4DB9-AC11-4FEABA2CDC69}" type="presParOf" srcId="{6FAA33B3-7A33-4722-86E2-FACAF40A2F71}" destId="{398674A8-5B78-41D9-94C1-5DE606DF9E91}" srcOrd="3" destOrd="0" presId="urn:microsoft.com/office/officeart/2005/8/layout/hList7"/>
    <dgm:cxn modelId="{CA0A3D84-C246-4284-945E-6708DE66ED4C}" type="presParOf" srcId="{C7608D8E-E886-4ECC-991B-B6AF0DEE0C1A}" destId="{511A9929-000F-47F3-B586-C1FD6FA61042}" srcOrd="1" destOrd="0" presId="urn:microsoft.com/office/officeart/2005/8/layout/hList7"/>
    <dgm:cxn modelId="{580FBAF0-052F-4DB6-BDE9-4B516B32F23A}" type="presParOf" srcId="{C7608D8E-E886-4ECC-991B-B6AF0DEE0C1A}" destId="{661A8BDE-1FB4-4307-9A2A-D2F3350CDDB6}" srcOrd="2" destOrd="0" presId="urn:microsoft.com/office/officeart/2005/8/layout/hList7"/>
    <dgm:cxn modelId="{ADA03B39-FE93-4AB5-B516-A092AA1A1E3D}" type="presParOf" srcId="{661A8BDE-1FB4-4307-9A2A-D2F3350CDDB6}" destId="{FFC5D5B9-C374-451E-82E7-2DDD6D13A072}" srcOrd="0" destOrd="0" presId="urn:microsoft.com/office/officeart/2005/8/layout/hList7"/>
    <dgm:cxn modelId="{A246DA5E-201D-434E-8E38-7A161A1FC5E1}" type="presParOf" srcId="{661A8BDE-1FB4-4307-9A2A-D2F3350CDDB6}" destId="{AA1A77B9-0C8E-410C-A7FC-2AB0D169CB00}" srcOrd="1" destOrd="0" presId="urn:microsoft.com/office/officeart/2005/8/layout/hList7"/>
    <dgm:cxn modelId="{51678B6A-D46B-463E-ADED-D3F1E58F0645}" type="presParOf" srcId="{661A8BDE-1FB4-4307-9A2A-D2F3350CDDB6}" destId="{F2330338-8F46-4DFC-8C91-DE47C74E1AF3}" srcOrd="2" destOrd="0" presId="urn:microsoft.com/office/officeart/2005/8/layout/hList7"/>
    <dgm:cxn modelId="{C7C2C410-8EB8-407C-924C-0B2E962FAECA}" type="presParOf" srcId="{661A8BDE-1FB4-4307-9A2A-D2F3350CDDB6}" destId="{C8036F9B-2143-4A69-BFB6-12618426E5EB}" srcOrd="3" destOrd="0" presId="urn:microsoft.com/office/officeart/2005/8/layout/hList7"/>
    <dgm:cxn modelId="{5B5FA4A0-293C-4EA6-BC84-3647EF9501D7}" type="presParOf" srcId="{C7608D8E-E886-4ECC-991B-B6AF0DEE0C1A}" destId="{412CA18F-3A55-4D7E-A1BB-2A36F65667F8}" srcOrd="3" destOrd="0" presId="urn:microsoft.com/office/officeart/2005/8/layout/hList7"/>
    <dgm:cxn modelId="{BF4FDA9F-86D4-4BC4-B343-4901BAB7AB53}" type="presParOf" srcId="{C7608D8E-E886-4ECC-991B-B6AF0DEE0C1A}" destId="{F657F570-C717-48DE-A8E6-08124CF7C6D4}" srcOrd="4" destOrd="0" presId="urn:microsoft.com/office/officeart/2005/8/layout/hList7"/>
    <dgm:cxn modelId="{879674C3-B950-49A0-AC3F-3332BA02EFE0}" type="presParOf" srcId="{F657F570-C717-48DE-A8E6-08124CF7C6D4}" destId="{F480D411-81B8-4306-A5CE-83C0C820A6F7}" srcOrd="0" destOrd="0" presId="urn:microsoft.com/office/officeart/2005/8/layout/hList7"/>
    <dgm:cxn modelId="{AD2B2591-977A-439B-99B9-C51CAA8F48C1}" type="presParOf" srcId="{F657F570-C717-48DE-A8E6-08124CF7C6D4}" destId="{351812C1-9335-41A2-AED4-02B042219FEF}" srcOrd="1" destOrd="0" presId="urn:microsoft.com/office/officeart/2005/8/layout/hList7"/>
    <dgm:cxn modelId="{28FC63AE-D76D-4107-B2D6-DF5C56D3DDD1}" type="presParOf" srcId="{F657F570-C717-48DE-A8E6-08124CF7C6D4}" destId="{BFB48C87-EE23-4B59-9E44-653F809B9F4B}" srcOrd="2" destOrd="0" presId="urn:microsoft.com/office/officeart/2005/8/layout/hList7"/>
    <dgm:cxn modelId="{50356837-A989-41A3-BB91-791BC41F2F27}" type="presParOf" srcId="{F657F570-C717-48DE-A8E6-08124CF7C6D4}" destId="{507D2EB9-711A-42F4-B4D3-8D12E69F7B57}"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1E3E785-B6B8-4F5D-A996-43887082619A}"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s-ES"/>
        </a:p>
      </dgm:t>
    </dgm:pt>
    <dgm:pt modelId="{FF152CDE-E0C5-454A-AA91-65BBD74DDC7A}">
      <dgm:prSet phldrT="[Texto]"/>
      <dgm:spPr/>
      <dgm:t>
        <a:bodyPr/>
        <a:lstStyle/>
        <a:p>
          <a:r>
            <a:rPr lang="es-ES" dirty="0"/>
            <a:t>Donantes de memoria</a:t>
          </a:r>
        </a:p>
        <a:p>
          <a:r>
            <a:rPr lang="es-ES"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https://donantesdememoria.org</a:t>
          </a:r>
          <a:endParaRPr lang="es-ES" dirty="0"/>
        </a:p>
      </dgm:t>
    </dgm:pt>
    <dgm:pt modelId="{00867546-406F-4B22-BA8F-26233A6DF6DF}" type="parTrans" cxnId="{BF231A2C-120A-4DE3-B41E-9DD04CFFC4A8}">
      <dgm:prSet/>
      <dgm:spPr/>
      <dgm:t>
        <a:bodyPr/>
        <a:lstStyle/>
        <a:p>
          <a:endParaRPr lang="es-ES"/>
        </a:p>
      </dgm:t>
    </dgm:pt>
    <dgm:pt modelId="{7BA36A0D-AEB8-427D-80B2-7CB8EDC3EF3B}" type="sibTrans" cxnId="{BF231A2C-120A-4DE3-B41E-9DD04CFFC4A8}">
      <dgm:prSet/>
      <dgm:spPr/>
      <dgm:t>
        <a:bodyPr/>
        <a:lstStyle/>
        <a:p>
          <a:endParaRPr lang="es-ES"/>
        </a:p>
      </dgm:t>
    </dgm:pt>
    <dgm:pt modelId="{CEE7D6B1-C315-4EB0-BF82-411E75E15175}">
      <dgm:prSet phldrT="[Texto]"/>
      <dgm:spPr/>
      <dgm:t>
        <a:bodyPr/>
        <a:lstStyle/>
        <a:p>
          <a:r>
            <a:rPr lang="es-ES" dirty="0" err="1"/>
            <a:t>Memorizate</a:t>
          </a:r>
          <a:r>
            <a:rPr lang="es-ES" dirty="0"/>
            <a:t>!</a:t>
          </a:r>
        </a:p>
        <a:p>
          <a:r>
            <a:rPr lang="es-ES"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https://www.memorizate.org/</a:t>
          </a:r>
          <a:r>
            <a:rPr lang="es-ES" dirty="0">
              <a:solidFill>
                <a:schemeClr val="bg1"/>
              </a:solidFill>
            </a:rPr>
            <a:t> </a:t>
          </a:r>
          <a:endParaRPr lang="es-ES" dirty="0"/>
        </a:p>
      </dgm:t>
    </dgm:pt>
    <dgm:pt modelId="{1F08F45F-E28E-4B9C-87CF-165F99275231}" type="parTrans" cxnId="{852BA747-3746-4B0A-89B5-FE9460E16493}">
      <dgm:prSet/>
      <dgm:spPr/>
      <dgm:t>
        <a:bodyPr/>
        <a:lstStyle/>
        <a:p>
          <a:endParaRPr lang="es-ES"/>
        </a:p>
      </dgm:t>
    </dgm:pt>
    <dgm:pt modelId="{0E669643-9BDA-47E7-B94B-0AE56F7B3281}" type="sibTrans" cxnId="{852BA747-3746-4B0A-89B5-FE9460E16493}">
      <dgm:prSet/>
      <dgm:spPr/>
      <dgm:t>
        <a:bodyPr/>
        <a:lstStyle/>
        <a:p>
          <a:endParaRPr lang="es-ES"/>
        </a:p>
      </dgm:t>
    </dgm:pt>
    <dgm:pt modelId="{A8BCCF78-5D51-4FED-A869-F09E11AA01A3}" type="pres">
      <dgm:prSet presAssocID="{11E3E785-B6B8-4F5D-A996-43887082619A}" presName="diagram" presStyleCnt="0">
        <dgm:presLayoutVars>
          <dgm:dir/>
        </dgm:presLayoutVars>
      </dgm:prSet>
      <dgm:spPr/>
    </dgm:pt>
    <dgm:pt modelId="{D80D62C9-6A73-4D7A-83D5-611CD29F9C5A}" type="pres">
      <dgm:prSet presAssocID="{FF152CDE-E0C5-454A-AA91-65BBD74DDC7A}" presName="composite" presStyleCnt="0"/>
      <dgm:spPr/>
    </dgm:pt>
    <dgm:pt modelId="{3EA03087-A4C1-4D81-958E-BF5B73101D10}" type="pres">
      <dgm:prSet presAssocID="{FF152CDE-E0C5-454A-AA91-65BBD74DDC7A}" presName="Image" presStyleLbl="bgShp" presStyleIdx="0" presStyleCnt="2"/>
      <dgm:spPr>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dgm:spPr>
    </dgm:pt>
    <dgm:pt modelId="{AAB28D9B-9835-41EE-838A-EB4B53CC2D6A}" type="pres">
      <dgm:prSet presAssocID="{FF152CDE-E0C5-454A-AA91-65BBD74DDC7A}" presName="Parent" presStyleLbl="node0" presStyleIdx="0" presStyleCnt="2">
        <dgm:presLayoutVars>
          <dgm:bulletEnabled val="1"/>
        </dgm:presLayoutVars>
      </dgm:prSet>
      <dgm:spPr/>
    </dgm:pt>
    <dgm:pt modelId="{D65B9F3C-0935-40CD-911C-29C4783CB579}" type="pres">
      <dgm:prSet presAssocID="{7BA36A0D-AEB8-427D-80B2-7CB8EDC3EF3B}" presName="sibTrans" presStyleCnt="0"/>
      <dgm:spPr/>
    </dgm:pt>
    <dgm:pt modelId="{B94980D3-949A-4D63-A898-C9032E2048D7}" type="pres">
      <dgm:prSet presAssocID="{CEE7D6B1-C315-4EB0-BF82-411E75E15175}" presName="composite" presStyleCnt="0"/>
      <dgm:spPr/>
    </dgm:pt>
    <dgm:pt modelId="{20B11CFF-0CCB-49CD-830F-71FD617B6794}" type="pres">
      <dgm:prSet presAssocID="{CEE7D6B1-C315-4EB0-BF82-411E75E15175}" presName="Image" presStyleLbl="bgShp" presStyleIdx="1" presStyleCnt="2"/>
      <dgm:spPr>
        <a:blipFill>
          <a:blip xmlns:r="http://schemas.openxmlformats.org/officeDocument/2006/relationships" r:embed="rId4">
            <a:extLst>
              <a:ext uri="{28A0092B-C50C-407E-A947-70E740481C1C}">
                <a14:useLocalDpi xmlns:a14="http://schemas.microsoft.com/office/drawing/2010/main" val="0"/>
              </a:ext>
            </a:extLst>
          </a:blip>
          <a:srcRect/>
          <a:stretch>
            <a:fillRect t="-18000" b="-18000"/>
          </a:stretch>
        </a:blipFill>
      </dgm:spPr>
    </dgm:pt>
    <dgm:pt modelId="{00B6148C-8C0A-4733-9945-8BDE47F813DE}" type="pres">
      <dgm:prSet presAssocID="{CEE7D6B1-C315-4EB0-BF82-411E75E15175}" presName="Parent" presStyleLbl="node0" presStyleIdx="1" presStyleCnt="2">
        <dgm:presLayoutVars>
          <dgm:bulletEnabled val="1"/>
        </dgm:presLayoutVars>
      </dgm:prSet>
      <dgm:spPr/>
    </dgm:pt>
  </dgm:ptLst>
  <dgm:cxnLst>
    <dgm:cxn modelId="{BF231A2C-120A-4DE3-B41E-9DD04CFFC4A8}" srcId="{11E3E785-B6B8-4F5D-A996-43887082619A}" destId="{FF152CDE-E0C5-454A-AA91-65BBD74DDC7A}" srcOrd="0" destOrd="0" parTransId="{00867546-406F-4B22-BA8F-26233A6DF6DF}" sibTransId="{7BA36A0D-AEB8-427D-80B2-7CB8EDC3EF3B}"/>
    <dgm:cxn modelId="{852BA747-3746-4B0A-89B5-FE9460E16493}" srcId="{11E3E785-B6B8-4F5D-A996-43887082619A}" destId="{CEE7D6B1-C315-4EB0-BF82-411E75E15175}" srcOrd="1" destOrd="0" parTransId="{1F08F45F-E28E-4B9C-87CF-165F99275231}" sibTransId="{0E669643-9BDA-47E7-B94B-0AE56F7B3281}"/>
    <dgm:cxn modelId="{67768B84-6DC4-4396-89E2-D5C2514948B0}" type="presOf" srcId="{CEE7D6B1-C315-4EB0-BF82-411E75E15175}" destId="{00B6148C-8C0A-4733-9945-8BDE47F813DE}" srcOrd="0" destOrd="0" presId="urn:microsoft.com/office/officeart/2008/layout/BendingPictureCaption"/>
    <dgm:cxn modelId="{249A7192-D4F9-4D58-BEC8-CEDF4D5FE385}" type="presOf" srcId="{11E3E785-B6B8-4F5D-A996-43887082619A}" destId="{A8BCCF78-5D51-4FED-A869-F09E11AA01A3}" srcOrd="0" destOrd="0" presId="urn:microsoft.com/office/officeart/2008/layout/BendingPictureCaption"/>
    <dgm:cxn modelId="{4F774097-331F-42AF-9F34-F9B279CAD0CF}" type="presOf" srcId="{FF152CDE-E0C5-454A-AA91-65BBD74DDC7A}" destId="{AAB28D9B-9835-41EE-838A-EB4B53CC2D6A}" srcOrd="0" destOrd="0" presId="urn:microsoft.com/office/officeart/2008/layout/BendingPictureCaption"/>
    <dgm:cxn modelId="{6E8FFC78-8B4A-474F-8454-F00380BF4FA0}" type="presParOf" srcId="{A8BCCF78-5D51-4FED-A869-F09E11AA01A3}" destId="{D80D62C9-6A73-4D7A-83D5-611CD29F9C5A}" srcOrd="0" destOrd="0" presId="urn:microsoft.com/office/officeart/2008/layout/BendingPictureCaption"/>
    <dgm:cxn modelId="{2EAE5CD3-CF61-436C-8725-F1CC4E8A4EAF}" type="presParOf" srcId="{D80D62C9-6A73-4D7A-83D5-611CD29F9C5A}" destId="{3EA03087-A4C1-4D81-958E-BF5B73101D10}" srcOrd="0" destOrd="0" presId="urn:microsoft.com/office/officeart/2008/layout/BendingPictureCaption"/>
    <dgm:cxn modelId="{B9549123-D8C2-40EB-AD60-86EAA89A9018}" type="presParOf" srcId="{D80D62C9-6A73-4D7A-83D5-611CD29F9C5A}" destId="{AAB28D9B-9835-41EE-838A-EB4B53CC2D6A}" srcOrd="1" destOrd="0" presId="urn:microsoft.com/office/officeart/2008/layout/BendingPictureCaption"/>
    <dgm:cxn modelId="{C8DA600A-3A70-4EB1-A7AF-EF631F0346B6}" type="presParOf" srcId="{A8BCCF78-5D51-4FED-A869-F09E11AA01A3}" destId="{D65B9F3C-0935-40CD-911C-29C4783CB579}" srcOrd="1" destOrd="0" presId="urn:microsoft.com/office/officeart/2008/layout/BendingPictureCaption"/>
    <dgm:cxn modelId="{83F3F6E8-E50F-4795-B44A-9A6F409DAA00}" type="presParOf" srcId="{A8BCCF78-5D51-4FED-A869-F09E11AA01A3}" destId="{B94980D3-949A-4D63-A898-C9032E2048D7}" srcOrd="2" destOrd="0" presId="urn:microsoft.com/office/officeart/2008/layout/BendingPictureCaption"/>
    <dgm:cxn modelId="{6F40788B-B130-433B-835A-A3F52C9B3F23}" type="presParOf" srcId="{B94980D3-949A-4D63-A898-C9032E2048D7}" destId="{20B11CFF-0CCB-49CD-830F-71FD617B6794}" srcOrd="0" destOrd="0" presId="urn:microsoft.com/office/officeart/2008/layout/BendingPictureCaption"/>
    <dgm:cxn modelId="{C6392127-A45A-4034-AE79-5DC9D31243DF}" type="presParOf" srcId="{B94980D3-949A-4D63-A898-C9032E2048D7}" destId="{00B6148C-8C0A-4733-9945-8BDE47F813DE}"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F7F92D5-8AAF-4DA6-8A98-733AFF13A44F}" type="doc">
      <dgm:prSet loTypeId="urn:microsoft.com/office/officeart/2005/8/layout/radial3" loCatId="cycle" qsTypeId="urn:microsoft.com/office/officeart/2005/8/quickstyle/simple3" qsCatId="simple" csTypeId="urn:microsoft.com/office/officeart/2005/8/colors/accent1_2" csCatId="accent1" phldr="1"/>
      <dgm:spPr/>
      <dgm:t>
        <a:bodyPr/>
        <a:lstStyle/>
        <a:p>
          <a:endParaRPr lang="es-ES"/>
        </a:p>
      </dgm:t>
    </dgm:pt>
    <dgm:pt modelId="{D371A647-50F4-44AA-A3C7-4A95A1FEA79C}">
      <dgm:prSet phldrT="[Texto]"/>
      <dgm:spPr/>
      <dgm:t>
        <a:bodyPr/>
        <a:lstStyle/>
        <a:p>
          <a:r>
            <a:rPr lang="es-ES" dirty="0"/>
            <a:t>Consecuencias económicas</a:t>
          </a:r>
        </a:p>
      </dgm:t>
    </dgm:pt>
    <dgm:pt modelId="{A7407C49-445B-493A-AC95-38EFCE6AC477}" type="parTrans" cxnId="{7D374BAE-ABE1-41FB-9E46-9C9D3F566AF6}">
      <dgm:prSet/>
      <dgm:spPr/>
      <dgm:t>
        <a:bodyPr/>
        <a:lstStyle/>
        <a:p>
          <a:endParaRPr lang="es-ES"/>
        </a:p>
      </dgm:t>
    </dgm:pt>
    <dgm:pt modelId="{7A322A33-04A5-416C-BA7F-50BE46E65FE4}" type="sibTrans" cxnId="{7D374BAE-ABE1-41FB-9E46-9C9D3F566AF6}">
      <dgm:prSet/>
      <dgm:spPr/>
      <dgm:t>
        <a:bodyPr/>
        <a:lstStyle/>
        <a:p>
          <a:endParaRPr lang="es-ES"/>
        </a:p>
      </dgm:t>
    </dgm:pt>
    <dgm:pt modelId="{7A86541B-2875-45AB-9FDB-D46D71DA2AEE}">
      <dgm:prSet phldrT="[Texto]"/>
      <dgm:spPr/>
    </dgm:pt>
    <dgm:pt modelId="{C4212251-880B-4656-9DF6-3DD7B694C35F}" type="parTrans" cxnId="{7C9DDE75-D836-4392-8149-4494B55ABFCA}">
      <dgm:prSet/>
      <dgm:spPr/>
      <dgm:t>
        <a:bodyPr/>
        <a:lstStyle/>
        <a:p>
          <a:endParaRPr lang="es-ES"/>
        </a:p>
      </dgm:t>
    </dgm:pt>
    <dgm:pt modelId="{7E0B197E-A394-4A59-B146-56BACA89B71F}" type="sibTrans" cxnId="{7C9DDE75-D836-4392-8149-4494B55ABFCA}">
      <dgm:prSet/>
      <dgm:spPr/>
      <dgm:t>
        <a:bodyPr/>
        <a:lstStyle/>
        <a:p>
          <a:endParaRPr lang="es-ES"/>
        </a:p>
      </dgm:t>
    </dgm:pt>
    <dgm:pt modelId="{5A92422D-6A86-4B0A-8FF8-BC5BF2935C1F}">
      <dgm:prSet phldrT="[Texto]"/>
      <dgm:spPr/>
      <dgm:t>
        <a:bodyPr/>
        <a:lstStyle/>
        <a:p>
          <a:r>
            <a:rPr lang="es-ES" dirty="0"/>
            <a:t>Destrucción del tejido industrial</a:t>
          </a:r>
        </a:p>
      </dgm:t>
    </dgm:pt>
    <dgm:pt modelId="{8A4AC626-E413-4A5C-882D-46AF3C16A4E0}" type="parTrans" cxnId="{F32EFE52-2466-438F-A3FF-D76E5BE94F77}">
      <dgm:prSet/>
      <dgm:spPr/>
      <dgm:t>
        <a:bodyPr/>
        <a:lstStyle/>
        <a:p>
          <a:endParaRPr lang="es-ES"/>
        </a:p>
      </dgm:t>
    </dgm:pt>
    <dgm:pt modelId="{4CB54F87-8644-4049-BF7F-D8035D094CC3}" type="sibTrans" cxnId="{F32EFE52-2466-438F-A3FF-D76E5BE94F77}">
      <dgm:prSet/>
      <dgm:spPr/>
      <dgm:t>
        <a:bodyPr/>
        <a:lstStyle/>
        <a:p>
          <a:endParaRPr lang="es-ES"/>
        </a:p>
      </dgm:t>
    </dgm:pt>
    <dgm:pt modelId="{1E96967B-881A-4FB2-A0F8-C981638AD92B}">
      <dgm:prSet phldrT="[Texto]"/>
      <dgm:spPr/>
      <dgm:t>
        <a:bodyPr/>
        <a:lstStyle/>
        <a:p>
          <a:r>
            <a:rPr lang="es-ES" dirty="0"/>
            <a:t>Destrucción de infraestructuras</a:t>
          </a:r>
        </a:p>
      </dgm:t>
    </dgm:pt>
    <dgm:pt modelId="{690B17FD-C158-40B1-BC07-A417BF2411A2}" type="parTrans" cxnId="{F2431183-FDEA-496D-825D-257801F3A3AA}">
      <dgm:prSet/>
      <dgm:spPr/>
      <dgm:t>
        <a:bodyPr/>
        <a:lstStyle/>
        <a:p>
          <a:endParaRPr lang="es-ES"/>
        </a:p>
      </dgm:t>
    </dgm:pt>
    <dgm:pt modelId="{69228EF2-FE24-4BAB-A03D-046DBCD7A9A1}" type="sibTrans" cxnId="{F2431183-FDEA-496D-825D-257801F3A3AA}">
      <dgm:prSet/>
      <dgm:spPr/>
      <dgm:t>
        <a:bodyPr/>
        <a:lstStyle/>
        <a:p>
          <a:endParaRPr lang="es-ES"/>
        </a:p>
      </dgm:t>
    </dgm:pt>
    <dgm:pt modelId="{68134D05-7A9A-487E-A92E-00A027243F5D}">
      <dgm:prSet phldrT="[Texto]"/>
      <dgm:spPr/>
      <dgm:t>
        <a:bodyPr/>
        <a:lstStyle/>
        <a:p>
          <a:r>
            <a:rPr lang="es-ES" dirty="0"/>
            <a:t>Destrucción de viviendas e inmuebles</a:t>
          </a:r>
        </a:p>
      </dgm:t>
    </dgm:pt>
    <dgm:pt modelId="{6B0A6239-6D9F-44C0-B117-62E0E1362CDC}" type="parTrans" cxnId="{6B138557-1A17-4019-9AD7-11484D084A27}">
      <dgm:prSet/>
      <dgm:spPr/>
      <dgm:t>
        <a:bodyPr/>
        <a:lstStyle/>
        <a:p>
          <a:endParaRPr lang="es-ES"/>
        </a:p>
      </dgm:t>
    </dgm:pt>
    <dgm:pt modelId="{8B81846A-ABD9-445D-9377-C77F714AB121}" type="sibTrans" cxnId="{6B138557-1A17-4019-9AD7-11484D084A27}">
      <dgm:prSet/>
      <dgm:spPr/>
      <dgm:t>
        <a:bodyPr/>
        <a:lstStyle/>
        <a:p>
          <a:endParaRPr lang="es-ES"/>
        </a:p>
      </dgm:t>
    </dgm:pt>
    <dgm:pt modelId="{539125AC-7BE3-409D-B5F4-39F0165AD04F}">
      <dgm:prSet/>
      <dgm:spPr/>
      <dgm:t>
        <a:bodyPr/>
        <a:lstStyle/>
        <a:p>
          <a:r>
            <a:rPr lang="es-ES" dirty="0"/>
            <a:t>Destrucción del campo</a:t>
          </a:r>
        </a:p>
      </dgm:t>
    </dgm:pt>
    <dgm:pt modelId="{7212B7D2-4169-4DCC-9408-CB4010C1E12A}" type="parTrans" cxnId="{EFDCA7F6-E03C-4131-9F61-4C3C8533143D}">
      <dgm:prSet/>
      <dgm:spPr/>
      <dgm:t>
        <a:bodyPr/>
        <a:lstStyle/>
        <a:p>
          <a:endParaRPr lang="es-ES"/>
        </a:p>
      </dgm:t>
    </dgm:pt>
    <dgm:pt modelId="{A9391095-2410-42B2-8BD0-573089F90A93}" type="sibTrans" cxnId="{EFDCA7F6-E03C-4131-9F61-4C3C8533143D}">
      <dgm:prSet/>
      <dgm:spPr/>
      <dgm:t>
        <a:bodyPr/>
        <a:lstStyle/>
        <a:p>
          <a:endParaRPr lang="es-ES"/>
        </a:p>
      </dgm:t>
    </dgm:pt>
    <dgm:pt modelId="{B554A460-EC3A-4127-A4DF-81D24C638446}">
      <dgm:prSet/>
      <dgm:spPr/>
      <dgm:t>
        <a:bodyPr/>
        <a:lstStyle/>
        <a:p>
          <a:r>
            <a:rPr lang="es-ES" dirty="0"/>
            <a:t>Aumento de la deuda externa</a:t>
          </a:r>
        </a:p>
      </dgm:t>
    </dgm:pt>
    <dgm:pt modelId="{C7F9B04C-323B-444B-B7AF-3F1818E54190}" type="parTrans" cxnId="{AFFE9C7C-302A-4600-934D-9A9481CCC0D6}">
      <dgm:prSet/>
      <dgm:spPr/>
      <dgm:t>
        <a:bodyPr/>
        <a:lstStyle/>
        <a:p>
          <a:endParaRPr lang="es-ES"/>
        </a:p>
      </dgm:t>
    </dgm:pt>
    <dgm:pt modelId="{CF731A22-3DC3-4778-9C84-E670E8CF62C6}" type="sibTrans" cxnId="{AFFE9C7C-302A-4600-934D-9A9481CCC0D6}">
      <dgm:prSet/>
      <dgm:spPr/>
      <dgm:t>
        <a:bodyPr/>
        <a:lstStyle/>
        <a:p>
          <a:endParaRPr lang="es-ES"/>
        </a:p>
      </dgm:t>
    </dgm:pt>
    <dgm:pt modelId="{C8DAFBDD-A480-4EF0-B5F0-52F696BFD0D8}">
      <dgm:prSet phldrT="[Texto]"/>
      <dgm:spPr/>
    </dgm:pt>
    <dgm:pt modelId="{56E37147-E8CE-4BBC-A90A-D86A243ACBA3}" type="parTrans" cxnId="{68A22939-3356-4ED1-AE3C-BF4D5AD0AA75}">
      <dgm:prSet/>
      <dgm:spPr/>
      <dgm:t>
        <a:bodyPr/>
        <a:lstStyle/>
        <a:p>
          <a:endParaRPr lang="es-ES"/>
        </a:p>
      </dgm:t>
    </dgm:pt>
    <dgm:pt modelId="{87D09AEB-2A37-48B9-942B-AE71C0A1D302}" type="sibTrans" cxnId="{68A22939-3356-4ED1-AE3C-BF4D5AD0AA75}">
      <dgm:prSet/>
      <dgm:spPr/>
      <dgm:t>
        <a:bodyPr/>
        <a:lstStyle/>
        <a:p>
          <a:endParaRPr lang="es-ES"/>
        </a:p>
      </dgm:t>
    </dgm:pt>
    <dgm:pt modelId="{F211E4D3-FC10-4B70-BFAF-AF13958E04EA}">
      <dgm:prSet phldrT="[Texto]"/>
      <dgm:spPr/>
    </dgm:pt>
    <dgm:pt modelId="{EFA06A32-3D53-4A7E-96E9-AABB2987FA67}" type="parTrans" cxnId="{2654CCCF-E9E6-4873-81F3-28E6A4FC89A3}">
      <dgm:prSet/>
      <dgm:spPr/>
      <dgm:t>
        <a:bodyPr/>
        <a:lstStyle/>
        <a:p>
          <a:endParaRPr lang="es-ES"/>
        </a:p>
      </dgm:t>
    </dgm:pt>
    <dgm:pt modelId="{2BA1A3B0-AD9F-4BBD-9FB7-8FD9407B7F0D}" type="sibTrans" cxnId="{2654CCCF-E9E6-4873-81F3-28E6A4FC89A3}">
      <dgm:prSet/>
      <dgm:spPr/>
      <dgm:t>
        <a:bodyPr/>
        <a:lstStyle/>
        <a:p>
          <a:endParaRPr lang="es-ES"/>
        </a:p>
      </dgm:t>
    </dgm:pt>
    <dgm:pt modelId="{702E7F9F-BF70-429A-9C22-EE2CBDBDD063}">
      <dgm:prSet phldrT="[Texto]"/>
      <dgm:spPr/>
    </dgm:pt>
    <dgm:pt modelId="{326F834B-302A-4ADE-9A6A-7CC5CCAF1FD2}" type="parTrans" cxnId="{1582B044-6EB2-4D66-B0F3-FCB61B835B93}">
      <dgm:prSet/>
      <dgm:spPr/>
      <dgm:t>
        <a:bodyPr/>
        <a:lstStyle/>
        <a:p>
          <a:endParaRPr lang="es-ES"/>
        </a:p>
      </dgm:t>
    </dgm:pt>
    <dgm:pt modelId="{54621A59-C85A-42B6-B94B-6CD8B772335E}" type="sibTrans" cxnId="{1582B044-6EB2-4D66-B0F3-FCB61B835B93}">
      <dgm:prSet/>
      <dgm:spPr/>
      <dgm:t>
        <a:bodyPr/>
        <a:lstStyle/>
        <a:p>
          <a:endParaRPr lang="es-ES"/>
        </a:p>
      </dgm:t>
    </dgm:pt>
    <dgm:pt modelId="{62F43FBD-2C3C-45DF-AAD2-53128CC89A72}" type="pres">
      <dgm:prSet presAssocID="{7F7F92D5-8AAF-4DA6-8A98-733AFF13A44F}" presName="composite" presStyleCnt="0">
        <dgm:presLayoutVars>
          <dgm:chMax val="1"/>
          <dgm:dir/>
          <dgm:resizeHandles val="exact"/>
        </dgm:presLayoutVars>
      </dgm:prSet>
      <dgm:spPr/>
    </dgm:pt>
    <dgm:pt modelId="{53717FF7-64DC-4C0E-8771-0D1B0BEE06A5}" type="pres">
      <dgm:prSet presAssocID="{7F7F92D5-8AAF-4DA6-8A98-733AFF13A44F}" presName="radial" presStyleCnt="0">
        <dgm:presLayoutVars>
          <dgm:animLvl val="ctr"/>
        </dgm:presLayoutVars>
      </dgm:prSet>
      <dgm:spPr/>
    </dgm:pt>
    <dgm:pt modelId="{A77EED94-CB33-49F6-957B-D7567ACF620F}" type="pres">
      <dgm:prSet presAssocID="{D371A647-50F4-44AA-A3C7-4A95A1FEA79C}" presName="centerShape" presStyleLbl="vennNode1" presStyleIdx="0" presStyleCnt="6"/>
      <dgm:spPr/>
    </dgm:pt>
    <dgm:pt modelId="{30B6597B-14AC-4B40-84E8-F455D6281A46}" type="pres">
      <dgm:prSet presAssocID="{5A92422D-6A86-4B0A-8FF8-BC5BF2935C1F}" presName="node" presStyleLbl="vennNode1" presStyleIdx="1" presStyleCnt="6">
        <dgm:presLayoutVars>
          <dgm:bulletEnabled val="1"/>
        </dgm:presLayoutVars>
      </dgm:prSet>
      <dgm:spPr/>
    </dgm:pt>
    <dgm:pt modelId="{BB782432-B718-4F26-991A-A82E791F539F}" type="pres">
      <dgm:prSet presAssocID="{1E96967B-881A-4FB2-A0F8-C981638AD92B}" presName="node" presStyleLbl="vennNode1" presStyleIdx="2" presStyleCnt="6">
        <dgm:presLayoutVars>
          <dgm:bulletEnabled val="1"/>
        </dgm:presLayoutVars>
      </dgm:prSet>
      <dgm:spPr/>
    </dgm:pt>
    <dgm:pt modelId="{C09D9B8E-0914-42EC-858D-16017251587B}" type="pres">
      <dgm:prSet presAssocID="{68134D05-7A9A-487E-A92E-00A027243F5D}" presName="node" presStyleLbl="vennNode1" presStyleIdx="3" presStyleCnt="6">
        <dgm:presLayoutVars>
          <dgm:bulletEnabled val="1"/>
        </dgm:presLayoutVars>
      </dgm:prSet>
      <dgm:spPr/>
    </dgm:pt>
    <dgm:pt modelId="{104A0C8D-C4A4-4041-9D2D-F065D656A71A}" type="pres">
      <dgm:prSet presAssocID="{539125AC-7BE3-409D-B5F4-39F0165AD04F}" presName="node" presStyleLbl="vennNode1" presStyleIdx="4" presStyleCnt="6">
        <dgm:presLayoutVars>
          <dgm:bulletEnabled val="1"/>
        </dgm:presLayoutVars>
      </dgm:prSet>
      <dgm:spPr/>
    </dgm:pt>
    <dgm:pt modelId="{92C33CFF-FB0C-427C-B3A7-4C2E91C43029}" type="pres">
      <dgm:prSet presAssocID="{B554A460-EC3A-4127-A4DF-81D24C638446}" presName="node" presStyleLbl="vennNode1" presStyleIdx="5" presStyleCnt="6">
        <dgm:presLayoutVars>
          <dgm:bulletEnabled val="1"/>
        </dgm:presLayoutVars>
      </dgm:prSet>
      <dgm:spPr/>
    </dgm:pt>
  </dgm:ptLst>
  <dgm:cxnLst>
    <dgm:cxn modelId="{68A22939-3356-4ED1-AE3C-BF4D5AD0AA75}" srcId="{7A86541B-2875-45AB-9FDB-D46D71DA2AEE}" destId="{C8DAFBDD-A480-4EF0-B5F0-52F696BFD0D8}" srcOrd="0" destOrd="0" parTransId="{56E37147-E8CE-4BBC-A90A-D86A243ACBA3}" sibTransId="{87D09AEB-2A37-48B9-942B-AE71C0A1D302}"/>
    <dgm:cxn modelId="{1582B044-6EB2-4D66-B0F3-FCB61B835B93}" srcId="{7A86541B-2875-45AB-9FDB-D46D71DA2AEE}" destId="{702E7F9F-BF70-429A-9C22-EE2CBDBDD063}" srcOrd="2" destOrd="0" parTransId="{326F834B-302A-4ADE-9A6A-7CC5CCAF1FD2}" sibTransId="{54621A59-C85A-42B6-B94B-6CD8B772335E}"/>
    <dgm:cxn modelId="{AC24E867-1AAF-421A-9B67-C023D5E54A3F}" type="presOf" srcId="{D371A647-50F4-44AA-A3C7-4A95A1FEA79C}" destId="{A77EED94-CB33-49F6-957B-D7567ACF620F}" srcOrd="0" destOrd="0" presId="urn:microsoft.com/office/officeart/2005/8/layout/radial3"/>
    <dgm:cxn modelId="{F32EFE52-2466-438F-A3FF-D76E5BE94F77}" srcId="{D371A647-50F4-44AA-A3C7-4A95A1FEA79C}" destId="{5A92422D-6A86-4B0A-8FF8-BC5BF2935C1F}" srcOrd="0" destOrd="0" parTransId="{8A4AC626-E413-4A5C-882D-46AF3C16A4E0}" sibTransId="{4CB54F87-8644-4049-BF7F-D8035D094CC3}"/>
    <dgm:cxn modelId="{7C9DDE75-D836-4392-8149-4494B55ABFCA}" srcId="{7F7F92D5-8AAF-4DA6-8A98-733AFF13A44F}" destId="{7A86541B-2875-45AB-9FDB-D46D71DA2AEE}" srcOrd="1" destOrd="0" parTransId="{C4212251-880B-4656-9DF6-3DD7B694C35F}" sibTransId="{7E0B197E-A394-4A59-B146-56BACA89B71F}"/>
    <dgm:cxn modelId="{6B138557-1A17-4019-9AD7-11484D084A27}" srcId="{D371A647-50F4-44AA-A3C7-4A95A1FEA79C}" destId="{68134D05-7A9A-487E-A92E-00A027243F5D}" srcOrd="2" destOrd="0" parTransId="{6B0A6239-6D9F-44C0-B117-62E0E1362CDC}" sibTransId="{8B81846A-ABD9-445D-9377-C77F714AB121}"/>
    <dgm:cxn modelId="{AFFE9C7C-302A-4600-934D-9A9481CCC0D6}" srcId="{D371A647-50F4-44AA-A3C7-4A95A1FEA79C}" destId="{B554A460-EC3A-4127-A4DF-81D24C638446}" srcOrd="4" destOrd="0" parTransId="{C7F9B04C-323B-444B-B7AF-3F1818E54190}" sibTransId="{CF731A22-3DC3-4778-9C84-E670E8CF62C6}"/>
    <dgm:cxn modelId="{F2431183-FDEA-496D-825D-257801F3A3AA}" srcId="{D371A647-50F4-44AA-A3C7-4A95A1FEA79C}" destId="{1E96967B-881A-4FB2-A0F8-C981638AD92B}" srcOrd="1" destOrd="0" parTransId="{690B17FD-C158-40B1-BC07-A417BF2411A2}" sibTransId="{69228EF2-FE24-4BAB-A03D-046DBCD7A9A1}"/>
    <dgm:cxn modelId="{1462659F-E4EF-498F-BB2D-940B515D044C}" type="presOf" srcId="{68134D05-7A9A-487E-A92E-00A027243F5D}" destId="{C09D9B8E-0914-42EC-858D-16017251587B}" srcOrd="0" destOrd="0" presId="urn:microsoft.com/office/officeart/2005/8/layout/radial3"/>
    <dgm:cxn modelId="{7D374BAE-ABE1-41FB-9E46-9C9D3F566AF6}" srcId="{7F7F92D5-8AAF-4DA6-8A98-733AFF13A44F}" destId="{D371A647-50F4-44AA-A3C7-4A95A1FEA79C}" srcOrd="0" destOrd="0" parTransId="{A7407C49-445B-493A-AC95-38EFCE6AC477}" sibTransId="{7A322A33-04A5-416C-BA7F-50BE46E65FE4}"/>
    <dgm:cxn modelId="{CF37A7AE-2A0D-4EEF-A658-A80B5234B260}" type="presOf" srcId="{5A92422D-6A86-4B0A-8FF8-BC5BF2935C1F}" destId="{30B6597B-14AC-4B40-84E8-F455D6281A46}" srcOrd="0" destOrd="0" presId="urn:microsoft.com/office/officeart/2005/8/layout/radial3"/>
    <dgm:cxn modelId="{2654CCCF-E9E6-4873-81F3-28E6A4FC89A3}" srcId="{7A86541B-2875-45AB-9FDB-D46D71DA2AEE}" destId="{F211E4D3-FC10-4B70-BFAF-AF13958E04EA}" srcOrd="1" destOrd="0" parTransId="{EFA06A32-3D53-4A7E-96E9-AABB2987FA67}" sibTransId="{2BA1A3B0-AD9F-4BBD-9FB7-8FD9407B7F0D}"/>
    <dgm:cxn modelId="{B16536DD-4C2C-4135-9C1C-5A745F4A40CC}" type="presOf" srcId="{B554A460-EC3A-4127-A4DF-81D24C638446}" destId="{92C33CFF-FB0C-427C-B3A7-4C2E91C43029}" srcOrd="0" destOrd="0" presId="urn:microsoft.com/office/officeart/2005/8/layout/radial3"/>
    <dgm:cxn modelId="{A5FE1DE9-D521-4A87-B556-6FB9EFD91C1E}" type="presOf" srcId="{7F7F92D5-8AAF-4DA6-8A98-733AFF13A44F}" destId="{62F43FBD-2C3C-45DF-AAD2-53128CC89A72}" srcOrd="0" destOrd="0" presId="urn:microsoft.com/office/officeart/2005/8/layout/radial3"/>
    <dgm:cxn modelId="{BE9429EC-7109-40E5-8C24-DCA1DAEC780A}" type="presOf" srcId="{539125AC-7BE3-409D-B5F4-39F0165AD04F}" destId="{104A0C8D-C4A4-4041-9D2D-F065D656A71A}" srcOrd="0" destOrd="0" presId="urn:microsoft.com/office/officeart/2005/8/layout/radial3"/>
    <dgm:cxn modelId="{EFDCA7F6-E03C-4131-9F61-4C3C8533143D}" srcId="{D371A647-50F4-44AA-A3C7-4A95A1FEA79C}" destId="{539125AC-7BE3-409D-B5F4-39F0165AD04F}" srcOrd="3" destOrd="0" parTransId="{7212B7D2-4169-4DCC-9408-CB4010C1E12A}" sibTransId="{A9391095-2410-42B2-8BD0-573089F90A93}"/>
    <dgm:cxn modelId="{ED253DFC-7F5A-4912-B832-9EA534916D23}" type="presOf" srcId="{1E96967B-881A-4FB2-A0F8-C981638AD92B}" destId="{BB782432-B718-4F26-991A-A82E791F539F}" srcOrd="0" destOrd="0" presId="urn:microsoft.com/office/officeart/2005/8/layout/radial3"/>
    <dgm:cxn modelId="{708C0862-1983-4290-90F8-A5AAF7B1BD54}" type="presParOf" srcId="{62F43FBD-2C3C-45DF-AAD2-53128CC89A72}" destId="{53717FF7-64DC-4C0E-8771-0D1B0BEE06A5}" srcOrd="0" destOrd="0" presId="urn:microsoft.com/office/officeart/2005/8/layout/radial3"/>
    <dgm:cxn modelId="{74B8AE54-A502-4674-B64B-E987F396B644}" type="presParOf" srcId="{53717FF7-64DC-4C0E-8771-0D1B0BEE06A5}" destId="{A77EED94-CB33-49F6-957B-D7567ACF620F}" srcOrd="0" destOrd="0" presId="urn:microsoft.com/office/officeart/2005/8/layout/radial3"/>
    <dgm:cxn modelId="{2AF703F7-A554-43EA-B70A-7DBBD17C82EA}" type="presParOf" srcId="{53717FF7-64DC-4C0E-8771-0D1B0BEE06A5}" destId="{30B6597B-14AC-4B40-84E8-F455D6281A46}" srcOrd="1" destOrd="0" presId="urn:microsoft.com/office/officeart/2005/8/layout/radial3"/>
    <dgm:cxn modelId="{BE95DA6C-5CBB-4094-BA3E-8929D23C76D5}" type="presParOf" srcId="{53717FF7-64DC-4C0E-8771-0D1B0BEE06A5}" destId="{BB782432-B718-4F26-991A-A82E791F539F}" srcOrd="2" destOrd="0" presId="urn:microsoft.com/office/officeart/2005/8/layout/radial3"/>
    <dgm:cxn modelId="{B4936A9E-9F0D-4F50-BA9A-CF1E78675A6C}" type="presParOf" srcId="{53717FF7-64DC-4C0E-8771-0D1B0BEE06A5}" destId="{C09D9B8E-0914-42EC-858D-16017251587B}" srcOrd="3" destOrd="0" presId="urn:microsoft.com/office/officeart/2005/8/layout/radial3"/>
    <dgm:cxn modelId="{F67D18EB-BBC6-42AF-91DC-DF7FC6D8FDE4}" type="presParOf" srcId="{53717FF7-64DC-4C0E-8771-0D1B0BEE06A5}" destId="{104A0C8D-C4A4-4041-9D2D-F065D656A71A}" srcOrd="4" destOrd="0" presId="urn:microsoft.com/office/officeart/2005/8/layout/radial3"/>
    <dgm:cxn modelId="{2B9E41CB-07E9-470C-8C42-EECD6514AE2A}" type="presParOf" srcId="{53717FF7-64DC-4C0E-8771-0D1B0BEE06A5}" destId="{92C33CFF-FB0C-427C-B3A7-4C2E91C43029}"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FF9A3FD-B163-4D24-A4B3-392CDA6F4560}" type="doc">
      <dgm:prSet loTypeId="urn:microsoft.com/office/officeart/2005/8/layout/radial3" loCatId="cycle" qsTypeId="urn:microsoft.com/office/officeart/2005/8/quickstyle/simple4" qsCatId="simple" csTypeId="urn:microsoft.com/office/officeart/2005/8/colors/accent1_2" csCatId="accent1" phldr="1"/>
      <dgm:spPr/>
      <dgm:t>
        <a:bodyPr/>
        <a:lstStyle/>
        <a:p>
          <a:endParaRPr lang="es-ES"/>
        </a:p>
      </dgm:t>
    </dgm:pt>
    <dgm:pt modelId="{BB641777-B06E-476A-8EC7-CCEA02223305}">
      <dgm:prSet phldrT="[Texto]"/>
      <dgm:spPr/>
      <dgm:t>
        <a:bodyPr/>
        <a:lstStyle/>
        <a:p>
          <a:r>
            <a:rPr lang="es-ES" dirty="0"/>
            <a:t>Consecuencias demográficas</a:t>
          </a:r>
        </a:p>
      </dgm:t>
    </dgm:pt>
    <dgm:pt modelId="{D58B687F-6456-46E8-BF8E-3780C86C4499}" type="parTrans" cxnId="{B796D599-5974-4E75-A5EB-C1DE82675355}">
      <dgm:prSet/>
      <dgm:spPr/>
      <dgm:t>
        <a:bodyPr/>
        <a:lstStyle/>
        <a:p>
          <a:endParaRPr lang="es-ES"/>
        </a:p>
      </dgm:t>
    </dgm:pt>
    <dgm:pt modelId="{A08E6F0F-A283-4613-BCFB-7F59AE302895}" type="sibTrans" cxnId="{B796D599-5974-4E75-A5EB-C1DE82675355}">
      <dgm:prSet/>
      <dgm:spPr/>
      <dgm:t>
        <a:bodyPr/>
        <a:lstStyle/>
        <a:p>
          <a:endParaRPr lang="es-ES"/>
        </a:p>
      </dgm:t>
    </dgm:pt>
    <dgm:pt modelId="{F474A4C4-46BD-415E-BF9C-C411BB059CF0}">
      <dgm:prSet phldrT="[Texto]"/>
      <dgm:spPr/>
      <dgm:t>
        <a:bodyPr/>
        <a:lstStyle/>
        <a:p>
          <a:r>
            <a:rPr lang="es-ES" dirty="0"/>
            <a:t>Pérdidas por muertes en la guerra</a:t>
          </a:r>
        </a:p>
      </dgm:t>
    </dgm:pt>
    <dgm:pt modelId="{EA0E8C8C-0390-4365-B52B-4DA5A923B90C}" type="parTrans" cxnId="{9190B1C7-B3C8-4B18-9F6B-0CE81F213BA6}">
      <dgm:prSet/>
      <dgm:spPr/>
      <dgm:t>
        <a:bodyPr/>
        <a:lstStyle/>
        <a:p>
          <a:endParaRPr lang="es-ES"/>
        </a:p>
      </dgm:t>
    </dgm:pt>
    <dgm:pt modelId="{26B06C0B-01D9-4B7C-B266-194854013168}" type="sibTrans" cxnId="{9190B1C7-B3C8-4B18-9F6B-0CE81F213BA6}">
      <dgm:prSet/>
      <dgm:spPr/>
      <dgm:t>
        <a:bodyPr/>
        <a:lstStyle/>
        <a:p>
          <a:endParaRPr lang="es-ES"/>
        </a:p>
      </dgm:t>
    </dgm:pt>
    <dgm:pt modelId="{137DB8C7-00E7-409E-B6CB-558277E438A9}">
      <dgm:prSet phldrT="[Texto]"/>
      <dgm:spPr/>
      <dgm:t>
        <a:bodyPr/>
        <a:lstStyle/>
        <a:p>
          <a:r>
            <a:rPr lang="es-ES" dirty="0"/>
            <a:t>Pérdidas por los no nacidos</a:t>
          </a:r>
        </a:p>
      </dgm:t>
    </dgm:pt>
    <dgm:pt modelId="{94B9AEB2-1B9A-4844-9504-5B1A7E3958EE}" type="parTrans" cxnId="{3339D959-1684-4E53-A7A7-2925D72D3D2F}">
      <dgm:prSet/>
      <dgm:spPr/>
      <dgm:t>
        <a:bodyPr/>
        <a:lstStyle/>
        <a:p>
          <a:endParaRPr lang="es-ES"/>
        </a:p>
      </dgm:t>
    </dgm:pt>
    <dgm:pt modelId="{567D58AF-DD11-40C3-B05A-1982E3E87EAB}" type="sibTrans" cxnId="{3339D959-1684-4E53-A7A7-2925D72D3D2F}">
      <dgm:prSet/>
      <dgm:spPr/>
      <dgm:t>
        <a:bodyPr/>
        <a:lstStyle/>
        <a:p>
          <a:endParaRPr lang="es-ES"/>
        </a:p>
      </dgm:t>
    </dgm:pt>
    <dgm:pt modelId="{4D7D66F2-8D35-45C7-B429-2D24A83BD216}">
      <dgm:prSet phldrT="[Texto]"/>
      <dgm:spPr/>
      <dgm:t>
        <a:bodyPr/>
        <a:lstStyle/>
        <a:p>
          <a:r>
            <a:rPr lang="es-ES" dirty="0"/>
            <a:t>Exilio</a:t>
          </a:r>
        </a:p>
      </dgm:t>
    </dgm:pt>
    <dgm:pt modelId="{B675FC81-2B62-48BF-8E0A-B66C158EBE64}" type="parTrans" cxnId="{0929B70E-E728-4002-B342-8F216D4078CD}">
      <dgm:prSet/>
      <dgm:spPr/>
      <dgm:t>
        <a:bodyPr/>
        <a:lstStyle/>
        <a:p>
          <a:endParaRPr lang="es-ES"/>
        </a:p>
      </dgm:t>
    </dgm:pt>
    <dgm:pt modelId="{F0E7F629-8261-438E-BE8E-C4E97DDD6B6C}" type="sibTrans" cxnId="{0929B70E-E728-4002-B342-8F216D4078CD}">
      <dgm:prSet/>
      <dgm:spPr/>
      <dgm:t>
        <a:bodyPr/>
        <a:lstStyle/>
        <a:p>
          <a:endParaRPr lang="es-ES"/>
        </a:p>
      </dgm:t>
    </dgm:pt>
    <dgm:pt modelId="{E89DFFF8-2E14-4BF6-8B67-5797ADDF5B8A}" type="pres">
      <dgm:prSet presAssocID="{1FF9A3FD-B163-4D24-A4B3-392CDA6F4560}" presName="composite" presStyleCnt="0">
        <dgm:presLayoutVars>
          <dgm:chMax val="1"/>
          <dgm:dir/>
          <dgm:resizeHandles val="exact"/>
        </dgm:presLayoutVars>
      </dgm:prSet>
      <dgm:spPr/>
    </dgm:pt>
    <dgm:pt modelId="{8014538D-DAF7-4F18-8105-4B0CF3A6A80A}" type="pres">
      <dgm:prSet presAssocID="{1FF9A3FD-B163-4D24-A4B3-392CDA6F4560}" presName="radial" presStyleCnt="0">
        <dgm:presLayoutVars>
          <dgm:animLvl val="ctr"/>
        </dgm:presLayoutVars>
      </dgm:prSet>
      <dgm:spPr/>
    </dgm:pt>
    <dgm:pt modelId="{DE11A9A4-D71E-4D80-A076-69577AEC94D2}" type="pres">
      <dgm:prSet presAssocID="{BB641777-B06E-476A-8EC7-CCEA02223305}" presName="centerShape" presStyleLbl="vennNode1" presStyleIdx="0" presStyleCnt="4"/>
      <dgm:spPr/>
    </dgm:pt>
    <dgm:pt modelId="{8A364971-C17C-40FC-85D0-2F5A18347BFA}" type="pres">
      <dgm:prSet presAssocID="{F474A4C4-46BD-415E-BF9C-C411BB059CF0}" presName="node" presStyleLbl="vennNode1" presStyleIdx="1" presStyleCnt="4">
        <dgm:presLayoutVars>
          <dgm:bulletEnabled val="1"/>
        </dgm:presLayoutVars>
      </dgm:prSet>
      <dgm:spPr/>
    </dgm:pt>
    <dgm:pt modelId="{9F7A8F3D-72DD-4A25-A412-BD75F60DC83C}" type="pres">
      <dgm:prSet presAssocID="{137DB8C7-00E7-409E-B6CB-558277E438A9}" presName="node" presStyleLbl="vennNode1" presStyleIdx="2" presStyleCnt="4">
        <dgm:presLayoutVars>
          <dgm:bulletEnabled val="1"/>
        </dgm:presLayoutVars>
      </dgm:prSet>
      <dgm:spPr/>
    </dgm:pt>
    <dgm:pt modelId="{5B9A0ABD-7F41-44FC-A30F-F8507694EB9A}" type="pres">
      <dgm:prSet presAssocID="{4D7D66F2-8D35-45C7-B429-2D24A83BD216}" presName="node" presStyleLbl="vennNode1" presStyleIdx="3" presStyleCnt="4">
        <dgm:presLayoutVars>
          <dgm:bulletEnabled val="1"/>
        </dgm:presLayoutVars>
      </dgm:prSet>
      <dgm:spPr/>
    </dgm:pt>
  </dgm:ptLst>
  <dgm:cxnLst>
    <dgm:cxn modelId="{0929B70E-E728-4002-B342-8F216D4078CD}" srcId="{BB641777-B06E-476A-8EC7-CCEA02223305}" destId="{4D7D66F2-8D35-45C7-B429-2D24A83BD216}" srcOrd="2" destOrd="0" parTransId="{B675FC81-2B62-48BF-8E0A-B66C158EBE64}" sibTransId="{F0E7F629-8261-438E-BE8E-C4E97DDD6B6C}"/>
    <dgm:cxn modelId="{8FD0DA3C-9F36-4978-9F05-C19837B73949}" type="presOf" srcId="{BB641777-B06E-476A-8EC7-CCEA02223305}" destId="{DE11A9A4-D71E-4D80-A076-69577AEC94D2}" srcOrd="0" destOrd="0" presId="urn:microsoft.com/office/officeart/2005/8/layout/radial3"/>
    <dgm:cxn modelId="{3339D959-1684-4E53-A7A7-2925D72D3D2F}" srcId="{BB641777-B06E-476A-8EC7-CCEA02223305}" destId="{137DB8C7-00E7-409E-B6CB-558277E438A9}" srcOrd="1" destOrd="0" parTransId="{94B9AEB2-1B9A-4844-9504-5B1A7E3958EE}" sibTransId="{567D58AF-DD11-40C3-B05A-1982E3E87EAB}"/>
    <dgm:cxn modelId="{51531982-627A-4250-A145-7AD8AC7AC43D}" type="presOf" srcId="{4D7D66F2-8D35-45C7-B429-2D24A83BD216}" destId="{5B9A0ABD-7F41-44FC-A30F-F8507694EB9A}" srcOrd="0" destOrd="0" presId="urn:microsoft.com/office/officeart/2005/8/layout/radial3"/>
    <dgm:cxn modelId="{B796D599-5974-4E75-A5EB-C1DE82675355}" srcId="{1FF9A3FD-B163-4D24-A4B3-392CDA6F4560}" destId="{BB641777-B06E-476A-8EC7-CCEA02223305}" srcOrd="0" destOrd="0" parTransId="{D58B687F-6456-46E8-BF8E-3780C86C4499}" sibTransId="{A08E6F0F-A283-4613-BCFB-7F59AE302895}"/>
    <dgm:cxn modelId="{9190B1C7-B3C8-4B18-9F6B-0CE81F213BA6}" srcId="{BB641777-B06E-476A-8EC7-CCEA02223305}" destId="{F474A4C4-46BD-415E-BF9C-C411BB059CF0}" srcOrd="0" destOrd="0" parTransId="{EA0E8C8C-0390-4365-B52B-4DA5A923B90C}" sibTransId="{26B06C0B-01D9-4B7C-B266-194854013168}"/>
    <dgm:cxn modelId="{261332D7-C32E-4726-8BF1-3FF097EB2E46}" type="presOf" srcId="{F474A4C4-46BD-415E-BF9C-C411BB059CF0}" destId="{8A364971-C17C-40FC-85D0-2F5A18347BFA}" srcOrd="0" destOrd="0" presId="urn:microsoft.com/office/officeart/2005/8/layout/radial3"/>
    <dgm:cxn modelId="{A5B8C0DD-7666-4762-87B6-BD1F3E315B66}" type="presOf" srcId="{137DB8C7-00E7-409E-B6CB-558277E438A9}" destId="{9F7A8F3D-72DD-4A25-A412-BD75F60DC83C}" srcOrd="0" destOrd="0" presId="urn:microsoft.com/office/officeart/2005/8/layout/radial3"/>
    <dgm:cxn modelId="{9A309DF3-0626-4A3C-8A8F-8B4E76C7193C}" type="presOf" srcId="{1FF9A3FD-B163-4D24-A4B3-392CDA6F4560}" destId="{E89DFFF8-2E14-4BF6-8B67-5797ADDF5B8A}" srcOrd="0" destOrd="0" presId="urn:microsoft.com/office/officeart/2005/8/layout/radial3"/>
    <dgm:cxn modelId="{19BB08AC-CAC1-4277-BDD9-22B1FDCF2561}" type="presParOf" srcId="{E89DFFF8-2E14-4BF6-8B67-5797ADDF5B8A}" destId="{8014538D-DAF7-4F18-8105-4B0CF3A6A80A}" srcOrd="0" destOrd="0" presId="urn:microsoft.com/office/officeart/2005/8/layout/radial3"/>
    <dgm:cxn modelId="{451F5C86-253E-4BF9-9BDE-36ECD32E7132}" type="presParOf" srcId="{8014538D-DAF7-4F18-8105-4B0CF3A6A80A}" destId="{DE11A9A4-D71E-4D80-A076-69577AEC94D2}" srcOrd="0" destOrd="0" presId="urn:microsoft.com/office/officeart/2005/8/layout/radial3"/>
    <dgm:cxn modelId="{FA455511-3FA0-43A1-8812-0CB94A1C0A7C}" type="presParOf" srcId="{8014538D-DAF7-4F18-8105-4B0CF3A6A80A}" destId="{8A364971-C17C-40FC-85D0-2F5A18347BFA}" srcOrd="1" destOrd="0" presId="urn:microsoft.com/office/officeart/2005/8/layout/radial3"/>
    <dgm:cxn modelId="{BF8B23E1-31D8-4764-A0A4-05CE50A46DF1}" type="presParOf" srcId="{8014538D-DAF7-4F18-8105-4B0CF3A6A80A}" destId="{9F7A8F3D-72DD-4A25-A412-BD75F60DC83C}" srcOrd="2" destOrd="0" presId="urn:microsoft.com/office/officeart/2005/8/layout/radial3"/>
    <dgm:cxn modelId="{656BAE1A-AD78-4D0A-8638-2795A20ABA92}" type="presParOf" srcId="{8014538D-DAF7-4F18-8105-4B0CF3A6A80A}" destId="{5B9A0ABD-7F41-44FC-A30F-F8507694EB9A}" srcOrd="3" destOrd="0" presId="urn:microsoft.com/office/officeart/2005/8/layout/radial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EBC4A3-1255-4033-A3C0-13BB0539ACF2}">
      <dsp:nvSpPr>
        <dsp:cNvPr id="0" name=""/>
        <dsp:cNvSpPr/>
      </dsp:nvSpPr>
      <dsp:spPr>
        <a:xfrm>
          <a:off x="1938015" y="901"/>
          <a:ext cx="1769851" cy="1769851"/>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S" sz="1200" b="1" kern="1200" dirty="0"/>
            <a:t>Economía</a:t>
          </a:r>
          <a:r>
            <a:rPr lang="es-ES" sz="1200" kern="1200" dirty="0"/>
            <a:t> atrasada</a:t>
          </a:r>
          <a:endParaRPr lang="en-US" sz="1200" kern="1200" dirty="0"/>
        </a:p>
      </dsp:txBody>
      <dsp:txXfrm>
        <a:off x="2380478" y="901"/>
        <a:ext cx="884925" cy="1460127"/>
      </dsp:txXfrm>
    </dsp:sp>
    <dsp:sp modelId="{26C0CE11-BF60-417F-88EB-62CF97888FD6}">
      <dsp:nvSpPr>
        <dsp:cNvPr id="0" name=""/>
        <dsp:cNvSpPr/>
      </dsp:nvSpPr>
      <dsp:spPr>
        <a:xfrm rot="3600000">
          <a:off x="3558024" y="936213"/>
          <a:ext cx="1769851" cy="1769851"/>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S" sz="1200" b="1" kern="1200" dirty="0"/>
            <a:t>Terratenientes</a:t>
          </a:r>
          <a:r>
            <a:rPr lang="es-ES" sz="1200" kern="1200" dirty="0"/>
            <a:t> y latifundistas sólo preocupados por sus beneficios económicos</a:t>
          </a:r>
          <a:endParaRPr lang="en-US" sz="1200" kern="1200" dirty="0"/>
        </a:p>
      </dsp:txBody>
      <dsp:txXfrm rot="-5400000">
        <a:off x="3847000" y="1301245"/>
        <a:ext cx="1460127" cy="884925"/>
      </dsp:txXfrm>
    </dsp:sp>
    <dsp:sp modelId="{67EC63D6-7521-444F-8BC6-184261722AD8}">
      <dsp:nvSpPr>
        <dsp:cNvPr id="0" name=""/>
        <dsp:cNvSpPr/>
      </dsp:nvSpPr>
      <dsp:spPr>
        <a:xfrm rot="7200000">
          <a:off x="3558024" y="2806838"/>
          <a:ext cx="1769851" cy="1769851"/>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S" sz="1200" b="1" kern="1200" dirty="0"/>
            <a:t>Estructura</a:t>
          </a:r>
          <a:r>
            <a:rPr lang="es-ES" sz="1200" kern="1200" dirty="0"/>
            <a:t> </a:t>
          </a:r>
          <a:r>
            <a:rPr lang="es-ES" sz="1200" b="1" kern="1200" dirty="0"/>
            <a:t>social</a:t>
          </a:r>
          <a:r>
            <a:rPr lang="es-ES" sz="1200" kern="1200" dirty="0"/>
            <a:t> con grandes diferencias</a:t>
          </a:r>
          <a:endParaRPr lang="en-US" sz="1200" kern="1200" dirty="0"/>
        </a:p>
      </dsp:txBody>
      <dsp:txXfrm rot="-5400000">
        <a:off x="3847000" y="3326732"/>
        <a:ext cx="1460127" cy="884925"/>
      </dsp:txXfrm>
    </dsp:sp>
    <dsp:sp modelId="{3C139634-C9F9-4B50-B35A-3AF176A629FE}">
      <dsp:nvSpPr>
        <dsp:cNvPr id="0" name=""/>
        <dsp:cNvSpPr/>
      </dsp:nvSpPr>
      <dsp:spPr>
        <a:xfrm rot="10800000">
          <a:off x="1849965" y="3742150"/>
          <a:ext cx="1945952" cy="1769851"/>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S" sz="1200" b="1" kern="1200" dirty="0"/>
            <a:t>Ejército</a:t>
          </a:r>
          <a:r>
            <a:rPr lang="es-ES" sz="1200" kern="1200" dirty="0"/>
            <a:t> descontento</a:t>
          </a:r>
          <a:endParaRPr lang="en-US" sz="1200" kern="1200" dirty="0"/>
        </a:p>
      </dsp:txBody>
      <dsp:txXfrm rot="10800000">
        <a:off x="2336453" y="4051874"/>
        <a:ext cx="972976" cy="1460127"/>
      </dsp:txXfrm>
    </dsp:sp>
    <dsp:sp modelId="{712A7600-4FBA-42AC-BBBF-6F00A2A00DAE}">
      <dsp:nvSpPr>
        <dsp:cNvPr id="0" name=""/>
        <dsp:cNvSpPr/>
      </dsp:nvSpPr>
      <dsp:spPr>
        <a:xfrm rot="14400000">
          <a:off x="318006" y="2806838"/>
          <a:ext cx="1769851" cy="1769851"/>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S" sz="1200" b="1" kern="1200" dirty="0"/>
            <a:t>Monárquicos</a:t>
          </a:r>
          <a:r>
            <a:rPr lang="es-ES" sz="1200" kern="1200" dirty="0"/>
            <a:t> beligerantes con la llegada de la forma de estado republicana </a:t>
          </a:r>
        </a:p>
      </dsp:txBody>
      <dsp:txXfrm rot="5400000">
        <a:off x="338754" y="3326732"/>
        <a:ext cx="1460127" cy="884925"/>
      </dsp:txXfrm>
    </dsp:sp>
    <dsp:sp modelId="{BA60B027-DEC7-4CF7-8968-095AC38C88D3}">
      <dsp:nvSpPr>
        <dsp:cNvPr id="0" name=""/>
        <dsp:cNvSpPr/>
      </dsp:nvSpPr>
      <dsp:spPr>
        <a:xfrm rot="18000000">
          <a:off x="318006" y="936213"/>
          <a:ext cx="1769851" cy="1769851"/>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S" sz="1200" b="1" kern="1200" dirty="0"/>
            <a:t>Iglesia</a:t>
          </a:r>
          <a:r>
            <a:rPr lang="es-ES" sz="1200" kern="1200" dirty="0"/>
            <a:t> Católica enfadada con el gobierno por separación iglesia-estado</a:t>
          </a:r>
          <a:endParaRPr lang="en-US" sz="1200" kern="1200" dirty="0"/>
        </a:p>
      </dsp:txBody>
      <dsp:txXfrm rot="5400000">
        <a:off x="338754" y="1301245"/>
        <a:ext cx="1460127" cy="8849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FD462-7E05-4925-80C4-CB2DE416F822}">
      <dsp:nvSpPr>
        <dsp:cNvPr id="0" name=""/>
        <dsp:cNvSpPr/>
      </dsp:nvSpPr>
      <dsp:spPr>
        <a:xfrm>
          <a:off x="3793066" y="2438400"/>
          <a:ext cx="2980266" cy="2980266"/>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ClrTx/>
            <a:buSzTx/>
            <a:buFontTx/>
            <a:buNone/>
          </a:pPr>
          <a:r>
            <a:rPr kumimoji="0" lang="es-ES" sz="1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Aceleración de los preparativos del golpe </a:t>
          </a:r>
        </a:p>
        <a:p>
          <a:pPr marL="0" lvl="0" indent="0" algn="ctr" defTabSz="800100">
            <a:lnSpc>
              <a:spcPct val="90000"/>
            </a:lnSpc>
            <a:spcBef>
              <a:spcPct val="0"/>
            </a:spcBef>
            <a:spcAft>
              <a:spcPct val="35000"/>
            </a:spcAft>
            <a:buClrTx/>
            <a:buSzTx/>
            <a:buFontTx/>
            <a:buNone/>
          </a:pPr>
          <a:r>
            <a:rPr kumimoji="0" lang="es-ES" sz="1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por parte de los monárquicos, los militares, la financiación de Juan March y de la Italia fascista</a:t>
          </a:r>
          <a:endParaRPr lang="es-ES" sz="1300" kern="1200" dirty="0"/>
        </a:p>
      </dsp:txBody>
      <dsp:txXfrm>
        <a:off x="4392232" y="3136513"/>
        <a:ext cx="1781934" cy="1531918"/>
      </dsp:txXfrm>
    </dsp:sp>
    <dsp:sp modelId="{4827953C-8039-436F-94C9-9486F0E456C0}">
      <dsp:nvSpPr>
        <dsp:cNvPr id="0" name=""/>
        <dsp:cNvSpPr/>
      </dsp:nvSpPr>
      <dsp:spPr>
        <a:xfrm>
          <a:off x="2059093" y="1733973"/>
          <a:ext cx="2167466" cy="2167466"/>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kern="1200" dirty="0"/>
            <a:t>Clima de violencia </a:t>
          </a:r>
          <a:r>
            <a:rPr lang="es-ES" sz="1200" kern="1200" dirty="0"/>
            <a:t>(primavera 1936). Justificación del Golpe de Estado</a:t>
          </a:r>
        </a:p>
      </dsp:txBody>
      <dsp:txXfrm>
        <a:off x="2604759" y="2282937"/>
        <a:ext cx="1076134" cy="1069538"/>
      </dsp:txXfrm>
    </dsp:sp>
    <dsp:sp modelId="{DCE9FAC6-624C-4236-9E0A-EA4E845AE092}">
      <dsp:nvSpPr>
        <dsp:cNvPr id="0" name=""/>
        <dsp:cNvSpPr/>
      </dsp:nvSpPr>
      <dsp:spPr>
        <a:xfrm rot="20700000">
          <a:off x="3273095" y="238642"/>
          <a:ext cx="2123675" cy="2123675"/>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kern="1200" dirty="0"/>
            <a:t>Triunfo Frente Popular</a:t>
          </a:r>
        </a:p>
      </dsp:txBody>
      <dsp:txXfrm rot="-20700000">
        <a:off x="3738879" y="704426"/>
        <a:ext cx="1192106" cy="1192106"/>
      </dsp:txXfrm>
    </dsp:sp>
    <dsp:sp modelId="{56594676-DE16-4B3A-9CEF-F9DF0F0D5ADB}">
      <dsp:nvSpPr>
        <dsp:cNvPr id="0" name=""/>
        <dsp:cNvSpPr/>
      </dsp:nvSpPr>
      <dsp:spPr>
        <a:xfrm>
          <a:off x="3577577" y="1980864"/>
          <a:ext cx="3814741" cy="3814741"/>
        </a:xfrm>
        <a:prstGeom prst="circularArrow">
          <a:avLst>
            <a:gd name="adj1" fmla="val 4688"/>
            <a:gd name="adj2" fmla="val 299029"/>
            <a:gd name="adj3" fmla="val 2539295"/>
            <a:gd name="adj4" fmla="val 1581232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6C4929-11F4-4F66-8855-6FE87E677900}">
      <dsp:nvSpPr>
        <dsp:cNvPr id="0" name=""/>
        <dsp:cNvSpPr/>
      </dsp:nvSpPr>
      <dsp:spPr>
        <a:xfrm>
          <a:off x="1675238" y="1249140"/>
          <a:ext cx="2771648" cy="277164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7D3341-3F36-4000-B99E-0CD9AA865FB9}">
      <dsp:nvSpPr>
        <dsp:cNvPr id="0" name=""/>
        <dsp:cNvSpPr/>
      </dsp:nvSpPr>
      <dsp:spPr>
        <a:xfrm>
          <a:off x="2781867" y="-231776"/>
          <a:ext cx="2988394" cy="298839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A44E3-64AD-40F0-90E6-C6889E8F058F}">
      <dsp:nvSpPr>
        <dsp:cNvPr id="0" name=""/>
        <dsp:cNvSpPr/>
      </dsp:nvSpPr>
      <dsp:spPr>
        <a:xfrm>
          <a:off x="0" y="445068"/>
          <a:ext cx="6797675" cy="67626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kern="1200"/>
            <a:t>RTVE.es (14 de agosto de 2006), Campos de batalla y políticas de retaguardia, </a:t>
          </a:r>
          <a:endParaRPr lang="en-US" sz="1700" kern="1200"/>
        </a:p>
      </dsp:txBody>
      <dsp:txXfrm>
        <a:off x="33012" y="478080"/>
        <a:ext cx="6731651" cy="610236"/>
      </dsp:txXfrm>
    </dsp:sp>
    <dsp:sp modelId="{46F3EB43-F463-4A24-BB17-04760FD4B5D7}">
      <dsp:nvSpPr>
        <dsp:cNvPr id="0" name=""/>
        <dsp:cNvSpPr/>
      </dsp:nvSpPr>
      <dsp:spPr>
        <a:xfrm>
          <a:off x="0" y="1121328"/>
          <a:ext cx="6797675" cy="413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s-ES" sz="1300" kern="1200" dirty="0">
              <a:hlinkClick xmlns:r="http://schemas.openxmlformats.org/officeDocument/2006/relationships" r:id="rId1"/>
            </a:rPr>
            <a:t>https://www.rtve.es/play/videos/la-guerra-filmada/campos-batalla-politicas-retaguardia/5785340/</a:t>
          </a:r>
          <a:r>
            <a:rPr lang="es-ES" sz="1300" kern="1200" dirty="0"/>
            <a:t> </a:t>
          </a:r>
          <a:endParaRPr lang="en-US" sz="1300" kern="1200" dirty="0"/>
        </a:p>
      </dsp:txBody>
      <dsp:txXfrm>
        <a:off x="0" y="1121328"/>
        <a:ext cx="6797675" cy="413482"/>
      </dsp:txXfrm>
    </dsp:sp>
    <dsp:sp modelId="{90D70C79-4623-48C1-90CD-E26B8EDC692C}">
      <dsp:nvSpPr>
        <dsp:cNvPr id="0" name=""/>
        <dsp:cNvSpPr/>
      </dsp:nvSpPr>
      <dsp:spPr>
        <a:xfrm>
          <a:off x="0" y="1534811"/>
          <a:ext cx="6797675" cy="676260"/>
        </a:xfrm>
        <a:prstGeom prst="roundRect">
          <a:avLst/>
        </a:prstGeom>
        <a:solidFill>
          <a:schemeClr val="accent2">
            <a:hueOff val="-443941"/>
            <a:satOff val="-195"/>
            <a:lumOff val="5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kern="1200"/>
            <a:t>Wikipedia: Categoría Batallas de la Guerra civil española: </a:t>
          </a:r>
          <a:endParaRPr lang="en-US" sz="1700" kern="1200"/>
        </a:p>
      </dsp:txBody>
      <dsp:txXfrm>
        <a:off x="33012" y="1567823"/>
        <a:ext cx="6731651" cy="610236"/>
      </dsp:txXfrm>
    </dsp:sp>
    <dsp:sp modelId="{8077ABAE-A3C7-4030-96FA-7772BDDEF8F8}">
      <dsp:nvSpPr>
        <dsp:cNvPr id="0" name=""/>
        <dsp:cNvSpPr/>
      </dsp:nvSpPr>
      <dsp:spPr>
        <a:xfrm>
          <a:off x="0" y="2211071"/>
          <a:ext cx="6797675"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s-ES" sz="1300" kern="1200" dirty="0">
              <a:hlinkClick xmlns:r="http://schemas.openxmlformats.org/officeDocument/2006/relationships" r:id="rId2"/>
            </a:rPr>
            <a:t>https://es.wikipedia.org/wiki/Categor%C3%ADa:Batallas_de_la_guerra_civil_espa%C3%B1ola</a:t>
          </a:r>
          <a:r>
            <a:rPr lang="es-ES" sz="1300" kern="1200" dirty="0"/>
            <a:t> </a:t>
          </a:r>
          <a:endParaRPr lang="en-US" sz="1300" kern="1200" dirty="0"/>
        </a:p>
      </dsp:txBody>
      <dsp:txXfrm>
        <a:off x="0" y="2211071"/>
        <a:ext cx="6797675" cy="281520"/>
      </dsp:txXfrm>
    </dsp:sp>
    <dsp:sp modelId="{5AA2C225-F2D8-4908-B0BF-DBA23826BF6C}">
      <dsp:nvSpPr>
        <dsp:cNvPr id="0" name=""/>
        <dsp:cNvSpPr/>
      </dsp:nvSpPr>
      <dsp:spPr>
        <a:xfrm>
          <a:off x="0" y="2492591"/>
          <a:ext cx="6797675" cy="676260"/>
        </a:xfrm>
        <a:prstGeom prst="roundRect">
          <a:avLst/>
        </a:prstGeom>
        <a:solidFill>
          <a:schemeClr val="accent2">
            <a:hueOff val="-887883"/>
            <a:satOff val="-391"/>
            <a:lumOff val="104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kern="1200"/>
            <a:t>elDiarioes (3 de agosto de 2017) Los restos de la batalla por Madrid. Youtube:  </a:t>
          </a:r>
          <a:endParaRPr lang="en-US" sz="1700" kern="1200"/>
        </a:p>
      </dsp:txBody>
      <dsp:txXfrm>
        <a:off x="33012" y="2525603"/>
        <a:ext cx="6731651" cy="610236"/>
      </dsp:txXfrm>
    </dsp:sp>
    <dsp:sp modelId="{4A3F860D-C652-4ECA-8486-1D0010A3CE1D}">
      <dsp:nvSpPr>
        <dsp:cNvPr id="0" name=""/>
        <dsp:cNvSpPr/>
      </dsp:nvSpPr>
      <dsp:spPr>
        <a:xfrm>
          <a:off x="0" y="3168851"/>
          <a:ext cx="6797675"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s-ES" sz="1300" kern="1200" dirty="0">
              <a:hlinkClick xmlns:r="http://schemas.openxmlformats.org/officeDocument/2006/relationships" r:id="rId3"/>
            </a:rPr>
            <a:t>https://www.youtube.com/watch?v=HUgvbjHDV_M</a:t>
          </a:r>
          <a:r>
            <a:rPr lang="es-ES" sz="1300" kern="1200" dirty="0"/>
            <a:t>  </a:t>
          </a:r>
          <a:endParaRPr lang="en-US" sz="1300" kern="1200" dirty="0"/>
        </a:p>
      </dsp:txBody>
      <dsp:txXfrm>
        <a:off x="0" y="3168851"/>
        <a:ext cx="6797675" cy="281520"/>
      </dsp:txXfrm>
    </dsp:sp>
    <dsp:sp modelId="{A7FA2D4A-8CFA-4759-9F59-508A27F52FAD}">
      <dsp:nvSpPr>
        <dsp:cNvPr id="0" name=""/>
        <dsp:cNvSpPr/>
      </dsp:nvSpPr>
      <dsp:spPr>
        <a:xfrm>
          <a:off x="0" y="3450371"/>
          <a:ext cx="6797675" cy="676260"/>
        </a:xfrm>
        <a:prstGeom prst="round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kern="1200"/>
            <a:t>Sola, Juan (23 de octubre de 2021): Un mapa para recorrer las huellas que la Guerra Civil dejó en Madrid, TeleMadrid:</a:t>
          </a:r>
          <a:endParaRPr lang="en-US" sz="1700" kern="1200"/>
        </a:p>
      </dsp:txBody>
      <dsp:txXfrm>
        <a:off x="33012" y="3483383"/>
        <a:ext cx="6731651" cy="610236"/>
      </dsp:txXfrm>
    </dsp:sp>
    <dsp:sp modelId="{72B47E41-3516-4BB2-911F-56D07E579944}">
      <dsp:nvSpPr>
        <dsp:cNvPr id="0" name=""/>
        <dsp:cNvSpPr/>
      </dsp:nvSpPr>
      <dsp:spPr>
        <a:xfrm>
          <a:off x="0" y="4126631"/>
          <a:ext cx="6797675" cy="413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s-ES" sz="1300" kern="1200" dirty="0">
              <a:hlinkClick xmlns:r="http://schemas.openxmlformats.org/officeDocument/2006/relationships" r:id="rId4"/>
            </a:rPr>
            <a:t>https://www.telemadrid.es/programas/desmontando-madrid/mapa-huellas-Guerra-Civil-Madrid-0-2388961088--20211021120000.html</a:t>
          </a:r>
          <a:r>
            <a:rPr lang="es-ES" sz="1300" kern="1200" dirty="0"/>
            <a:t> </a:t>
          </a:r>
          <a:endParaRPr lang="en-US" sz="1300" kern="1200" dirty="0"/>
        </a:p>
      </dsp:txBody>
      <dsp:txXfrm>
        <a:off x="0" y="4126631"/>
        <a:ext cx="6797675" cy="4134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7198E-4307-49EF-8793-8C2615CC27DE}">
      <dsp:nvSpPr>
        <dsp:cNvPr id="0" name=""/>
        <dsp:cNvSpPr/>
      </dsp:nvSpPr>
      <dsp:spPr>
        <a:xfrm>
          <a:off x="70124" y="90576"/>
          <a:ext cx="3270701" cy="225351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042093A9-CE26-49CA-9848-C68E00479017}">
      <dsp:nvSpPr>
        <dsp:cNvPr id="0" name=""/>
        <dsp:cNvSpPr/>
      </dsp:nvSpPr>
      <dsp:spPr>
        <a:xfrm>
          <a:off x="52103" y="2069320"/>
          <a:ext cx="3074066" cy="1953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l" defTabSz="622300">
            <a:lnSpc>
              <a:spcPct val="90000"/>
            </a:lnSpc>
            <a:spcBef>
              <a:spcPct val="0"/>
            </a:spcBef>
            <a:spcAft>
              <a:spcPct val="35000"/>
            </a:spcAft>
            <a:buNone/>
          </a:pPr>
          <a:r>
            <a:rPr lang="es-ES" sz="1400" kern="1200" dirty="0"/>
            <a:t>Listados de antiguos combatientes republicanos</a:t>
          </a:r>
        </a:p>
        <a:p>
          <a:pPr marL="114300" lvl="1" indent="-114300" algn="l" defTabSz="622300">
            <a:lnSpc>
              <a:spcPct val="90000"/>
            </a:lnSpc>
            <a:spcBef>
              <a:spcPct val="0"/>
            </a:spcBef>
            <a:spcAft>
              <a:spcPct val="15000"/>
            </a:spcAft>
            <a:buChar char="•"/>
          </a:pPr>
          <a:r>
            <a:rPr lang="es-ES" sz="1400" kern="1200" dirty="0"/>
            <a:t>Combatientes.es</a:t>
          </a:r>
        </a:p>
        <a:p>
          <a:pPr marL="114300" lvl="1" indent="-114300" algn="l" defTabSz="622300">
            <a:lnSpc>
              <a:spcPct val="90000"/>
            </a:lnSpc>
            <a:spcBef>
              <a:spcPct val="0"/>
            </a:spcBef>
            <a:spcAft>
              <a:spcPct val="15000"/>
            </a:spcAft>
            <a:buFontTx/>
            <a:buNone/>
          </a:pPr>
          <a:r>
            <a:rPr lang="es-ES" sz="1400" kern="1200" dirty="0">
              <a:solidFill>
                <a:schemeClr val="accent1"/>
              </a:solidFill>
              <a:hlinkClick xmlns:r="http://schemas.openxmlformats.org/officeDocument/2006/relationships" r:id="rId2">
                <a:extLst>
                  <a:ext uri="{A12FA001-AC4F-418D-AE19-62706E023703}">
                    <ahyp:hlinkClr xmlns:ahyp="http://schemas.microsoft.com/office/drawing/2018/hyperlinkcolor" val="tx"/>
                  </a:ext>
                </a:extLst>
              </a:hlinkClick>
            </a:rPr>
            <a:t>https://www.combatientes.es/</a:t>
          </a:r>
          <a:endParaRPr lang="es-ES" sz="1400" kern="1200" dirty="0">
            <a:solidFill>
              <a:schemeClr val="accent1"/>
            </a:solidFill>
          </a:endParaRPr>
        </a:p>
        <a:p>
          <a:pPr marL="114300" lvl="1" indent="-114300" algn="l" defTabSz="622300">
            <a:lnSpc>
              <a:spcPct val="90000"/>
            </a:lnSpc>
            <a:spcBef>
              <a:spcPct val="0"/>
            </a:spcBef>
            <a:spcAft>
              <a:spcPct val="15000"/>
            </a:spcAft>
            <a:buFont typeface="Arial" panose="020B0604020202020204" pitchFamily="34" charset="0"/>
            <a:buChar char="•"/>
          </a:pPr>
          <a:r>
            <a:rPr lang="es-ES" sz="1400" kern="1200" dirty="0"/>
            <a:t>BuscarCombatientes.es</a:t>
          </a:r>
          <a:endParaRPr lang="es-ES" sz="1400" kern="1200" dirty="0">
            <a:solidFill>
              <a:schemeClr val="accent1"/>
            </a:solidFill>
          </a:endParaRPr>
        </a:p>
        <a:p>
          <a:pPr marL="228600" lvl="2" indent="-114300" algn="l" defTabSz="622300">
            <a:lnSpc>
              <a:spcPct val="90000"/>
            </a:lnSpc>
            <a:spcBef>
              <a:spcPct val="0"/>
            </a:spcBef>
            <a:spcAft>
              <a:spcPct val="15000"/>
            </a:spcAft>
            <a:buFontTx/>
            <a:buNone/>
          </a:pPr>
          <a:r>
            <a:rPr lang="es-ES" sz="1400" kern="1200" dirty="0">
              <a:solidFill>
                <a:schemeClr val="accent1"/>
              </a:solidFill>
              <a:hlinkClick xmlns:r="http://schemas.openxmlformats.org/officeDocument/2006/relationships" r:id="rId3">
                <a:extLst>
                  <a:ext uri="{A12FA001-AC4F-418D-AE19-62706E023703}">
                    <ahyp:hlinkClr xmlns:ahyp="http://schemas.microsoft.com/office/drawing/2018/hyperlinkcolor" val="tx"/>
                  </a:ext>
                </a:extLst>
              </a:hlinkClick>
            </a:rPr>
            <a:t>https://buscar.combatientes.es/</a:t>
          </a:r>
          <a:r>
            <a:rPr lang="es-ES" sz="1400" kern="1200" dirty="0">
              <a:solidFill>
                <a:schemeClr val="accent1"/>
              </a:solidFill>
            </a:rPr>
            <a:t> </a:t>
          </a:r>
        </a:p>
        <a:p>
          <a:pPr marL="114300" lvl="1" indent="-114300" algn="l" defTabSz="577850">
            <a:lnSpc>
              <a:spcPct val="90000"/>
            </a:lnSpc>
            <a:spcBef>
              <a:spcPct val="0"/>
            </a:spcBef>
            <a:spcAft>
              <a:spcPct val="15000"/>
            </a:spcAft>
            <a:buFontTx/>
            <a:buNone/>
          </a:pPr>
          <a:r>
            <a:rPr lang="es-ES" sz="1300" kern="1200">
              <a:solidFill>
                <a:schemeClr val="accent1"/>
              </a:solidFill>
            </a:rPr>
            <a:t> </a:t>
          </a:r>
          <a:endParaRPr lang="es-ES" sz="1300" kern="1200" dirty="0">
            <a:solidFill>
              <a:schemeClr val="accent1"/>
            </a:solidFill>
          </a:endParaRPr>
        </a:p>
      </dsp:txBody>
      <dsp:txXfrm>
        <a:off x="52103" y="2069320"/>
        <a:ext cx="3074066" cy="1953404"/>
      </dsp:txXfrm>
    </dsp:sp>
    <dsp:sp modelId="{0107901D-2235-45DA-91F8-A0BE586401F5}">
      <dsp:nvSpPr>
        <dsp:cNvPr id="0" name=""/>
        <dsp:cNvSpPr/>
      </dsp:nvSpPr>
      <dsp:spPr>
        <a:xfrm>
          <a:off x="3667673" y="0"/>
          <a:ext cx="3270701" cy="2253513"/>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1000" r="-51000"/>
          </a:stretch>
        </a:blip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0CFB8BCA-75C0-44DB-8781-727E1A30CC4B}">
      <dsp:nvSpPr>
        <dsp:cNvPr id="0" name=""/>
        <dsp:cNvSpPr/>
      </dsp:nvSpPr>
      <dsp:spPr>
        <a:xfrm>
          <a:off x="3706431" y="2208364"/>
          <a:ext cx="3172056" cy="1801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l" defTabSz="488950">
            <a:lnSpc>
              <a:spcPct val="90000"/>
            </a:lnSpc>
            <a:spcBef>
              <a:spcPct val="0"/>
            </a:spcBef>
            <a:spcAft>
              <a:spcPct val="35000"/>
            </a:spcAft>
            <a:buNone/>
          </a:pPr>
          <a:r>
            <a:rPr lang="es-ES" sz="1100" kern="1200" dirty="0"/>
            <a:t>Las mujeres: Museo Virtual de la Mujer Combatiente </a:t>
          </a:r>
          <a:r>
            <a:rPr lang="es-ES" sz="1000" kern="1200" dirty="0"/>
            <a:t> </a:t>
          </a:r>
          <a:r>
            <a:rPr lang="es-ES" sz="1000" kern="1200" dirty="0">
              <a:solidFill>
                <a:schemeClr val="accent1"/>
              </a:solidFill>
              <a:hlinkClick xmlns:r="http://schemas.openxmlformats.org/officeDocument/2006/relationships" r:id="rId5">
                <a:extLst>
                  <a:ext uri="{A12FA001-AC4F-418D-AE19-62706E023703}">
                    <ahyp:hlinkClr xmlns:ahyp="http://schemas.microsoft.com/office/drawing/2018/hyperlinkcolor" val="tx"/>
                  </a:ext>
                </a:extLst>
              </a:hlinkClick>
            </a:rPr>
            <a:t>https://www.mujeresenguerra.com/</a:t>
          </a:r>
          <a:endParaRPr lang="es-ES" sz="1100" kern="1200" dirty="0">
            <a:solidFill>
              <a:schemeClr val="accent1"/>
            </a:solidFill>
          </a:endParaRPr>
        </a:p>
        <a:p>
          <a:pPr marL="57150" lvl="1" indent="-57150" algn="l" defTabSz="444500">
            <a:lnSpc>
              <a:spcPct val="90000"/>
            </a:lnSpc>
            <a:spcBef>
              <a:spcPct val="0"/>
            </a:spcBef>
            <a:spcAft>
              <a:spcPct val="15000"/>
            </a:spcAft>
            <a:buChar char="•"/>
          </a:pPr>
          <a:r>
            <a:rPr lang="es-ES" sz="1000" kern="1200" dirty="0"/>
            <a:t>Laura Manzanera (21 de mayo de 2020)</a:t>
          </a:r>
          <a:r>
            <a:rPr lang="es-ES" sz="1000" i="1" kern="1200" dirty="0"/>
            <a:t>: “</a:t>
          </a:r>
          <a:r>
            <a:rPr lang="es-ES" sz="1000" kern="1200" dirty="0"/>
            <a:t>Milicianas en la Guerra Civil”, </a:t>
          </a:r>
          <a:r>
            <a:rPr lang="es-ES" sz="1000" i="1" kern="1200" dirty="0"/>
            <a:t>Muy Historia</a:t>
          </a:r>
          <a:r>
            <a:rPr lang="es-ES" sz="1000" kern="1200" dirty="0"/>
            <a:t>, </a:t>
          </a:r>
          <a:r>
            <a:rPr lang="es-ES" sz="1000" kern="1200" dirty="0">
              <a:solidFill>
                <a:schemeClr val="accent1"/>
              </a:solidFill>
              <a:hlinkClick xmlns:r="http://schemas.openxmlformats.org/officeDocument/2006/relationships" r:id="rId5">
                <a:extLst>
                  <a:ext uri="{A12FA001-AC4F-418D-AE19-62706E023703}">
                    <ahyp:hlinkClr xmlns:ahyp="http://schemas.microsoft.com/office/drawing/2018/hyperlinkcolor" val="tx"/>
                  </a:ext>
                </a:extLst>
              </a:hlinkClick>
            </a:rPr>
            <a:t>https://www.muyhistoria.es/contemporanea/reportaje/milicianas-en-la-guerra-civil-espanola-281590067058</a:t>
          </a:r>
          <a:r>
            <a:rPr lang="es-ES" sz="1000" kern="1200" dirty="0">
              <a:solidFill>
                <a:schemeClr val="accent1"/>
              </a:solidFill>
            </a:rPr>
            <a:t> </a:t>
          </a:r>
          <a:endParaRPr lang="es-ES" sz="1000" kern="1200" dirty="0"/>
        </a:p>
        <a:p>
          <a:pPr marL="57150" lvl="1" indent="-57150" algn="l" defTabSz="444500">
            <a:lnSpc>
              <a:spcPct val="90000"/>
            </a:lnSpc>
            <a:spcBef>
              <a:spcPct val="0"/>
            </a:spcBef>
            <a:spcAft>
              <a:spcPct val="15000"/>
            </a:spcAft>
            <a:buChar char="•"/>
          </a:pPr>
          <a:r>
            <a:rPr lang="es-ES" sz="1000" kern="1200" dirty="0"/>
            <a:t>Conferencia Mary Nash: </a:t>
          </a:r>
          <a:r>
            <a:rPr lang="es-ES" sz="1000" b="0" i="0" kern="1200" dirty="0"/>
            <a:t>"Historia, mitos y memoria: las mujeres en la guerra civil”, </a:t>
          </a:r>
          <a:r>
            <a:rPr lang="es-ES" sz="1000" b="0" i="0" kern="1200" dirty="0">
              <a:solidFill>
                <a:schemeClr val="accent1"/>
              </a:solidFill>
              <a:hlinkClick xmlns:r="http://schemas.openxmlformats.org/officeDocument/2006/relationships" r:id="rId6">
                <a:extLst>
                  <a:ext uri="{A12FA001-AC4F-418D-AE19-62706E023703}">
                    <ahyp:hlinkClr xmlns:ahyp="http://schemas.microsoft.com/office/drawing/2018/hyperlinkcolor" val="tx"/>
                  </a:ext>
                </a:extLst>
              </a:hlinkClick>
            </a:rPr>
            <a:t>https://www.youtube.com/watch?v=I1u9BMt4yi8</a:t>
          </a:r>
          <a:r>
            <a:rPr lang="es-ES" sz="1000" b="0" i="0" kern="1200" dirty="0">
              <a:solidFill>
                <a:schemeClr val="accent1"/>
              </a:solidFill>
            </a:rPr>
            <a:t> </a:t>
          </a:r>
          <a:endParaRPr lang="es-ES" sz="1000" kern="1200" dirty="0">
            <a:solidFill>
              <a:schemeClr val="accent1"/>
            </a:solidFill>
          </a:endParaRPr>
        </a:p>
        <a:p>
          <a:pPr marL="57150" lvl="1" indent="-57150" algn="l" defTabSz="355600">
            <a:lnSpc>
              <a:spcPct val="90000"/>
            </a:lnSpc>
            <a:spcBef>
              <a:spcPct val="0"/>
            </a:spcBef>
            <a:spcAft>
              <a:spcPct val="15000"/>
            </a:spcAft>
            <a:buChar char="•"/>
          </a:pPr>
          <a:endParaRPr lang="es-ES" sz="800" kern="1200" dirty="0"/>
        </a:p>
      </dsp:txBody>
      <dsp:txXfrm>
        <a:off x="3706431" y="2208364"/>
        <a:ext cx="3172056" cy="1801555"/>
      </dsp:txXfrm>
    </dsp:sp>
    <dsp:sp modelId="{4D834C94-298B-415A-BFD3-43BB25F3EDDF}">
      <dsp:nvSpPr>
        <dsp:cNvPr id="0" name=""/>
        <dsp:cNvSpPr/>
      </dsp:nvSpPr>
      <dsp:spPr>
        <a:xfrm>
          <a:off x="7579438" y="0"/>
          <a:ext cx="2697347" cy="2030956"/>
        </a:xfrm>
        <a:prstGeom prst="round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C9B5343A-ACC3-44A5-BBFB-FCE6DF7EBA2F}">
      <dsp:nvSpPr>
        <dsp:cNvPr id="0" name=""/>
        <dsp:cNvSpPr/>
      </dsp:nvSpPr>
      <dsp:spPr>
        <a:xfrm>
          <a:off x="7202326" y="1974332"/>
          <a:ext cx="3261804" cy="1882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l" defTabSz="622300">
            <a:lnSpc>
              <a:spcPct val="90000"/>
            </a:lnSpc>
            <a:spcBef>
              <a:spcPct val="0"/>
            </a:spcBef>
            <a:spcAft>
              <a:spcPct val="35000"/>
            </a:spcAft>
            <a:buNone/>
          </a:pPr>
          <a:r>
            <a:rPr lang="es-ES" sz="1400" kern="1200" dirty="0"/>
            <a:t>La sociedad civil y aficionados</a:t>
          </a:r>
        </a:p>
        <a:p>
          <a:pPr marL="57150" lvl="1" indent="-57150" algn="l" defTabSz="488950">
            <a:lnSpc>
              <a:spcPct val="90000"/>
            </a:lnSpc>
            <a:spcBef>
              <a:spcPct val="0"/>
            </a:spcBef>
            <a:spcAft>
              <a:spcPct val="15000"/>
            </a:spcAft>
            <a:buChar char="•"/>
          </a:pPr>
          <a:r>
            <a:rPr lang="es-ES" sz="1100" kern="1200" dirty="0"/>
            <a:t>Sociedad Benéfica de Historiadores Aficionados y Creadores (SBHAC), (s/f),” Fuerzas Armadas de la República” </a:t>
          </a:r>
          <a:r>
            <a:rPr lang="es-ES" sz="1100" kern="1200" dirty="0">
              <a:solidFill>
                <a:schemeClr val="accent1"/>
              </a:solidFill>
              <a:hlinkClick xmlns:r="http://schemas.openxmlformats.org/officeDocument/2006/relationships" r:id="rId8">
                <a:extLst>
                  <a:ext uri="{A12FA001-AC4F-418D-AE19-62706E023703}">
                    <ahyp:hlinkClr xmlns:ahyp="http://schemas.microsoft.com/office/drawing/2018/hyperlinkcolor" val="tx"/>
                  </a:ext>
                </a:extLst>
              </a:hlinkClick>
            </a:rPr>
            <a:t>http://www.sbhac.net/Republica/Introduccion/Introduccion.htm</a:t>
          </a:r>
          <a:r>
            <a:rPr lang="es-ES" sz="1100" kern="1200" dirty="0">
              <a:solidFill>
                <a:schemeClr val="accent1"/>
              </a:solidFill>
            </a:rPr>
            <a:t>  </a:t>
          </a:r>
        </a:p>
        <a:p>
          <a:pPr marL="57150" lvl="1" indent="-57150" algn="l" defTabSz="488950">
            <a:lnSpc>
              <a:spcPct val="90000"/>
            </a:lnSpc>
            <a:spcBef>
              <a:spcPct val="0"/>
            </a:spcBef>
            <a:spcAft>
              <a:spcPct val="15000"/>
            </a:spcAft>
            <a:buChar char="•"/>
          </a:pPr>
          <a:r>
            <a:rPr lang="es-ES" sz="1100" u="none" kern="1200" dirty="0">
              <a:solidFill>
                <a:schemeClr val="tx1"/>
              </a:solidFill>
            </a:rPr>
            <a:t>Armas de la Guerra Civil (Facebook)</a:t>
          </a:r>
        </a:p>
        <a:p>
          <a:pPr marL="114300" lvl="2" indent="-57150" algn="l" defTabSz="488950">
            <a:lnSpc>
              <a:spcPct val="90000"/>
            </a:lnSpc>
            <a:spcBef>
              <a:spcPct val="0"/>
            </a:spcBef>
            <a:spcAft>
              <a:spcPct val="15000"/>
            </a:spcAft>
            <a:buChar char="•"/>
          </a:pPr>
          <a:r>
            <a:rPr lang="es-ES" sz="1100" kern="1200" dirty="0">
              <a:solidFill>
                <a:schemeClr val="accent1"/>
              </a:solidFill>
              <a:hlinkClick xmlns:r="http://schemas.openxmlformats.org/officeDocument/2006/relationships" r:id="rId9">
                <a:extLst>
                  <a:ext uri="{A12FA001-AC4F-418D-AE19-62706E023703}">
                    <ahyp:hlinkClr xmlns:ahyp="http://schemas.microsoft.com/office/drawing/2018/hyperlinkcolor" val="tx"/>
                  </a:ext>
                </a:extLst>
              </a:hlinkClick>
            </a:rPr>
            <a:t>https://www.facebook.com/Armas-de-La-guerra-civil-Espa%C3%B1ola-1538812673046873/</a:t>
          </a:r>
          <a:r>
            <a:rPr lang="es-ES" sz="1100" kern="1200" dirty="0">
              <a:solidFill>
                <a:schemeClr val="accent1"/>
              </a:solidFill>
            </a:rPr>
            <a:t> </a:t>
          </a:r>
        </a:p>
      </dsp:txBody>
      <dsp:txXfrm>
        <a:off x="7202326" y="1974332"/>
        <a:ext cx="3261804" cy="18820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B7BD77-2C9C-4710-9462-4D3D9B759163}">
      <dsp:nvSpPr>
        <dsp:cNvPr id="0" name=""/>
        <dsp:cNvSpPr/>
      </dsp:nvSpPr>
      <dsp:spPr>
        <a:xfrm>
          <a:off x="0" y="0"/>
          <a:ext cx="3128517" cy="343550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1">
          <a:noAutofit/>
        </a:bodyPr>
        <a:lstStyle/>
        <a:p>
          <a:pPr marL="0" lvl="0" indent="0" algn="ctr" defTabSz="755650">
            <a:lnSpc>
              <a:spcPct val="90000"/>
            </a:lnSpc>
            <a:spcBef>
              <a:spcPct val="0"/>
            </a:spcBef>
            <a:spcAft>
              <a:spcPct val="35000"/>
            </a:spcAft>
            <a:buNone/>
          </a:pPr>
          <a:r>
            <a:rPr lang="es-ES" sz="1700" kern="1200" dirty="0"/>
            <a:t>Potencias occidentales</a:t>
          </a:r>
        </a:p>
        <a:p>
          <a:pPr marL="114300" lvl="1" indent="-114300" algn="l" defTabSz="533400">
            <a:lnSpc>
              <a:spcPct val="90000"/>
            </a:lnSpc>
            <a:spcBef>
              <a:spcPct val="0"/>
            </a:spcBef>
            <a:spcAft>
              <a:spcPct val="15000"/>
            </a:spcAft>
            <a:buChar char="•"/>
          </a:pPr>
          <a:r>
            <a:rPr lang="es-ES" sz="1200" kern="1200" dirty="0"/>
            <a:t>Francia propone la creación del Comité de No Intervención con el propósito de verificar el cumplimiento del Pacto de No Intervención  con el que se buscaba evitar la internacionalización del conflicto.</a:t>
          </a:r>
        </a:p>
        <a:p>
          <a:pPr marL="114300" lvl="1" indent="-114300" algn="l" defTabSz="533400">
            <a:lnSpc>
              <a:spcPct val="90000"/>
            </a:lnSpc>
            <a:spcBef>
              <a:spcPct val="0"/>
            </a:spcBef>
            <a:spcAft>
              <a:spcPct val="15000"/>
            </a:spcAft>
            <a:buChar char="•"/>
          </a:pPr>
          <a:r>
            <a:rPr lang="es-ES" sz="1200" kern="1200" dirty="0"/>
            <a:t>Es apoyada por Gran Bretaña.</a:t>
          </a:r>
          <a:endParaRPr lang="es-ES" sz="1500" kern="1200" dirty="0"/>
        </a:p>
        <a:p>
          <a:pPr marL="114300" lvl="1" indent="-114300" algn="l" defTabSz="533400">
            <a:lnSpc>
              <a:spcPct val="90000"/>
            </a:lnSpc>
            <a:spcBef>
              <a:spcPct val="0"/>
            </a:spcBef>
            <a:spcAft>
              <a:spcPct val="15000"/>
            </a:spcAft>
            <a:buChar char="•"/>
          </a:pPr>
          <a:r>
            <a:rPr lang="es-ES" sz="1200" kern="1200" dirty="0"/>
            <a:t>El Pacto es firmado a finales de agosto por 27 estados europeos, entre ellos Alemania e Italia.</a:t>
          </a:r>
        </a:p>
      </dsp:txBody>
      <dsp:txXfrm>
        <a:off x="0" y="1374201"/>
        <a:ext cx="3128517" cy="1374201"/>
      </dsp:txXfrm>
    </dsp:sp>
    <dsp:sp modelId="{398674A8-5B78-41D9-94C1-5DE606DF9E91}">
      <dsp:nvSpPr>
        <dsp:cNvPr id="0" name=""/>
        <dsp:cNvSpPr/>
      </dsp:nvSpPr>
      <dsp:spPr>
        <a:xfrm>
          <a:off x="994258" y="206130"/>
          <a:ext cx="1144022" cy="114402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C5D5B9-C374-451E-82E7-2DDD6D13A072}">
      <dsp:nvSpPr>
        <dsp:cNvPr id="0" name=""/>
        <dsp:cNvSpPr/>
      </dsp:nvSpPr>
      <dsp:spPr>
        <a:xfrm>
          <a:off x="3224384" y="0"/>
          <a:ext cx="3128517" cy="343550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s-ES" sz="1800" kern="1200" dirty="0"/>
            <a:t>Nazi-Fascismo</a:t>
          </a:r>
        </a:p>
        <a:p>
          <a:pPr marL="114300" lvl="1" indent="-114300" algn="l" defTabSz="666750">
            <a:lnSpc>
              <a:spcPct val="90000"/>
            </a:lnSpc>
            <a:spcBef>
              <a:spcPct val="0"/>
            </a:spcBef>
            <a:spcAft>
              <a:spcPct val="15000"/>
            </a:spcAft>
            <a:buChar char="•"/>
          </a:pPr>
          <a:r>
            <a:rPr lang="es-ES" sz="1500" kern="1200" dirty="0"/>
            <a:t>Alemania e Italia intervienen directamente apoyando a los sublevados: Legión Condor, legiones italianas, aviones, tanques, técnicos cualificados</a:t>
          </a:r>
        </a:p>
        <a:p>
          <a:pPr marL="114300" lvl="1" indent="-114300" algn="l" defTabSz="666750">
            <a:lnSpc>
              <a:spcPct val="90000"/>
            </a:lnSpc>
            <a:spcBef>
              <a:spcPct val="0"/>
            </a:spcBef>
            <a:spcAft>
              <a:spcPct val="15000"/>
            </a:spcAft>
            <a:buChar char="•"/>
          </a:pPr>
          <a:r>
            <a:rPr lang="es-ES" sz="1500" kern="1200" dirty="0"/>
            <a:t>Ayuda decisiva para el triunfo de los rebeldes.</a:t>
          </a:r>
        </a:p>
      </dsp:txBody>
      <dsp:txXfrm>
        <a:off x="3224384" y="1374201"/>
        <a:ext cx="3128517" cy="1374201"/>
      </dsp:txXfrm>
    </dsp:sp>
    <dsp:sp modelId="{C8036F9B-2143-4A69-BFB6-12618426E5EB}">
      <dsp:nvSpPr>
        <dsp:cNvPr id="0" name=""/>
        <dsp:cNvSpPr/>
      </dsp:nvSpPr>
      <dsp:spPr>
        <a:xfrm>
          <a:off x="4216631" y="206130"/>
          <a:ext cx="1144022" cy="114402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80D411-81B8-4306-A5CE-83C0C820A6F7}">
      <dsp:nvSpPr>
        <dsp:cNvPr id="0" name=""/>
        <dsp:cNvSpPr/>
      </dsp:nvSpPr>
      <dsp:spPr>
        <a:xfrm>
          <a:off x="6446757" y="0"/>
          <a:ext cx="3128517" cy="343550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1">
          <a:noAutofit/>
        </a:bodyPr>
        <a:lstStyle/>
        <a:p>
          <a:pPr marL="0" lvl="0" indent="0" algn="l" defTabSz="755650">
            <a:lnSpc>
              <a:spcPct val="90000"/>
            </a:lnSpc>
            <a:spcBef>
              <a:spcPct val="0"/>
            </a:spcBef>
            <a:spcAft>
              <a:spcPct val="35000"/>
            </a:spcAft>
            <a:buNone/>
          </a:pPr>
          <a:r>
            <a:rPr lang="es-ES" sz="1700" kern="1200" dirty="0"/>
            <a:t>Unión Soviética</a:t>
          </a:r>
        </a:p>
        <a:p>
          <a:pPr marL="114300" lvl="1" indent="-114300" algn="l" defTabSz="666750">
            <a:lnSpc>
              <a:spcPct val="90000"/>
            </a:lnSpc>
            <a:spcBef>
              <a:spcPct val="0"/>
            </a:spcBef>
            <a:spcAft>
              <a:spcPct val="15000"/>
            </a:spcAft>
            <a:buChar char="•"/>
          </a:pPr>
          <a:r>
            <a:rPr lang="es-ES" sz="1500" kern="1200" dirty="0"/>
            <a:t>Material militar y técnicos especializados</a:t>
          </a:r>
        </a:p>
        <a:p>
          <a:pPr marL="114300" lvl="1" indent="-114300" algn="l" defTabSz="666750">
            <a:lnSpc>
              <a:spcPct val="90000"/>
            </a:lnSpc>
            <a:spcBef>
              <a:spcPct val="0"/>
            </a:spcBef>
            <a:spcAft>
              <a:spcPct val="15000"/>
            </a:spcAft>
            <a:buChar char="•"/>
          </a:pPr>
          <a:r>
            <a:rPr lang="es-ES" sz="1500" kern="1200" dirty="0"/>
            <a:t>Organización de las brigadas de voluntarios: las Brigadas Internacionales</a:t>
          </a:r>
        </a:p>
        <a:p>
          <a:pPr marL="114300" lvl="1" indent="-114300" algn="l" defTabSz="666750">
            <a:lnSpc>
              <a:spcPct val="90000"/>
            </a:lnSpc>
            <a:spcBef>
              <a:spcPct val="0"/>
            </a:spcBef>
            <a:spcAft>
              <a:spcPct val="15000"/>
            </a:spcAft>
            <a:buChar char="•"/>
          </a:pPr>
          <a:r>
            <a:rPr lang="es-ES" sz="1500" kern="1200" dirty="0"/>
            <a:t>Apoyo determinante para la Resistencia de la República</a:t>
          </a:r>
        </a:p>
      </dsp:txBody>
      <dsp:txXfrm>
        <a:off x="6446757" y="1374201"/>
        <a:ext cx="3128517" cy="1374201"/>
      </dsp:txXfrm>
    </dsp:sp>
    <dsp:sp modelId="{507D2EB9-711A-42F4-B4D3-8D12E69F7B57}">
      <dsp:nvSpPr>
        <dsp:cNvPr id="0" name=""/>
        <dsp:cNvSpPr/>
      </dsp:nvSpPr>
      <dsp:spPr>
        <a:xfrm>
          <a:off x="7439004" y="206130"/>
          <a:ext cx="1144022" cy="114402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9000" r="-1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3B4CB0-5579-4FAD-B6DB-DD19CF2293AE}">
      <dsp:nvSpPr>
        <dsp:cNvPr id="0" name=""/>
        <dsp:cNvSpPr/>
      </dsp:nvSpPr>
      <dsp:spPr>
        <a:xfrm flipV="1">
          <a:off x="2073942" y="0"/>
          <a:ext cx="5850220" cy="46425"/>
        </a:xfrm>
        <a:prstGeom prst="leftRightArrow">
          <a:avLst/>
        </a:prstGeom>
        <a:solidFill>
          <a:schemeClr val="accent1">
            <a:tint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A03087-A4C1-4D81-958E-BF5B73101D10}">
      <dsp:nvSpPr>
        <dsp:cNvPr id="0" name=""/>
        <dsp:cNvSpPr/>
      </dsp:nvSpPr>
      <dsp:spPr>
        <a:xfrm>
          <a:off x="646" y="259277"/>
          <a:ext cx="4315035" cy="318879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a:ln>
          <a:noFill/>
        </a:ln>
        <a:effectLst/>
      </dsp:spPr>
      <dsp:style>
        <a:lnRef idx="0">
          <a:scrgbClr r="0" g="0" b="0"/>
        </a:lnRef>
        <a:fillRef idx="1">
          <a:scrgbClr r="0" g="0" b="0"/>
        </a:fillRef>
        <a:effectRef idx="0">
          <a:scrgbClr r="0" g="0" b="0"/>
        </a:effectRef>
        <a:fontRef idx="minor"/>
      </dsp:style>
    </dsp:sp>
    <dsp:sp modelId="{AAB28D9B-9835-41EE-838A-EB4B53CC2D6A}">
      <dsp:nvSpPr>
        <dsp:cNvPr id="0" name=""/>
        <dsp:cNvSpPr/>
      </dsp:nvSpPr>
      <dsp:spPr>
        <a:xfrm>
          <a:off x="872834" y="2869884"/>
          <a:ext cx="3718275" cy="89356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5000"/>
            </a:spcAft>
            <a:buNone/>
          </a:pPr>
          <a:r>
            <a:rPr lang="es-ES" sz="2100" kern="1200" dirty="0"/>
            <a:t>Donantes de memoria</a:t>
          </a:r>
        </a:p>
        <a:p>
          <a:pPr marL="0" lvl="0" indent="0" algn="ctr" defTabSz="933450">
            <a:lnSpc>
              <a:spcPct val="90000"/>
            </a:lnSpc>
            <a:spcBef>
              <a:spcPct val="0"/>
            </a:spcBef>
            <a:spcAft>
              <a:spcPct val="5000"/>
            </a:spcAft>
            <a:buNone/>
          </a:pPr>
          <a:r>
            <a:rPr lang="es-ES" sz="2100" kern="12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https://donantesdememoria.org</a:t>
          </a:r>
          <a:endParaRPr lang="es-ES" sz="2100" kern="1200" dirty="0"/>
        </a:p>
      </dsp:txBody>
      <dsp:txXfrm>
        <a:off x="872834" y="2869884"/>
        <a:ext cx="3718275" cy="893563"/>
      </dsp:txXfrm>
    </dsp:sp>
    <dsp:sp modelId="{20B11CFF-0CCB-49CD-830F-71FD617B6794}">
      <dsp:nvSpPr>
        <dsp:cNvPr id="0" name=""/>
        <dsp:cNvSpPr/>
      </dsp:nvSpPr>
      <dsp:spPr>
        <a:xfrm>
          <a:off x="5467290" y="259277"/>
          <a:ext cx="4315035" cy="318879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8000" b="-18000"/>
          </a:stretch>
        </a:blipFill>
        <a:ln>
          <a:noFill/>
        </a:ln>
        <a:effectLst/>
      </dsp:spPr>
      <dsp:style>
        <a:lnRef idx="0">
          <a:scrgbClr r="0" g="0" b="0"/>
        </a:lnRef>
        <a:fillRef idx="1">
          <a:scrgbClr r="0" g="0" b="0"/>
        </a:fillRef>
        <a:effectRef idx="0">
          <a:scrgbClr r="0" g="0" b="0"/>
        </a:effectRef>
        <a:fontRef idx="minor"/>
      </dsp:style>
    </dsp:sp>
    <dsp:sp modelId="{00B6148C-8C0A-4733-9945-8BDE47F813DE}">
      <dsp:nvSpPr>
        <dsp:cNvPr id="0" name=""/>
        <dsp:cNvSpPr/>
      </dsp:nvSpPr>
      <dsp:spPr>
        <a:xfrm>
          <a:off x="6339478" y="2869884"/>
          <a:ext cx="3718275" cy="89356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5000"/>
            </a:spcAft>
            <a:buNone/>
          </a:pPr>
          <a:r>
            <a:rPr lang="es-ES" sz="2100" kern="1200" dirty="0" err="1"/>
            <a:t>Memorizate</a:t>
          </a:r>
          <a:r>
            <a:rPr lang="es-ES" sz="2100" kern="1200" dirty="0"/>
            <a:t>!</a:t>
          </a:r>
        </a:p>
        <a:p>
          <a:pPr marL="0" lvl="0" indent="0" algn="ctr" defTabSz="933450">
            <a:lnSpc>
              <a:spcPct val="90000"/>
            </a:lnSpc>
            <a:spcBef>
              <a:spcPct val="0"/>
            </a:spcBef>
            <a:spcAft>
              <a:spcPct val="5000"/>
            </a:spcAft>
            <a:buNone/>
          </a:pPr>
          <a:r>
            <a:rPr lang="es-ES" sz="2100" kern="1200" dirty="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https://www.memorizate.org/</a:t>
          </a:r>
          <a:r>
            <a:rPr lang="es-ES" sz="2100" kern="1200" dirty="0">
              <a:solidFill>
                <a:schemeClr val="bg1"/>
              </a:solidFill>
            </a:rPr>
            <a:t> </a:t>
          </a:r>
          <a:endParaRPr lang="es-ES" sz="2100" kern="1200" dirty="0"/>
        </a:p>
      </dsp:txBody>
      <dsp:txXfrm>
        <a:off x="6339478" y="2869884"/>
        <a:ext cx="3718275" cy="8935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7EED94-CB33-49F6-957B-D7567ACF620F}">
      <dsp:nvSpPr>
        <dsp:cNvPr id="0" name=""/>
        <dsp:cNvSpPr/>
      </dsp:nvSpPr>
      <dsp:spPr>
        <a:xfrm>
          <a:off x="3872273" y="998174"/>
          <a:ext cx="2313852" cy="2313852"/>
        </a:xfrm>
        <a:prstGeom prst="ellipse">
          <a:avLst/>
        </a:prstGeom>
        <a:gradFill rotWithShape="0">
          <a:gsLst>
            <a:gs pos="0">
              <a:schemeClr val="accent1">
                <a:alpha val="50000"/>
                <a:hueOff val="0"/>
                <a:satOff val="0"/>
                <a:lumOff val="0"/>
                <a:alphaOff val="0"/>
                <a:tint val="65000"/>
                <a:shade val="92000"/>
                <a:satMod val="130000"/>
              </a:schemeClr>
            </a:gs>
            <a:gs pos="45000">
              <a:schemeClr val="accent1">
                <a:alpha val="50000"/>
                <a:hueOff val="0"/>
                <a:satOff val="0"/>
                <a:lumOff val="0"/>
                <a:alphaOff val="0"/>
                <a:tint val="60000"/>
                <a:shade val="99000"/>
                <a:satMod val="120000"/>
              </a:schemeClr>
            </a:gs>
            <a:gs pos="100000">
              <a:schemeClr val="accent1">
                <a:alpha val="5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kern="1200" dirty="0"/>
            <a:t>Consecuencias económicas</a:t>
          </a:r>
        </a:p>
      </dsp:txBody>
      <dsp:txXfrm>
        <a:off x="4211129" y="1337030"/>
        <a:ext cx="1636140" cy="1636140"/>
      </dsp:txXfrm>
    </dsp:sp>
    <dsp:sp modelId="{30B6597B-14AC-4B40-84E8-F455D6281A46}">
      <dsp:nvSpPr>
        <dsp:cNvPr id="0" name=""/>
        <dsp:cNvSpPr/>
      </dsp:nvSpPr>
      <dsp:spPr>
        <a:xfrm>
          <a:off x="4450736" y="71387"/>
          <a:ext cx="1156926" cy="1156926"/>
        </a:xfrm>
        <a:prstGeom prst="ellipse">
          <a:avLst/>
        </a:prstGeom>
        <a:gradFill rotWithShape="0">
          <a:gsLst>
            <a:gs pos="0">
              <a:schemeClr val="accent1">
                <a:alpha val="50000"/>
                <a:hueOff val="0"/>
                <a:satOff val="0"/>
                <a:lumOff val="0"/>
                <a:alphaOff val="0"/>
                <a:tint val="65000"/>
                <a:shade val="92000"/>
                <a:satMod val="130000"/>
              </a:schemeClr>
            </a:gs>
            <a:gs pos="45000">
              <a:schemeClr val="accent1">
                <a:alpha val="50000"/>
                <a:hueOff val="0"/>
                <a:satOff val="0"/>
                <a:lumOff val="0"/>
                <a:alphaOff val="0"/>
                <a:tint val="60000"/>
                <a:shade val="99000"/>
                <a:satMod val="120000"/>
              </a:schemeClr>
            </a:gs>
            <a:gs pos="100000">
              <a:schemeClr val="accent1">
                <a:alpha val="5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ES" sz="900" kern="1200" dirty="0"/>
            <a:t>Destrucción del tejido industrial</a:t>
          </a:r>
        </a:p>
      </dsp:txBody>
      <dsp:txXfrm>
        <a:off x="4620164" y="240815"/>
        <a:ext cx="818070" cy="818070"/>
      </dsp:txXfrm>
    </dsp:sp>
    <dsp:sp modelId="{BB782432-B718-4F26-991A-A82E791F539F}">
      <dsp:nvSpPr>
        <dsp:cNvPr id="0" name=""/>
        <dsp:cNvSpPr/>
      </dsp:nvSpPr>
      <dsp:spPr>
        <a:xfrm>
          <a:off x="5882314" y="1111490"/>
          <a:ext cx="1156926" cy="1156926"/>
        </a:xfrm>
        <a:prstGeom prst="ellipse">
          <a:avLst/>
        </a:prstGeom>
        <a:gradFill rotWithShape="0">
          <a:gsLst>
            <a:gs pos="0">
              <a:schemeClr val="accent1">
                <a:alpha val="50000"/>
                <a:hueOff val="0"/>
                <a:satOff val="0"/>
                <a:lumOff val="0"/>
                <a:alphaOff val="0"/>
                <a:tint val="65000"/>
                <a:shade val="92000"/>
                <a:satMod val="130000"/>
              </a:schemeClr>
            </a:gs>
            <a:gs pos="45000">
              <a:schemeClr val="accent1">
                <a:alpha val="50000"/>
                <a:hueOff val="0"/>
                <a:satOff val="0"/>
                <a:lumOff val="0"/>
                <a:alphaOff val="0"/>
                <a:tint val="60000"/>
                <a:shade val="99000"/>
                <a:satMod val="120000"/>
              </a:schemeClr>
            </a:gs>
            <a:gs pos="100000">
              <a:schemeClr val="accent1">
                <a:alpha val="5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ES" sz="900" kern="1200" dirty="0"/>
            <a:t>Destrucción de infraestructuras</a:t>
          </a:r>
        </a:p>
      </dsp:txBody>
      <dsp:txXfrm>
        <a:off x="6051742" y="1280918"/>
        <a:ext cx="818070" cy="818070"/>
      </dsp:txXfrm>
    </dsp:sp>
    <dsp:sp modelId="{C09D9B8E-0914-42EC-858D-16017251587B}">
      <dsp:nvSpPr>
        <dsp:cNvPr id="0" name=""/>
        <dsp:cNvSpPr/>
      </dsp:nvSpPr>
      <dsp:spPr>
        <a:xfrm>
          <a:off x="5335500" y="2794410"/>
          <a:ext cx="1156926" cy="1156926"/>
        </a:xfrm>
        <a:prstGeom prst="ellipse">
          <a:avLst/>
        </a:prstGeom>
        <a:gradFill rotWithShape="0">
          <a:gsLst>
            <a:gs pos="0">
              <a:schemeClr val="accent1">
                <a:alpha val="50000"/>
                <a:hueOff val="0"/>
                <a:satOff val="0"/>
                <a:lumOff val="0"/>
                <a:alphaOff val="0"/>
                <a:tint val="65000"/>
                <a:shade val="92000"/>
                <a:satMod val="130000"/>
              </a:schemeClr>
            </a:gs>
            <a:gs pos="45000">
              <a:schemeClr val="accent1">
                <a:alpha val="50000"/>
                <a:hueOff val="0"/>
                <a:satOff val="0"/>
                <a:lumOff val="0"/>
                <a:alphaOff val="0"/>
                <a:tint val="60000"/>
                <a:shade val="99000"/>
                <a:satMod val="120000"/>
              </a:schemeClr>
            </a:gs>
            <a:gs pos="100000">
              <a:schemeClr val="accent1">
                <a:alpha val="5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ES" sz="900" kern="1200" dirty="0"/>
            <a:t>Destrucción de viviendas e inmuebles</a:t>
          </a:r>
        </a:p>
      </dsp:txBody>
      <dsp:txXfrm>
        <a:off x="5504928" y="2963838"/>
        <a:ext cx="818070" cy="818070"/>
      </dsp:txXfrm>
    </dsp:sp>
    <dsp:sp modelId="{104A0C8D-C4A4-4041-9D2D-F065D656A71A}">
      <dsp:nvSpPr>
        <dsp:cNvPr id="0" name=""/>
        <dsp:cNvSpPr/>
      </dsp:nvSpPr>
      <dsp:spPr>
        <a:xfrm>
          <a:off x="3565973" y="2794410"/>
          <a:ext cx="1156926" cy="1156926"/>
        </a:xfrm>
        <a:prstGeom prst="ellipse">
          <a:avLst/>
        </a:prstGeom>
        <a:gradFill rotWithShape="0">
          <a:gsLst>
            <a:gs pos="0">
              <a:schemeClr val="accent1">
                <a:alpha val="50000"/>
                <a:hueOff val="0"/>
                <a:satOff val="0"/>
                <a:lumOff val="0"/>
                <a:alphaOff val="0"/>
                <a:tint val="65000"/>
                <a:shade val="92000"/>
                <a:satMod val="130000"/>
              </a:schemeClr>
            </a:gs>
            <a:gs pos="45000">
              <a:schemeClr val="accent1">
                <a:alpha val="50000"/>
                <a:hueOff val="0"/>
                <a:satOff val="0"/>
                <a:lumOff val="0"/>
                <a:alphaOff val="0"/>
                <a:tint val="60000"/>
                <a:shade val="99000"/>
                <a:satMod val="120000"/>
              </a:schemeClr>
            </a:gs>
            <a:gs pos="100000">
              <a:schemeClr val="accent1">
                <a:alpha val="5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ES" sz="900" kern="1200" dirty="0"/>
            <a:t>Destrucción del campo</a:t>
          </a:r>
        </a:p>
      </dsp:txBody>
      <dsp:txXfrm>
        <a:off x="3735401" y="2963838"/>
        <a:ext cx="818070" cy="818070"/>
      </dsp:txXfrm>
    </dsp:sp>
    <dsp:sp modelId="{92C33CFF-FB0C-427C-B3A7-4C2E91C43029}">
      <dsp:nvSpPr>
        <dsp:cNvPr id="0" name=""/>
        <dsp:cNvSpPr/>
      </dsp:nvSpPr>
      <dsp:spPr>
        <a:xfrm>
          <a:off x="3019158" y="1111490"/>
          <a:ext cx="1156926" cy="1156926"/>
        </a:xfrm>
        <a:prstGeom prst="ellipse">
          <a:avLst/>
        </a:prstGeom>
        <a:gradFill rotWithShape="0">
          <a:gsLst>
            <a:gs pos="0">
              <a:schemeClr val="accent1">
                <a:alpha val="50000"/>
                <a:hueOff val="0"/>
                <a:satOff val="0"/>
                <a:lumOff val="0"/>
                <a:alphaOff val="0"/>
                <a:tint val="65000"/>
                <a:shade val="92000"/>
                <a:satMod val="130000"/>
              </a:schemeClr>
            </a:gs>
            <a:gs pos="45000">
              <a:schemeClr val="accent1">
                <a:alpha val="50000"/>
                <a:hueOff val="0"/>
                <a:satOff val="0"/>
                <a:lumOff val="0"/>
                <a:alphaOff val="0"/>
                <a:tint val="60000"/>
                <a:shade val="99000"/>
                <a:satMod val="120000"/>
              </a:schemeClr>
            </a:gs>
            <a:gs pos="100000">
              <a:schemeClr val="accent1">
                <a:alpha val="5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ES" sz="900" kern="1200" dirty="0"/>
            <a:t>Aumento de la deuda externa</a:t>
          </a:r>
        </a:p>
      </dsp:txBody>
      <dsp:txXfrm>
        <a:off x="3188586" y="1280918"/>
        <a:ext cx="818070" cy="8180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1A9A4-D71E-4D80-A076-69577AEC94D2}">
      <dsp:nvSpPr>
        <dsp:cNvPr id="0" name=""/>
        <dsp:cNvSpPr/>
      </dsp:nvSpPr>
      <dsp:spPr>
        <a:xfrm>
          <a:off x="3793704" y="1177769"/>
          <a:ext cx="2470990" cy="2470990"/>
        </a:xfrm>
        <a:prstGeom prst="ellipse">
          <a:avLst/>
        </a:prstGeom>
        <a:gradFill rotWithShape="0">
          <a:gsLst>
            <a:gs pos="0">
              <a:schemeClr val="accent1">
                <a:alpha val="50000"/>
                <a:hueOff val="0"/>
                <a:satOff val="0"/>
                <a:lumOff val="0"/>
                <a:alphaOff val="0"/>
                <a:shade val="85000"/>
                <a:satMod val="130000"/>
              </a:schemeClr>
            </a:gs>
            <a:gs pos="34000">
              <a:schemeClr val="accent1">
                <a:alpha val="50000"/>
                <a:hueOff val="0"/>
                <a:satOff val="0"/>
                <a:lumOff val="0"/>
                <a:alphaOff val="0"/>
                <a:shade val="87000"/>
                <a:satMod val="125000"/>
              </a:schemeClr>
            </a:gs>
            <a:gs pos="70000">
              <a:schemeClr val="accent1">
                <a:alpha val="50000"/>
                <a:hueOff val="0"/>
                <a:satOff val="0"/>
                <a:lumOff val="0"/>
                <a:alphaOff val="0"/>
                <a:tint val="100000"/>
                <a:shade val="90000"/>
                <a:satMod val="130000"/>
              </a:schemeClr>
            </a:gs>
            <a:gs pos="100000">
              <a:schemeClr val="accent1">
                <a:alpha val="50000"/>
                <a:hueOff val="0"/>
                <a:satOff val="0"/>
                <a:lumOff val="0"/>
                <a:alphaOff val="0"/>
                <a:tint val="100000"/>
                <a:shade val="100000"/>
                <a:satMod val="110000"/>
              </a:schemeClr>
            </a:gs>
          </a:gsLst>
          <a:path path="circle">
            <a:fillToRect l="100000" t="100000" r="100000" b="100000"/>
          </a:path>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s-ES" sz="2200" kern="1200" dirty="0"/>
            <a:t>Consecuencias demográficas</a:t>
          </a:r>
        </a:p>
      </dsp:txBody>
      <dsp:txXfrm>
        <a:off x="4155572" y="1539637"/>
        <a:ext cx="1747254" cy="1747254"/>
      </dsp:txXfrm>
    </dsp:sp>
    <dsp:sp modelId="{8A364971-C17C-40FC-85D0-2F5A18347BFA}">
      <dsp:nvSpPr>
        <dsp:cNvPr id="0" name=""/>
        <dsp:cNvSpPr/>
      </dsp:nvSpPr>
      <dsp:spPr>
        <a:xfrm>
          <a:off x="4411452" y="187907"/>
          <a:ext cx="1235495" cy="1235495"/>
        </a:xfrm>
        <a:prstGeom prst="ellipse">
          <a:avLst/>
        </a:prstGeom>
        <a:gradFill rotWithShape="0">
          <a:gsLst>
            <a:gs pos="0">
              <a:schemeClr val="accent1">
                <a:alpha val="50000"/>
                <a:hueOff val="0"/>
                <a:satOff val="0"/>
                <a:lumOff val="0"/>
                <a:alphaOff val="0"/>
                <a:shade val="85000"/>
                <a:satMod val="130000"/>
              </a:schemeClr>
            </a:gs>
            <a:gs pos="34000">
              <a:schemeClr val="accent1">
                <a:alpha val="50000"/>
                <a:hueOff val="0"/>
                <a:satOff val="0"/>
                <a:lumOff val="0"/>
                <a:alphaOff val="0"/>
                <a:shade val="87000"/>
                <a:satMod val="125000"/>
              </a:schemeClr>
            </a:gs>
            <a:gs pos="70000">
              <a:schemeClr val="accent1">
                <a:alpha val="50000"/>
                <a:hueOff val="0"/>
                <a:satOff val="0"/>
                <a:lumOff val="0"/>
                <a:alphaOff val="0"/>
                <a:tint val="100000"/>
                <a:shade val="90000"/>
                <a:satMod val="130000"/>
              </a:schemeClr>
            </a:gs>
            <a:gs pos="100000">
              <a:schemeClr val="accent1">
                <a:alpha val="50000"/>
                <a:hueOff val="0"/>
                <a:satOff val="0"/>
                <a:lumOff val="0"/>
                <a:alphaOff val="0"/>
                <a:tint val="100000"/>
                <a:shade val="100000"/>
                <a:satMod val="110000"/>
              </a:schemeClr>
            </a:gs>
          </a:gsLst>
          <a:path path="circle">
            <a:fillToRect l="100000" t="100000" r="100000" b="100000"/>
          </a:path>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dirty="0"/>
            <a:t>Pérdidas por muertes en la guerra</a:t>
          </a:r>
        </a:p>
      </dsp:txBody>
      <dsp:txXfrm>
        <a:off x="4592386" y="368841"/>
        <a:ext cx="873627" cy="873627"/>
      </dsp:txXfrm>
    </dsp:sp>
    <dsp:sp modelId="{9F7A8F3D-72DD-4A25-A412-BD75F60DC83C}">
      <dsp:nvSpPr>
        <dsp:cNvPr id="0" name=""/>
        <dsp:cNvSpPr/>
      </dsp:nvSpPr>
      <dsp:spPr>
        <a:xfrm>
          <a:off x="5803683" y="2599322"/>
          <a:ext cx="1235495" cy="1235495"/>
        </a:xfrm>
        <a:prstGeom prst="ellipse">
          <a:avLst/>
        </a:prstGeom>
        <a:gradFill rotWithShape="0">
          <a:gsLst>
            <a:gs pos="0">
              <a:schemeClr val="accent1">
                <a:alpha val="50000"/>
                <a:hueOff val="0"/>
                <a:satOff val="0"/>
                <a:lumOff val="0"/>
                <a:alphaOff val="0"/>
                <a:shade val="85000"/>
                <a:satMod val="130000"/>
              </a:schemeClr>
            </a:gs>
            <a:gs pos="34000">
              <a:schemeClr val="accent1">
                <a:alpha val="50000"/>
                <a:hueOff val="0"/>
                <a:satOff val="0"/>
                <a:lumOff val="0"/>
                <a:alphaOff val="0"/>
                <a:shade val="87000"/>
                <a:satMod val="125000"/>
              </a:schemeClr>
            </a:gs>
            <a:gs pos="70000">
              <a:schemeClr val="accent1">
                <a:alpha val="50000"/>
                <a:hueOff val="0"/>
                <a:satOff val="0"/>
                <a:lumOff val="0"/>
                <a:alphaOff val="0"/>
                <a:tint val="100000"/>
                <a:shade val="90000"/>
                <a:satMod val="130000"/>
              </a:schemeClr>
            </a:gs>
            <a:gs pos="100000">
              <a:schemeClr val="accent1">
                <a:alpha val="50000"/>
                <a:hueOff val="0"/>
                <a:satOff val="0"/>
                <a:lumOff val="0"/>
                <a:alphaOff val="0"/>
                <a:tint val="100000"/>
                <a:shade val="100000"/>
                <a:satMod val="110000"/>
              </a:schemeClr>
            </a:gs>
          </a:gsLst>
          <a:path path="circle">
            <a:fillToRect l="100000" t="100000" r="100000" b="100000"/>
          </a:path>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dirty="0"/>
            <a:t>Pérdidas por los no nacidos</a:t>
          </a:r>
        </a:p>
      </dsp:txBody>
      <dsp:txXfrm>
        <a:off x="5984617" y="2780256"/>
        <a:ext cx="873627" cy="873627"/>
      </dsp:txXfrm>
    </dsp:sp>
    <dsp:sp modelId="{5B9A0ABD-7F41-44FC-A30F-F8507694EB9A}">
      <dsp:nvSpPr>
        <dsp:cNvPr id="0" name=""/>
        <dsp:cNvSpPr/>
      </dsp:nvSpPr>
      <dsp:spPr>
        <a:xfrm>
          <a:off x="3019221" y="2599322"/>
          <a:ext cx="1235495" cy="1235495"/>
        </a:xfrm>
        <a:prstGeom prst="ellipse">
          <a:avLst/>
        </a:prstGeom>
        <a:gradFill rotWithShape="0">
          <a:gsLst>
            <a:gs pos="0">
              <a:schemeClr val="accent1">
                <a:alpha val="50000"/>
                <a:hueOff val="0"/>
                <a:satOff val="0"/>
                <a:lumOff val="0"/>
                <a:alphaOff val="0"/>
                <a:shade val="85000"/>
                <a:satMod val="130000"/>
              </a:schemeClr>
            </a:gs>
            <a:gs pos="34000">
              <a:schemeClr val="accent1">
                <a:alpha val="50000"/>
                <a:hueOff val="0"/>
                <a:satOff val="0"/>
                <a:lumOff val="0"/>
                <a:alphaOff val="0"/>
                <a:shade val="87000"/>
                <a:satMod val="125000"/>
              </a:schemeClr>
            </a:gs>
            <a:gs pos="70000">
              <a:schemeClr val="accent1">
                <a:alpha val="50000"/>
                <a:hueOff val="0"/>
                <a:satOff val="0"/>
                <a:lumOff val="0"/>
                <a:alphaOff val="0"/>
                <a:tint val="100000"/>
                <a:shade val="90000"/>
                <a:satMod val="130000"/>
              </a:schemeClr>
            </a:gs>
            <a:gs pos="100000">
              <a:schemeClr val="accent1">
                <a:alpha val="50000"/>
                <a:hueOff val="0"/>
                <a:satOff val="0"/>
                <a:lumOff val="0"/>
                <a:alphaOff val="0"/>
                <a:tint val="100000"/>
                <a:shade val="100000"/>
                <a:satMod val="110000"/>
              </a:schemeClr>
            </a:gs>
          </a:gsLst>
          <a:path path="circle">
            <a:fillToRect l="100000" t="100000" r="100000" b="100000"/>
          </a:path>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dirty="0"/>
            <a:t>Exilio</a:t>
          </a:r>
        </a:p>
      </dsp:txBody>
      <dsp:txXfrm>
        <a:off x="3200155" y="2780256"/>
        <a:ext cx="873627" cy="873627"/>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75022F-F2ED-411B-99D3-926619E20A78}" type="datetimeFigureOut">
              <a:rPr lang="es-ES" smtClean="0"/>
              <a:t>29/07/2022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B60EA4-1CE3-47F5-885B-F863D1907461}" type="slidenum">
              <a:rPr lang="es-ES" smtClean="0"/>
              <a:t>‹Nº›</a:t>
            </a:fld>
            <a:endParaRPr lang="es-ES"/>
          </a:p>
        </p:txBody>
      </p:sp>
    </p:spTree>
    <p:extLst>
      <p:ext uri="{BB962C8B-B14F-4D97-AF65-F5344CB8AC3E}">
        <p14:creationId xmlns:p14="http://schemas.microsoft.com/office/powerpoint/2010/main" val="3014048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40D15A0-3E87-4D44-9EF0-383D6BABDD5E}" type="datetimeFigureOut">
              <a:rPr lang="es-ES" smtClean="0"/>
              <a:t>29/07/2022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9C433DF-42F0-46EE-8DE0-5344137A9DF9}" type="slidenum">
              <a:rPr lang="es-ES" smtClean="0"/>
              <a:t>‹Nº›</a:t>
            </a:fld>
            <a:endParaRPr lang="es-E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437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40D15A0-3E87-4D44-9EF0-383D6BABDD5E}" type="datetimeFigureOut">
              <a:rPr lang="es-ES" smtClean="0"/>
              <a:t>29/07/2022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9C433DF-42F0-46EE-8DE0-5344137A9DF9}" type="slidenum">
              <a:rPr lang="es-ES" smtClean="0"/>
              <a:t>‹Nº›</a:t>
            </a:fld>
            <a:endParaRPr lang="es-ES"/>
          </a:p>
        </p:txBody>
      </p:sp>
    </p:spTree>
    <p:extLst>
      <p:ext uri="{BB962C8B-B14F-4D97-AF65-F5344CB8AC3E}">
        <p14:creationId xmlns:p14="http://schemas.microsoft.com/office/powerpoint/2010/main" val="353910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40D15A0-3E87-4D44-9EF0-383D6BABDD5E}" type="datetimeFigureOut">
              <a:rPr lang="es-ES" smtClean="0"/>
              <a:t>29/07/2022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9C433DF-42F0-46EE-8DE0-5344137A9DF9}" type="slidenum">
              <a:rPr lang="es-ES" smtClean="0"/>
              <a:t>‹Nº›</a:t>
            </a:fld>
            <a:endParaRPr lang="es-ES"/>
          </a:p>
        </p:txBody>
      </p:sp>
    </p:spTree>
    <p:extLst>
      <p:ext uri="{BB962C8B-B14F-4D97-AF65-F5344CB8AC3E}">
        <p14:creationId xmlns:p14="http://schemas.microsoft.com/office/powerpoint/2010/main" val="212255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39878B-9DAF-40BD-8F64-9C4EB42654C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C224CE8-AD81-4D56-83EA-CFBB169CAB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EC13C4B-4D4C-40D8-84D6-D5EA828998CE}"/>
              </a:ext>
            </a:extLst>
          </p:cNvPr>
          <p:cNvSpPr>
            <a:spLocks noGrp="1"/>
          </p:cNvSpPr>
          <p:nvPr>
            <p:ph type="dt" sz="half" idx="10"/>
          </p:nvPr>
        </p:nvSpPr>
        <p:spPr/>
        <p:txBody>
          <a:bodyPr/>
          <a:lstStyle/>
          <a:p>
            <a:fld id="{846B5FC5-580F-4775-9723-0A4B07CCD9DC}" type="datetimeFigureOut">
              <a:rPr lang="es-ES" smtClean="0"/>
              <a:t>29/07/2022</a:t>
            </a:fld>
            <a:endParaRPr lang="es-ES"/>
          </a:p>
        </p:txBody>
      </p:sp>
      <p:sp>
        <p:nvSpPr>
          <p:cNvPr id="5" name="Marcador de pie de página 4">
            <a:extLst>
              <a:ext uri="{FF2B5EF4-FFF2-40B4-BE49-F238E27FC236}">
                <a16:creationId xmlns:a16="http://schemas.microsoft.com/office/drawing/2014/main" id="{4BB43316-2760-4C48-A849-3708F179606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07CBAA-B7B9-4AFF-BD48-672F51D366C6}"/>
              </a:ext>
            </a:extLst>
          </p:cNvPr>
          <p:cNvSpPr>
            <a:spLocks noGrp="1"/>
          </p:cNvSpPr>
          <p:nvPr>
            <p:ph type="sldNum" sz="quarter" idx="12"/>
          </p:nvPr>
        </p:nvSpPr>
        <p:spPr/>
        <p:txBody>
          <a:bodyPr/>
          <a:lstStyle/>
          <a:p>
            <a:fld id="{89EB19B7-2B92-4E08-9F7F-767BA5683869}" type="slidenum">
              <a:rPr lang="es-ES" smtClean="0"/>
              <a:t>‹Nº›</a:t>
            </a:fld>
            <a:endParaRPr lang="es-ES"/>
          </a:p>
        </p:txBody>
      </p:sp>
    </p:spTree>
    <p:extLst>
      <p:ext uri="{BB962C8B-B14F-4D97-AF65-F5344CB8AC3E}">
        <p14:creationId xmlns:p14="http://schemas.microsoft.com/office/powerpoint/2010/main" val="2280970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EAE2AB-CC97-418A-A305-49A52238AB8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8D79ACB-F563-42E7-98DC-A689F6E64CD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DB5877F-5E4A-4ABE-B699-DB5B54325C1B}"/>
              </a:ext>
            </a:extLst>
          </p:cNvPr>
          <p:cNvSpPr>
            <a:spLocks noGrp="1"/>
          </p:cNvSpPr>
          <p:nvPr>
            <p:ph type="dt" sz="half" idx="10"/>
          </p:nvPr>
        </p:nvSpPr>
        <p:spPr/>
        <p:txBody>
          <a:bodyPr/>
          <a:lstStyle/>
          <a:p>
            <a:fld id="{846B5FC5-580F-4775-9723-0A4B07CCD9DC}" type="datetimeFigureOut">
              <a:rPr lang="es-ES" smtClean="0"/>
              <a:t>29/07/2022</a:t>
            </a:fld>
            <a:endParaRPr lang="es-ES"/>
          </a:p>
        </p:txBody>
      </p:sp>
      <p:sp>
        <p:nvSpPr>
          <p:cNvPr id="5" name="Marcador de pie de página 4">
            <a:extLst>
              <a:ext uri="{FF2B5EF4-FFF2-40B4-BE49-F238E27FC236}">
                <a16:creationId xmlns:a16="http://schemas.microsoft.com/office/drawing/2014/main" id="{3F30783B-9E0D-4037-9D9A-AC08E72D300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D6671CE-1144-4307-80F5-64FAFF978227}"/>
              </a:ext>
            </a:extLst>
          </p:cNvPr>
          <p:cNvSpPr>
            <a:spLocks noGrp="1"/>
          </p:cNvSpPr>
          <p:nvPr>
            <p:ph type="sldNum" sz="quarter" idx="12"/>
          </p:nvPr>
        </p:nvSpPr>
        <p:spPr/>
        <p:txBody>
          <a:bodyPr/>
          <a:lstStyle/>
          <a:p>
            <a:fld id="{89EB19B7-2B92-4E08-9F7F-767BA5683869}" type="slidenum">
              <a:rPr lang="es-ES" smtClean="0"/>
              <a:t>‹Nº›</a:t>
            </a:fld>
            <a:endParaRPr lang="es-ES"/>
          </a:p>
        </p:txBody>
      </p:sp>
    </p:spTree>
    <p:extLst>
      <p:ext uri="{BB962C8B-B14F-4D97-AF65-F5344CB8AC3E}">
        <p14:creationId xmlns:p14="http://schemas.microsoft.com/office/powerpoint/2010/main" val="1678420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FBD13E-2388-48CC-AC13-9F665E42F34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E5DAEA-BE25-4107-B42B-00AACF4331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773EFC6-1A73-498A-B4A1-8FB4BCE6D821}"/>
              </a:ext>
            </a:extLst>
          </p:cNvPr>
          <p:cNvSpPr>
            <a:spLocks noGrp="1"/>
          </p:cNvSpPr>
          <p:nvPr>
            <p:ph type="dt" sz="half" idx="10"/>
          </p:nvPr>
        </p:nvSpPr>
        <p:spPr/>
        <p:txBody>
          <a:bodyPr/>
          <a:lstStyle/>
          <a:p>
            <a:fld id="{846B5FC5-580F-4775-9723-0A4B07CCD9DC}" type="datetimeFigureOut">
              <a:rPr lang="es-ES" smtClean="0"/>
              <a:t>29/07/2022</a:t>
            </a:fld>
            <a:endParaRPr lang="es-ES"/>
          </a:p>
        </p:txBody>
      </p:sp>
      <p:sp>
        <p:nvSpPr>
          <p:cNvPr id="5" name="Marcador de pie de página 4">
            <a:extLst>
              <a:ext uri="{FF2B5EF4-FFF2-40B4-BE49-F238E27FC236}">
                <a16:creationId xmlns:a16="http://schemas.microsoft.com/office/drawing/2014/main" id="{18BA6376-69A1-4FD5-994C-278D58554B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E36B52C-FE41-43A1-A90E-9A6FC3980088}"/>
              </a:ext>
            </a:extLst>
          </p:cNvPr>
          <p:cNvSpPr>
            <a:spLocks noGrp="1"/>
          </p:cNvSpPr>
          <p:nvPr>
            <p:ph type="sldNum" sz="quarter" idx="12"/>
          </p:nvPr>
        </p:nvSpPr>
        <p:spPr/>
        <p:txBody>
          <a:bodyPr/>
          <a:lstStyle/>
          <a:p>
            <a:fld id="{89EB19B7-2B92-4E08-9F7F-767BA5683869}" type="slidenum">
              <a:rPr lang="es-ES" smtClean="0"/>
              <a:t>‹Nº›</a:t>
            </a:fld>
            <a:endParaRPr lang="es-ES"/>
          </a:p>
        </p:txBody>
      </p:sp>
    </p:spTree>
    <p:extLst>
      <p:ext uri="{BB962C8B-B14F-4D97-AF65-F5344CB8AC3E}">
        <p14:creationId xmlns:p14="http://schemas.microsoft.com/office/powerpoint/2010/main" val="1805943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99F89D-1B40-4E87-A736-47993D05F69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932F03E-5D0B-41C8-B6C4-B14EA2574F6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E6D14FC-C303-4E27-80C1-5626C591905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D4014A2-463B-437D-9B15-57FCA8D39C16}"/>
              </a:ext>
            </a:extLst>
          </p:cNvPr>
          <p:cNvSpPr>
            <a:spLocks noGrp="1"/>
          </p:cNvSpPr>
          <p:nvPr>
            <p:ph type="dt" sz="half" idx="10"/>
          </p:nvPr>
        </p:nvSpPr>
        <p:spPr/>
        <p:txBody>
          <a:bodyPr/>
          <a:lstStyle/>
          <a:p>
            <a:fld id="{846B5FC5-580F-4775-9723-0A4B07CCD9DC}" type="datetimeFigureOut">
              <a:rPr lang="es-ES" smtClean="0"/>
              <a:t>29/07/2022</a:t>
            </a:fld>
            <a:endParaRPr lang="es-ES"/>
          </a:p>
        </p:txBody>
      </p:sp>
      <p:sp>
        <p:nvSpPr>
          <p:cNvPr id="6" name="Marcador de pie de página 5">
            <a:extLst>
              <a:ext uri="{FF2B5EF4-FFF2-40B4-BE49-F238E27FC236}">
                <a16:creationId xmlns:a16="http://schemas.microsoft.com/office/drawing/2014/main" id="{C69E43CD-63FD-4705-989C-6DD7A0FF665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6730D87-58C8-4829-AFC0-1CA2361001C5}"/>
              </a:ext>
            </a:extLst>
          </p:cNvPr>
          <p:cNvSpPr>
            <a:spLocks noGrp="1"/>
          </p:cNvSpPr>
          <p:nvPr>
            <p:ph type="sldNum" sz="quarter" idx="12"/>
          </p:nvPr>
        </p:nvSpPr>
        <p:spPr/>
        <p:txBody>
          <a:bodyPr/>
          <a:lstStyle/>
          <a:p>
            <a:fld id="{89EB19B7-2B92-4E08-9F7F-767BA5683869}" type="slidenum">
              <a:rPr lang="es-ES" smtClean="0"/>
              <a:t>‹Nº›</a:t>
            </a:fld>
            <a:endParaRPr lang="es-ES"/>
          </a:p>
        </p:txBody>
      </p:sp>
    </p:spTree>
    <p:extLst>
      <p:ext uri="{BB962C8B-B14F-4D97-AF65-F5344CB8AC3E}">
        <p14:creationId xmlns:p14="http://schemas.microsoft.com/office/powerpoint/2010/main" val="789910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B5DFC2-B9B4-4F03-937F-5205859998A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4C126DE-9EDD-4B17-BE1E-E6CA7A16C1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DA8B080-7BE2-4DF7-8359-443E4EFB0B6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64E94E6-0F6D-4809-AB73-B4EDB57764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B9B3A4A-BDC3-4012-9B41-6608BD0EEA5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1DC3763-17C1-46E2-9936-363415ED146A}"/>
              </a:ext>
            </a:extLst>
          </p:cNvPr>
          <p:cNvSpPr>
            <a:spLocks noGrp="1"/>
          </p:cNvSpPr>
          <p:nvPr>
            <p:ph type="dt" sz="half" idx="10"/>
          </p:nvPr>
        </p:nvSpPr>
        <p:spPr/>
        <p:txBody>
          <a:bodyPr/>
          <a:lstStyle/>
          <a:p>
            <a:fld id="{846B5FC5-580F-4775-9723-0A4B07CCD9DC}" type="datetimeFigureOut">
              <a:rPr lang="es-ES" smtClean="0"/>
              <a:t>29/07/2022</a:t>
            </a:fld>
            <a:endParaRPr lang="es-ES"/>
          </a:p>
        </p:txBody>
      </p:sp>
      <p:sp>
        <p:nvSpPr>
          <p:cNvPr id="8" name="Marcador de pie de página 7">
            <a:extLst>
              <a:ext uri="{FF2B5EF4-FFF2-40B4-BE49-F238E27FC236}">
                <a16:creationId xmlns:a16="http://schemas.microsoft.com/office/drawing/2014/main" id="{5F3C8FA6-904E-4430-9797-7F53841494F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026C359-0722-40B6-A7F3-FA20D0CB6342}"/>
              </a:ext>
            </a:extLst>
          </p:cNvPr>
          <p:cNvSpPr>
            <a:spLocks noGrp="1"/>
          </p:cNvSpPr>
          <p:nvPr>
            <p:ph type="sldNum" sz="quarter" idx="12"/>
          </p:nvPr>
        </p:nvSpPr>
        <p:spPr/>
        <p:txBody>
          <a:bodyPr/>
          <a:lstStyle/>
          <a:p>
            <a:fld id="{89EB19B7-2B92-4E08-9F7F-767BA5683869}" type="slidenum">
              <a:rPr lang="es-ES" smtClean="0"/>
              <a:t>‹Nº›</a:t>
            </a:fld>
            <a:endParaRPr lang="es-ES"/>
          </a:p>
        </p:txBody>
      </p:sp>
    </p:spTree>
    <p:extLst>
      <p:ext uri="{BB962C8B-B14F-4D97-AF65-F5344CB8AC3E}">
        <p14:creationId xmlns:p14="http://schemas.microsoft.com/office/powerpoint/2010/main" val="830118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580B57-E125-4DCE-90D5-10CDB1DAE38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9293B8F-F221-4553-A910-C501EDE355B4}"/>
              </a:ext>
            </a:extLst>
          </p:cNvPr>
          <p:cNvSpPr>
            <a:spLocks noGrp="1"/>
          </p:cNvSpPr>
          <p:nvPr>
            <p:ph type="dt" sz="half" idx="10"/>
          </p:nvPr>
        </p:nvSpPr>
        <p:spPr/>
        <p:txBody>
          <a:bodyPr/>
          <a:lstStyle/>
          <a:p>
            <a:fld id="{846B5FC5-580F-4775-9723-0A4B07CCD9DC}" type="datetimeFigureOut">
              <a:rPr lang="es-ES" smtClean="0"/>
              <a:t>29/07/2022</a:t>
            </a:fld>
            <a:endParaRPr lang="es-ES"/>
          </a:p>
        </p:txBody>
      </p:sp>
      <p:sp>
        <p:nvSpPr>
          <p:cNvPr id="4" name="Marcador de pie de página 3">
            <a:extLst>
              <a:ext uri="{FF2B5EF4-FFF2-40B4-BE49-F238E27FC236}">
                <a16:creationId xmlns:a16="http://schemas.microsoft.com/office/drawing/2014/main" id="{A8540325-8DB5-4922-AA64-E21B7E8D7CA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0B814E6-1B17-46D4-B54E-00ECA496685F}"/>
              </a:ext>
            </a:extLst>
          </p:cNvPr>
          <p:cNvSpPr>
            <a:spLocks noGrp="1"/>
          </p:cNvSpPr>
          <p:nvPr>
            <p:ph type="sldNum" sz="quarter" idx="12"/>
          </p:nvPr>
        </p:nvSpPr>
        <p:spPr/>
        <p:txBody>
          <a:bodyPr/>
          <a:lstStyle/>
          <a:p>
            <a:fld id="{89EB19B7-2B92-4E08-9F7F-767BA5683869}" type="slidenum">
              <a:rPr lang="es-ES" smtClean="0"/>
              <a:t>‹Nº›</a:t>
            </a:fld>
            <a:endParaRPr lang="es-ES"/>
          </a:p>
        </p:txBody>
      </p:sp>
    </p:spTree>
    <p:extLst>
      <p:ext uri="{BB962C8B-B14F-4D97-AF65-F5344CB8AC3E}">
        <p14:creationId xmlns:p14="http://schemas.microsoft.com/office/powerpoint/2010/main" val="2105053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E33CC24-60C6-45D5-9864-CD46A5C34D2D}"/>
              </a:ext>
            </a:extLst>
          </p:cNvPr>
          <p:cNvSpPr>
            <a:spLocks noGrp="1"/>
          </p:cNvSpPr>
          <p:nvPr>
            <p:ph type="dt" sz="half" idx="10"/>
          </p:nvPr>
        </p:nvSpPr>
        <p:spPr/>
        <p:txBody>
          <a:bodyPr/>
          <a:lstStyle/>
          <a:p>
            <a:fld id="{846B5FC5-580F-4775-9723-0A4B07CCD9DC}" type="datetimeFigureOut">
              <a:rPr lang="es-ES" smtClean="0"/>
              <a:t>29/07/2022</a:t>
            </a:fld>
            <a:endParaRPr lang="es-ES"/>
          </a:p>
        </p:txBody>
      </p:sp>
      <p:sp>
        <p:nvSpPr>
          <p:cNvPr id="3" name="Marcador de pie de página 2">
            <a:extLst>
              <a:ext uri="{FF2B5EF4-FFF2-40B4-BE49-F238E27FC236}">
                <a16:creationId xmlns:a16="http://schemas.microsoft.com/office/drawing/2014/main" id="{48C3F89C-836F-4220-9B85-A7E9C670D3D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CFEE872-E594-4D0A-A404-965E9F3876A3}"/>
              </a:ext>
            </a:extLst>
          </p:cNvPr>
          <p:cNvSpPr>
            <a:spLocks noGrp="1"/>
          </p:cNvSpPr>
          <p:nvPr>
            <p:ph type="sldNum" sz="quarter" idx="12"/>
          </p:nvPr>
        </p:nvSpPr>
        <p:spPr/>
        <p:txBody>
          <a:bodyPr/>
          <a:lstStyle/>
          <a:p>
            <a:fld id="{89EB19B7-2B92-4E08-9F7F-767BA5683869}" type="slidenum">
              <a:rPr lang="es-ES" smtClean="0"/>
              <a:t>‹Nº›</a:t>
            </a:fld>
            <a:endParaRPr lang="es-ES"/>
          </a:p>
        </p:txBody>
      </p:sp>
    </p:spTree>
    <p:extLst>
      <p:ext uri="{BB962C8B-B14F-4D97-AF65-F5344CB8AC3E}">
        <p14:creationId xmlns:p14="http://schemas.microsoft.com/office/powerpoint/2010/main" val="3856041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DA4E13-502D-4A4B-9F94-9C770B64F57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860A34A-EEF4-4EFD-9FBD-0D86EBE086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2842853-8B03-442E-9081-51B213389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11C0935-DDC9-4BB2-9370-DDDFFB27041E}"/>
              </a:ext>
            </a:extLst>
          </p:cNvPr>
          <p:cNvSpPr>
            <a:spLocks noGrp="1"/>
          </p:cNvSpPr>
          <p:nvPr>
            <p:ph type="dt" sz="half" idx="10"/>
          </p:nvPr>
        </p:nvSpPr>
        <p:spPr/>
        <p:txBody>
          <a:bodyPr/>
          <a:lstStyle/>
          <a:p>
            <a:fld id="{846B5FC5-580F-4775-9723-0A4B07CCD9DC}" type="datetimeFigureOut">
              <a:rPr lang="es-ES" smtClean="0"/>
              <a:t>29/07/2022</a:t>
            </a:fld>
            <a:endParaRPr lang="es-ES"/>
          </a:p>
        </p:txBody>
      </p:sp>
      <p:sp>
        <p:nvSpPr>
          <p:cNvPr id="6" name="Marcador de pie de página 5">
            <a:extLst>
              <a:ext uri="{FF2B5EF4-FFF2-40B4-BE49-F238E27FC236}">
                <a16:creationId xmlns:a16="http://schemas.microsoft.com/office/drawing/2014/main" id="{1E2253DF-F7AF-4DF5-8A03-6E6FD6F84D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5233AA3-4554-47F7-8036-6FCE90483842}"/>
              </a:ext>
            </a:extLst>
          </p:cNvPr>
          <p:cNvSpPr>
            <a:spLocks noGrp="1"/>
          </p:cNvSpPr>
          <p:nvPr>
            <p:ph type="sldNum" sz="quarter" idx="12"/>
          </p:nvPr>
        </p:nvSpPr>
        <p:spPr/>
        <p:txBody>
          <a:bodyPr/>
          <a:lstStyle/>
          <a:p>
            <a:fld id="{89EB19B7-2B92-4E08-9F7F-767BA5683869}" type="slidenum">
              <a:rPr lang="es-ES" smtClean="0"/>
              <a:t>‹Nº›</a:t>
            </a:fld>
            <a:endParaRPr lang="es-ES"/>
          </a:p>
        </p:txBody>
      </p:sp>
    </p:spTree>
    <p:extLst>
      <p:ext uri="{BB962C8B-B14F-4D97-AF65-F5344CB8AC3E}">
        <p14:creationId xmlns:p14="http://schemas.microsoft.com/office/powerpoint/2010/main" val="155962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40D15A0-3E87-4D44-9EF0-383D6BABDD5E}" type="datetimeFigureOut">
              <a:rPr lang="es-ES" smtClean="0"/>
              <a:t>29/07/2022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9C433DF-42F0-46EE-8DE0-5344137A9DF9}" type="slidenum">
              <a:rPr lang="es-ES" smtClean="0"/>
              <a:t>‹Nº›</a:t>
            </a:fld>
            <a:endParaRPr lang="es-ES"/>
          </a:p>
        </p:txBody>
      </p:sp>
    </p:spTree>
    <p:extLst>
      <p:ext uri="{BB962C8B-B14F-4D97-AF65-F5344CB8AC3E}">
        <p14:creationId xmlns:p14="http://schemas.microsoft.com/office/powerpoint/2010/main" val="3545983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11612C-2293-4A01-A272-4DD9BE6A060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AF1CD8-AEFA-42B2-AA6C-868BD13292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6FD40EB-FD4F-4D4D-B7C2-2DD33A46C0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413DBB8-0005-473F-BB6B-0C27C88EE0E2}"/>
              </a:ext>
            </a:extLst>
          </p:cNvPr>
          <p:cNvSpPr>
            <a:spLocks noGrp="1"/>
          </p:cNvSpPr>
          <p:nvPr>
            <p:ph type="dt" sz="half" idx="10"/>
          </p:nvPr>
        </p:nvSpPr>
        <p:spPr/>
        <p:txBody>
          <a:bodyPr/>
          <a:lstStyle/>
          <a:p>
            <a:fld id="{846B5FC5-580F-4775-9723-0A4B07CCD9DC}" type="datetimeFigureOut">
              <a:rPr lang="es-ES" smtClean="0"/>
              <a:t>29/07/2022</a:t>
            </a:fld>
            <a:endParaRPr lang="es-ES"/>
          </a:p>
        </p:txBody>
      </p:sp>
      <p:sp>
        <p:nvSpPr>
          <p:cNvPr id="6" name="Marcador de pie de página 5">
            <a:extLst>
              <a:ext uri="{FF2B5EF4-FFF2-40B4-BE49-F238E27FC236}">
                <a16:creationId xmlns:a16="http://schemas.microsoft.com/office/drawing/2014/main" id="{295FD66B-12A7-48BA-BAF4-2ED939FAE26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9372978-2468-4360-BAC1-C4D58A582234}"/>
              </a:ext>
            </a:extLst>
          </p:cNvPr>
          <p:cNvSpPr>
            <a:spLocks noGrp="1"/>
          </p:cNvSpPr>
          <p:nvPr>
            <p:ph type="sldNum" sz="quarter" idx="12"/>
          </p:nvPr>
        </p:nvSpPr>
        <p:spPr/>
        <p:txBody>
          <a:bodyPr/>
          <a:lstStyle/>
          <a:p>
            <a:fld id="{89EB19B7-2B92-4E08-9F7F-767BA5683869}" type="slidenum">
              <a:rPr lang="es-ES" smtClean="0"/>
              <a:t>‹Nº›</a:t>
            </a:fld>
            <a:endParaRPr lang="es-ES"/>
          </a:p>
        </p:txBody>
      </p:sp>
    </p:spTree>
    <p:extLst>
      <p:ext uri="{BB962C8B-B14F-4D97-AF65-F5344CB8AC3E}">
        <p14:creationId xmlns:p14="http://schemas.microsoft.com/office/powerpoint/2010/main" val="1539337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EBE5A2-B7B4-49A2-ADF3-7548D1442A8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0F05C12-78C7-4E4A-9BB4-0D373FA0C78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F9AD22F-4AA0-4C93-BB2F-8A988691172A}"/>
              </a:ext>
            </a:extLst>
          </p:cNvPr>
          <p:cNvSpPr>
            <a:spLocks noGrp="1"/>
          </p:cNvSpPr>
          <p:nvPr>
            <p:ph type="dt" sz="half" idx="10"/>
          </p:nvPr>
        </p:nvSpPr>
        <p:spPr/>
        <p:txBody>
          <a:bodyPr/>
          <a:lstStyle/>
          <a:p>
            <a:fld id="{846B5FC5-580F-4775-9723-0A4B07CCD9DC}" type="datetimeFigureOut">
              <a:rPr lang="es-ES" smtClean="0"/>
              <a:t>29/07/2022</a:t>
            </a:fld>
            <a:endParaRPr lang="es-ES"/>
          </a:p>
        </p:txBody>
      </p:sp>
      <p:sp>
        <p:nvSpPr>
          <p:cNvPr id="5" name="Marcador de pie de página 4">
            <a:extLst>
              <a:ext uri="{FF2B5EF4-FFF2-40B4-BE49-F238E27FC236}">
                <a16:creationId xmlns:a16="http://schemas.microsoft.com/office/drawing/2014/main" id="{9D4920C8-14CB-4CA5-B9BE-8FC539DCE1C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01B73A4-0AFF-40EB-9297-798835313870}"/>
              </a:ext>
            </a:extLst>
          </p:cNvPr>
          <p:cNvSpPr>
            <a:spLocks noGrp="1"/>
          </p:cNvSpPr>
          <p:nvPr>
            <p:ph type="sldNum" sz="quarter" idx="12"/>
          </p:nvPr>
        </p:nvSpPr>
        <p:spPr/>
        <p:txBody>
          <a:bodyPr/>
          <a:lstStyle/>
          <a:p>
            <a:fld id="{89EB19B7-2B92-4E08-9F7F-767BA5683869}" type="slidenum">
              <a:rPr lang="es-ES" smtClean="0"/>
              <a:t>‹Nº›</a:t>
            </a:fld>
            <a:endParaRPr lang="es-ES"/>
          </a:p>
        </p:txBody>
      </p:sp>
    </p:spTree>
    <p:extLst>
      <p:ext uri="{BB962C8B-B14F-4D97-AF65-F5344CB8AC3E}">
        <p14:creationId xmlns:p14="http://schemas.microsoft.com/office/powerpoint/2010/main" val="3633257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79C97AF-174B-4C43-8401-6AC2D8777B5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4F6972F-55AF-4CBB-811D-12191BFFEC1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E88F722-B8C7-4D73-8A26-EA75250077D2}"/>
              </a:ext>
            </a:extLst>
          </p:cNvPr>
          <p:cNvSpPr>
            <a:spLocks noGrp="1"/>
          </p:cNvSpPr>
          <p:nvPr>
            <p:ph type="dt" sz="half" idx="10"/>
          </p:nvPr>
        </p:nvSpPr>
        <p:spPr/>
        <p:txBody>
          <a:bodyPr/>
          <a:lstStyle/>
          <a:p>
            <a:fld id="{846B5FC5-580F-4775-9723-0A4B07CCD9DC}" type="datetimeFigureOut">
              <a:rPr lang="es-ES" smtClean="0"/>
              <a:t>29/07/2022</a:t>
            </a:fld>
            <a:endParaRPr lang="es-ES"/>
          </a:p>
        </p:txBody>
      </p:sp>
      <p:sp>
        <p:nvSpPr>
          <p:cNvPr id="5" name="Marcador de pie de página 4">
            <a:extLst>
              <a:ext uri="{FF2B5EF4-FFF2-40B4-BE49-F238E27FC236}">
                <a16:creationId xmlns:a16="http://schemas.microsoft.com/office/drawing/2014/main" id="{06329339-9FAE-428C-962F-EACE7C780E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C426358-5B09-457B-97E6-76FD51D96833}"/>
              </a:ext>
            </a:extLst>
          </p:cNvPr>
          <p:cNvSpPr>
            <a:spLocks noGrp="1"/>
          </p:cNvSpPr>
          <p:nvPr>
            <p:ph type="sldNum" sz="quarter" idx="12"/>
          </p:nvPr>
        </p:nvSpPr>
        <p:spPr/>
        <p:txBody>
          <a:bodyPr/>
          <a:lstStyle/>
          <a:p>
            <a:fld id="{89EB19B7-2B92-4E08-9F7F-767BA5683869}" type="slidenum">
              <a:rPr lang="es-ES" smtClean="0"/>
              <a:t>‹Nº›</a:t>
            </a:fld>
            <a:endParaRPr lang="es-ES"/>
          </a:p>
        </p:txBody>
      </p:sp>
    </p:spTree>
    <p:extLst>
      <p:ext uri="{BB962C8B-B14F-4D97-AF65-F5344CB8AC3E}">
        <p14:creationId xmlns:p14="http://schemas.microsoft.com/office/powerpoint/2010/main" val="2463421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40D15A0-3E87-4D44-9EF0-383D6BABDD5E}" type="datetimeFigureOut">
              <a:rPr lang="es-ES" smtClean="0"/>
              <a:t>29/07/2022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9C433DF-42F0-46EE-8DE0-5344137A9DF9}" type="slidenum">
              <a:rPr lang="es-ES" smtClean="0"/>
              <a:t>‹Nº›</a:t>
            </a:fld>
            <a:endParaRPr lang="es-E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259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40D15A0-3E87-4D44-9EF0-383D6BABDD5E}" type="datetimeFigureOut">
              <a:rPr lang="es-ES" smtClean="0"/>
              <a:t>29/07/2022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9C433DF-42F0-46EE-8DE0-5344137A9DF9}" type="slidenum">
              <a:rPr lang="es-ES" smtClean="0"/>
              <a:t>‹Nº›</a:t>
            </a:fld>
            <a:endParaRPr lang="es-ES"/>
          </a:p>
        </p:txBody>
      </p:sp>
    </p:spTree>
    <p:extLst>
      <p:ext uri="{BB962C8B-B14F-4D97-AF65-F5344CB8AC3E}">
        <p14:creationId xmlns:p14="http://schemas.microsoft.com/office/powerpoint/2010/main" val="2350432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97280" y="2582335"/>
            <a:ext cx="4937760" cy="32867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17920" y="2582334"/>
            <a:ext cx="4937760" cy="32867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40D15A0-3E87-4D44-9EF0-383D6BABDD5E}" type="datetimeFigureOut">
              <a:rPr lang="es-ES" smtClean="0"/>
              <a:t>29/07/2022</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9C433DF-42F0-46EE-8DE0-5344137A9DF9}" type="slidenum">
              <a:rPr lang="es-ES" smtClean="0"/>
              <a:t>‹Nº›</a:t>
            </a:fld>
            <a:endParaRPr lang="es-ES"/>
          </a:p>
        </p:txBody>
      </p:sp>
    </p:spTree>
    <p:extLst>
      <p:ext uri="{BB962C8B-B14F-4D97-AF65-F5344CB8AC3E}">
        <p14:creationId xmlns:p14="http://schemas.microsoft.com/office/powerpoint/2010/main" val="923846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40D15A0-3E87-4D44-9EF0-383D6BABDD5E}" type="datetimeFigureOut">
              <a:rPr lang="es-ES" smtClean="0"/>
              <a:t>29/07/2022</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9C433DF-42F0-46EE-8DE0-5344137A9DF9}" type="slidenum">
              <a:rPr lang="es-ES" smtClean="0"/>
              <a:t>‹Nº›</a:t>
            </a:fld>
            <a:endParaRPr lang="es-ES"/>
          </a:p>
        </p:txBody>
      </p:sp>
    </p:spTree>
    <p:extLst>
      <p:ext uri="{BB962C8B-B14F-4D97-AF65-F5344CB8AC3E}">
        <p14:creationId xmlns:p14="http://schemas.microsoft.com/office/powerpoint/2010/main" val="3939396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40D15A0-3E87-4D44-9EF0-383D6BABDD5E}" type="datetimeFigureOut">
              <a:rPr lang="es-ES" smtClean="0"/>
              <a:t>29/07/2022</a:t>
            </a:fld>
            <a:endParaRPr lang="es-E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ES"/>
          </a:p>
        </p:txBody>
      </p:sp>
      <p:sp>
        <p:nvSpPr>
          <p:cNvPr id="9" name="Slide Number Placeholder 8"/>
          <p:cNvSpPr>
            <a:spLocks noGrp="1"/>
          </p:cNvSpPr>
          <p:nvPr>
            <p:ph type="sldNum" sz="quarter" idx="12"/>
          </p:nvPr>
        </p:nvSpPr>
        <p:spPr/>
        <p:txBody>
          <a:bodyPr/>
          <a:lstStyle/>
          <a:p>
            <a:fld id="{19C433DF-42F0-46EE-8DE0-5344137A9DF9}" type="slidenum">
              <a:rPr lang="es-ES" smtClean="0"/>
              <a:t>‹Nº›</a:t>
            </a:fld>
            <a:endParaRPr lang="es-ES"/>
          </a:p>
        </p:txBody>
      </p:sp>
    </p:spTree>
    <p:extLst>
      <p:ext uri="{BB962C8B-B14F-4D97-AF65-F5344CB8AC3E}">
        <p14:creationId xmlns:p14="http://schemas.microsoft.com/office/powerpoint/2010/main" val="175834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40D15A0-3E87-4D44-9EF0-383D6BABDD5E}" type="datetimeFigureOut">
              <a:rPr lang="es-ES" smtClean="0"/>
              <a:t>29/07/2022</a:t>
            </a:fld>
            <a:endParaRPr lang="es-E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E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9C433DF-42F0-46EE-8DE0-5344137A9DF9}" type="slidenum">
              <a:rPr lang="es-ES" smtClean="0"/>
              <a:t>‹Nº›</a:t>
            </a:fld>
            <a:endParaRPr lang="es-ES"/>
          </a:p>
        </p:txBody>
      </p:sp>
    </p:spTree>
    <p:extLst>
      <p:ext uri="{BB962C8B-B14F-4D97-AF65-F5344CB8AC3E}">
        <p14:creationId xmlns:p14="http://schemas.microsoft.com/office/powerpoint/2010/main" val="4291687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40D15A0-3E87-4D44-9EF0-383D6BABDD5E}" type="datetimeFigureOut">
              <a:rPr lang="es-ES" smtClean="0"/>
              <a:t>29/07/2022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9C433DF-42F0-46EE-8DE0-5344137A9DF9}" type="slidenum">
              <a:rPr lang="es-ES" smtClean="0"/>
              <a:t>‹Nº›</a:t>
            </a:fld>
            <a:endParaRPr lang="es-ES"/>
          </a:p>
        </p:txBody>
      </p:sp>
    </p:spTree>
    <p:extLst>
      <p:ext uri="{BB962C8B-B14F-4D97-AF65-F5344CB8AC3E}">
        <p14:creationId xmlns:p14="http://schemas.microsoft.com/office/powerpoint/2010/main" val="1540765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40D15A0-3E87-4D44-9EF0-383D6BABDD5E}" type="datetimeFigureOut">
              <a:rPr lang="es-ES" smtClean="0"/>
              <a:t>29/07/2022</a:t>
            </a:fld>
            <a:endParaRPr lang="es-E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E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9C433DF-42F0-46EE-8DE0-5344137A9DF9}" type="slidenum">
              <a:rPr lang="es-ES" smtClean="0"/>
              <a:t>‹Nº›</a:t>
            </a:fld>
            <a:endParaRPr lang="es-E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15508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BC36661-BE93-40E9-9F6F-7913236E78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4106B88-7A28-4A82-A420-B5C6F42DCC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8F07B5-37F6-44CF-A202-08EE31B852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B5FC5-580F-4775-9723-0A4B07CCD9DC}" type="datetimeFigureOut">
              <a:rPr lang="es-ES" smtClean="0"/>
              <a:t>29/07/2022</a:t>
            </a:fld>
            <a:endParaRPr lang="es-ES"/>
          </a:p>
        </p:txBody>
      </p:sp>
      <p:sp>
        <p:nvSpPr>
          <p:cNvPr id="5" name="Marcador de pie de página 4">
            <a:extLst>
              <a:ext uri="{FF2B5EF4-FFF2-40B4-BE49-F238E27FC236}">
                <a16:creationId xmlns:a16="http://schemas.microsoft.com/office/drawing/2014/main" id="{7163E64A-5E39-471C-8381-DB78D8940D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B3C98B8E-3099-4AE1-A5FA-656CA2F36D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B19B7-2B92-4E08-9F7F-767BA5683869}" type="slidenum">
              <a:rPr lang="es-ES" smtClean="0"/>
              <a:t>‹Nº›</a:t>
            </a:fld>
            <a:endParaRPr lang="es-ES"/>
          </a:p>
        </p:txBody>
      </p:sp>
    </p:spTree>
    <p:extLst>
      <p:ext uri="{BB962C8B-B14F-4D97-AF65-F5344CB8AC3E}">
        <p14:creationId xmlns:p14="http://schemas.microsoft.com/office/powerpoint/2010/main" val="2735627351"/>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artehistoria.com/es/contexto/la-conspiraci%C3%B3n-contra-el-frente-popular" TargetMode="External"/><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s://www.rtve.es/noticias/20151009/libro-desmiente-franco-ordenase-matar-general-balmes/1235784.shtml"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9DlW9e1J_4s" TargetMode="External"/><Relationship Id="rId7" Type="http://schemas.openxmlformats.org/officeDocument/2006/relationships/hyperlink" Target="https://www.pinterest.es/pin/708613322593511659/" TargetMode="External"/><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hyperlink" Target="https://www.angelvinas.es/?s=Dragon+Rapide" TargetMode="External"/><Relationship Id="rId4" Type="http://schemas.openxmlformats.org/officeDocument/2006/relationships/hyperlink" Target="https://www.regmurcia.com/servlet/s.Sl?sit=c,373,m,1915&amp;r=ReP-27039-DETALLE_REPORTAJE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gnhglMz-WXc" TargetMode="External"/><Relationship Id="rId7" Type="http://schemas.openxmlformats.org/officeDocument/2006/relationships/image" Target="../media/image1.jpg"/><Relationship Id="rId2" Type="http://schemas.openxmlformats.org/officeDocument/2006/relationships/hyperlink" Target="http://www.historiasiglo20.org/HE/14a-1.htm" TargetMode="External"/><Relationship Id="rId1" Type="http://schemas.openxmlformats.org/officeDocument/2006/relationships/slideLayout" Target="../slideLayouts/slideLayout2.xml"/><Relationship Id="rId6" Type="http://schemas.openxmlformats.org/officeDocument/2006/relationships/hyperlink" Target="https://www.elplural.com/politica/la-republica-condenada-a-muerte_79717102"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hyperlink" Target="https://es.wikipedia.org/wiki/Guerra_civil_espa%C3%B1ola#Evoluci%C3%B3n_de_la_zona_republicana" TargetMode="External"/><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s://www.farodevigo.es/club-faro/2021/03/25/republica-paro-golpe-viernes-angel-45892114.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1.png"/><Relationship Id="rId1" Type="http://schemas.openxmlformats.org/officeDocument/2006/relationships/slideLayout" Target="../slideLayouts/slideLayout19.xml"/><Relationship Id="rId4" Type="http://schemas.openxmlformats.org/officeDocument/2006/relationships/hyperlink" Target="https://fpabloiglesias.es/exposicion/los-leales-30-militares-de-la-republic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hyperlink" Target="https://www.timetoast.com/timelines/la-republica-en-guerra-la-guerra-civil-espanola" TargetMode="External"/><Relationship Id="rId5" Type="http://schemas.openxmlformats.org/officeDocument/2006/relationships/image" Target="../media/image1.jp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youtube.com/watch?v=o0iVWFD2cvI" TargetMode="Externa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s://www.uv.es/ivorra/Historia/SXX/1939a.ht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diagramLayout" Target="../diagrams/layout3.xml"/><Relationship Id="rId7" Type="http://schemas.openxmlformats.org/officeDocument/2006/relationships/hyperlink" Target="https://humanidadesdigitales.uc3m.es/s/hismedi-g/page/inicio" TargetMode="Externa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8" Type="http://schemas.openxmlformats.org/officeDocument/2006/relationships/hyperlink" Target="https://www.youtube.com/watch?v=PxS-_XcZM50" TargetMode="External"/><Relationship Id="rId13" Type="http://schemas.openxmlformats.org/officeDocument/2006/relationships/image" Target="../media/image1.jpg"/><Relationship Id="rId3" Type="http://schemas.openxmlformats.org/officeDocument/2006/relationships/image" Target="../media/image30.jpg"/><Relationship Id="rId7" Type="http://schemas.openxmlformats.org/officeDocument/2006/relationships/hyperlink" Target="https://www.youtube.com/watch?v=k-28ry7ajmY" TargetMode="External"/><Relationship Id="rId12" Type="http://schemas.openxmlformats.org/officeDocument/2006/relationships/hyperlink" Target="https://mdc.csuc.cat/digital/collection/cartellsBC/id/33/rec/18" TargetMode="External"/><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hyperlink" Target="https://www.youtube.com/watch?v=oe4Z8LzP9hM" TargetMode="External"/><Relationship Id="rId11" Type="http://schemas.openxmlformats.org/officeDocument/2006/relationships/hyperlink" Target="https://mdc.csuc.cat/digital/collection/cartellsBC/id/115/rec/3" TargetMode="External"/><Relationship Id="rId5" Type="http://schemas.openxmlformats.org/officeDocument/2006/relationships/hyperlink" Target="https://www.youtube.com/watch?v=Xl_CmyRNIh0" TargetMode="External"/><Relationship Id="rId10" Type="http://schemas.openxmlformats.org/officeDocument/2006/relationships/hyperlink" Target="https://www.youtube.com/watch?v=FK5fqVFfKlU" TargetMode="External"/><Relationship Id="rId4" Type="http://schemas.openxmlformats.org/officeDocument/2006/relationships/hyperlink" Target="https://www.youtube.com/watch?v=Uvgd3Gu_kYw" TargetMode="External"/><Relationship Id="rId9" Type="http://schemas.openxmlformats.org/officeDocument/2006/relationships/hyperlink" Target="https://www.youtube.com/watch?v=csz_VAgAWQE" TargetMode="Externa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jp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I9yTuRnBgO4" TargetMode="External"/><Relationship Id="rId2" Type="http://schemas.openxmlformats.org/officeDocument/2006/relationships/hyperlink" Target="https://www.youtube.com/watch?v=qW8Z1mA7rXQ" TargetMode="Externa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1.jp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hyperlink" Target="https://www.rtve.es/play/audios/documentos-rne/documentos-rne-golpe-del-coronel-casado-final-republica-27-09-19/5397421" TargetMode="External"/><Relationship Id="rId4" Type="http://schemas.openxmlformats.org/officeDocument/2006/relationships/hyperlink" Target="https://twitter.com/guerra_civil_/status/999246530610696192"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jp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8" Type="http://schemas.openxmlformats.org/officeDocument/2006/relationships/hyperlink" Target="http://www.guerracivil1936.com/" TargetMode="External"/><Relationship Id="rId3" Type="http://schemas.openxmlformats.org/officeDocument/2006/relationships/image" Target="../media/image42.png"/><Relationship Id="rId7" Type="http://schemas.openxmlformats.org/officeDocument/2006/relationships/hyperlink" Target="https://www.despertaferro-ediciones.com/2020/radio-viriato-la-participacion-portuguesa-en-la-guerra-civil-espanola/" TargetMode="Externa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hyperlink" Target="https://hmong.es/wiki/Operation_Ursula" TargetMode="External"/><Relationship Id="rId5" Type="http://schemas.openxmlformats.org/officeDocument/2006/relationships/hyperlink" Target="https://www.youtube.com/watch?v=hQHiOTr6tdQ" TargetMode="External"/><Relationship Id="rId10" Type="http://schemas.openxmlformats.org/officeDocument/2006/relationships/image" Target="../media/image1.jpg"/><Relationship Id="rId4" Type="http://schemas.openxmlformats.org/officeDocument/2006/relationships/hyperlink" Target="https://www.publico.es/politica/julio-1936-mussolini-vende-armas.html" TargetMode="External"/><Relationship Id="rId9" Type="http://schemas.openxmlformats.org/officeDocument/2006/relationships/hyperlink" Target="https://eltroblogdita.blogspot.com/2018/04/italianos-en-la-guerra-civil-espanola.htm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humanidadesdigitales.uc3m.es/s/hismedi-g/page/las-brigadas-internacionales-la-solidaridad-mundial-contra-el-fascismo" TargetMode="External"/><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s://twitter.com/AmigosBrigadas"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agrega.juntadeandalucia.es/repositorio/02072018/6d/es-an_2018070212_9141036/41_la_no_intervencin.html" TargetMode="External"/><Relationship Id="rId3" Type="http://schemas.openxmlformats.org/officeDocument/2006/relationships/image" Target="../media/image45.png"/><Relationship Id="rId7" Type="http://schemas.openxmlformats.org/officeDocument/2006/relationships/hyperlink" Target="https://blogdehistoriaderafa.wordpress.com/2014/08/23/la-farsa-del-comite-de-no-intervencion-durante-la-guerra-civil/" TargetMode="Externa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hyperlink" Target="https://www.youtube.com/watch?v=mGIu1hZrN-o" TargetMode="External"/><Relationship Id="rId4" Type="http://schemas.openxmlformats.org/officeDocument/2006/relationships/hyperlink" Target="https://www.youtube.com/watch?v=1LNMmI7ECqQ"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3YqVoFb2ubQ"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s://twitter.com/CasanovaHistory/status/1404375092507914251" TargetMode="External"/><Relationship Id="rId4" Type="http://schemas.openxmlformats.org/officeDocument/2006/relationships/hyperlink" Target="https://www.youtube.com/watch?v=JpV2e-2Ya-4"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hyperlink" Target="http://agrega.juntadeandalucia.es/repositorio/09032011/22/es-an_2011030913_9125604/ODE-1b6e068c-c23d-3790-935e-0b0df56de743/23_la_vida_en_las_retaguardias.html" TargetMode="External"/><Relationship Id="rId7" Type="http://schemas.openxmlformats.org/officeDocument/2006/relationships/hyperlink" Target="https://www.culturaydeporte.gob.es/cultura/areas/archivos/mc/archivos/cdmh/biblioteca/guiasdelectura/kioscoguerracivil.html" TargetMode="External"/><Relationship Id="rId2" Type="http://schemas.openxmlformats.org/officeDocument/2006/relationships/hyperlink" Target="https://magnet.xataka.com/un-mundo-fascinante/vida-frente-retaguardia-guerra-civil-espanola-contada-31-fotografias" TargetMode="External"/><Relationship Id="rId1" Type="http://schemas.openxmlformats.org/officeDocument/2006/relationships/slideLayout" Target="../slideLayouts/slideLayout2.xml"/><Relationship Id="rId6" Type="http://schemas.openxmlformats.org/officeDocument/2006/relationships/hyperlink" Target="https://educomunicacion.es/cineyeducacion/historia_guerracivil.htm#Listado_de_pel%C3%ADculas_sobre_la_Guerra_Civil_espa%C3%B1ola,_antecedentes,_contienda_y_consecuencias_" TargetMode="External"/><Relationship Id="rId5" Type="http://schemas.openxmlformats.org/officeDocument/2006/relationships/hyperlink" Target="https://www.culturaydeporte.gob.es/cultura/areas/archivos/mc/kati-horna/exposicion.html" TargetMode="External"/><Relationship Id="rId4" Type="http://schemas.openxmlformats.org/officeDocument/2006/relationships/hyperlink" Target="http://social-es-sinclases.blogspot.com/2015/05/la-represion-en-la-retaguardia-durante.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hyperlink" Target="https://e-revistas.uc3m.es/index.php/HISPNOV/article/view/4516" TargetMode="External"/><Relationship Id="rId5" Type="http://schemas.openxmlformats.org/officeDocument/2006/relationships/image" Target="../media/image1.jpg"/><Relationship Id="rId4" Type="http://schemas.openxmlformats.org/officeDocument/2006/relationships/hyperlink" Target="https://twitter.com/CasanovaHistory/status/1480122951127158785" TargetMode="Externa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jp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image" Target="../media/image1.jp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36.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51.png"/><Relationship Id="rId7" Type="http://schemas.openxmlformats.org/officeDocument/2006/relationships/image" Target="../media/image1.jp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hyperlink" Target="http://www.machado-collioure.fr/" TargetMode="External"/><Relationship Id="rId5" Type="http://schemas.openxmlformats.org/officeDocument/2006/relationships/hyperlink" Target="https://descendientesexilio.com/" TargetMode="External"/><Relationship Id="rId4" Type="http://schemas.openxmlformats.org/officeDocument/2006/relationships/hyperlink" Target="https://www.memorizate.org/"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humanidadesdigitales.uc3m.es/s/hismedi-g/page/el-exilio-republicano-la-representacion-de-un-fenomeno-singular" TargetMode="External"/><Relationship Id="rId3" Type="http://schemas.openxmlformats.org/officeDocument/2006/relationships/hyperlink" Target="https://www.youtube.com/watch?v=veR94RMg3LU" TargetMode="External"/><Relationship Id="rId7" Type="http://schemas.openxmlformats.org/officeDocument/2006/relationships/hyperlink" Target="https://exiliadosrepublicanos.info/es/proyecto" TargetMode="Externa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hyperlink" Target="https://www.youtube.com/watch?v=DqhcsH3j0d4" TargetMode="External"/><Relationship Id="rId5" Type="http://schemas.openxmlformats.org/officeDocument/2006/relationships/hyperlink" Target="https://canal.uned.es/video/5a6f2296b1111f2a3a8b456a" TargetMode="External"/><Relationship Id="rId4" Type="http://schemas.openxmlformats.org/officeDocument/2006/relationships/hyperlink" Target="https://archivodemocracia.ua.es/es/exilio-republicano-africa/3-los-barcos-del-exilio.html" TargetMode="External"/><Relationship Id="rId9" Type="http://schemas.openxmlformats.org/officeDocument/2006/relationships/image" Target="../media/image1.jpg"/></Relationships>
</file>

<file path=ppt/slides/_rels/slide38.xml.rels><?xml version="1.0" encoding="UTF-8" standalone="yes"?>
<Relationships xmlns="http://schemas.openxmlformats.org/package/2006/relationships"><Relationship Id="rId3" Type="http://schemas.openxmlformats.org/officeDocument/2006/relationships/hyperlink" Target="https://journals.openedition.org/bulletinhispanique/4192" TargetMode="External"/><Relationship Id="rId2" Type="http://schemas.openxmlformats.org/officeDocument/2006/relationships/hyperlink" Target="https://e-revistas.uc3m.es/index.php/HISPNOV/article/view/2968" TargetMode="Externa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hyperlink" Target="https://doi.org/10.20318/hn.2019.4516" TargetMode="External"/><Relationship Id="rId4" Type="http://schemas.openxmlformats.org/officeDocument/2006/relationships/hyperlink" Target="https://books.google.es/books/about/La_Guerra_Civil_espa%C3%B1ola_una_visi%C3%B3n_bi.html?id=D7pWDgAAQBAJ&amp;printsec=frontcover&amp;source=kp_read_button&amp;redir_esc=y#v=onepage&amp;q&amp;f=false"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recyt.fecyt.es/index.php/Hyp" TargetMode="External"/><Relationship Id="rId3" Type="http://schemas.openxmlformats.org/officeDocument/2006/relationships/hyperlink" Target="https://humanidadesdigitales.uc3m.es/s/hismedi-g/page/bibliografia-y-literatura-sobre-la-carretera-malaga-almeria" TargetMode="External"/><Relationship Id="rId7" Type="http://schemas.openxmlformats.org/officeDocument/2006/relationships/hyperlink" Target="https://e-revistas.uc3m.es/index.php/HISPNOV/index" TargetMode="External"/><Relationship Id="rId2" Type="http://schemas.openxmlformats.org/officeDocument/2006/relationships/hyperlink" Target="https://humanidadesdigitales.uc3m.es/s/hismedi-g/page/seleccion-bibliografica-sobre-mujeres-en-la-guerra-civil-y-el-franquismo" TargetMode="External"/><Relationship Id="rId1" Type="http://schemas.openxmlformats.org/officeDocument/2006/relationships/slideLayout" Target="../slideLayouts/slideLayout2.xml"/><Relationship Id="rId6" Type="http://schemas.openxmlformats.org/officeDocument/2006/relationships/hyperlink" Target="https://revistaayer.com/" TargetMode="External"/><Relationship Id="rId5" Type="http://schemas.openxmlformats.org/officeDocument/2006/relationships/hyperlink" Target="https://humanidadesdigitales.uc3m.es/s/hismedi-g/page/bibliograf-a" TargetMode="External"/><Relationship Id="rId10" Type="http://schemas.openxmlformats.org/officeDocument/2006/relationships/image" Target="../media/image1.jpg"/><Relationship Id="rId4" Type="http://schemas.openxmlformats.org/officeDocument/2006/relationships/hyperlink" Target="https://humanidadesdigitales.uc3m.es/s/hismedi-g/page/bibliograf-a1" TargetMode="External"/><Relationship Id="rId9" Type="http://schemas.openxmlformats.org/officeDocument/2006/relationships/hyperlink" Target="https://pasadoymemoria.ua.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10" Type="http://schemas.openxmlformats.org/officeDocument/2006/relationships/image" Target="../media/image1.jpg"/><Relationship Id="rId4" Type="http://schemas.openxmlformats.org/officeDocument/2006/relationships/image" Target="../media/image10.png"/><Relationship Id="rId9" Type="http://schemas.openxmlformats.org/officeDocument/2006/relationships/image" Target="../media/image15.jpg"/></Relationships>
</file>

<file path=ppt/slides/_rels/slide7.xml.rels><?xml version="1.0" encoding="UTF-8" standalone="yes"?>
<Relationships xmlns="http://schemas.openxmlformats.org/package/2006/relationships"><Relationship Id="rId8" Type="http://schemas.openxmlformats.org/officeDocument/2006/relationships/hyperlink" Target="https://es.wikipedia.org/wiki/Gonzalo_Queipo_de_Llano" TargetMode="External"/><Relationship Id="rId3" Type="http://schemas.openxmlformats.org/officeDocument/2006/relationships/hyperlink" Target="https://es.wikipedia.org/wiki/Antonio_Goicoechea" TargetMode="External"/><Relationship Id="rId7" Type="http://schemas.openxmlformats.org/officeDocument/2006/relationships/hyperlink" Target="https://es.wikipedia.org/wiki/Jos%C3%A9_Sanjurjo" TargetMode="External"/><Relationship Id="rId2" Type="http://schemas.openxmlformats.org/officeDocument/2006/relationships/hyperlink" Target="https://es.wikipedia.org/wiki/Jos%C3%A9_Calvo_Sotelo" TargetMode="External"/><Relationship Id="rId1" Type="http://schemas.openxmlformats.org/officeDocument/2006/relationships/slideLayout" Target="../slideLayouts/slideLayout2.xml"/><Relationship Id="rId6" Type="http://schemas.openxmlformats.org/officeDocument/2006/relationships/hyperlink" Target="https://es.wikipedia.org/wiki/Emilio_Mola" TargetMode="External"/><Relationship Id="rId5" Type="http://schemas.openxmlformats.org/officeDocument/2006/relationships/hyperlink" Target="https://es.wikipedia.org/wiki/Juan_March" TargetMode="External"/><Relationship Id="rId10" Type="http://schemas.openxmlformats.org/officeDocument/2006/relationships/image" Target="../media/image1.jpg"/><Relationship Id="rId4" Type="http://schemas.openxmlformats.org/officeDocument/2006/relationships/hyperlink" Target="https://es.wikipedia.org/wiki/Pedro_Sainz_Rodr%C3%ADguez" TargetMode="External"/><Relationship Id="rId9" Type="http://schemas.openxmlformats.org/officeDocument/2006/relationships/hyperlink" Target="https://es.wikipedia.org/wiki/Francisco_Franco" TargetMode="Externa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1.jpg"/><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E11A8A-7026-4F39-ABAE-A99C1530D92B}"/>
              </a:ext>
            </a:extLst>
          </p:cNvPr>
          <p:cNvSpPr>
            <a:spLocks noGrp="1"/>
          </p:cNvSpPr>
          <p:nvPr>
            <p:ph type="ctrTitle"/>
          </p:nvPr>
        </p:nvSpPr>
        <p:spPr>
          <a:xfrm>
            <a:off x="1097280" y="758952"/>
            <a:ext cx="10058400" cy="3050337"/>
          </a:xfrm>
        </p:spPr>
        <p:txBody>
          <a:bodyPr>
            <a:normAutofit/>
          </a:bodyPr>
          <a:lstStyle/>
          <a:p>
            <a:r>
              <a:rPr lang="es-ES" sz="6600" dirty="0">
                <a:latin typeface="Calibri"/>
                <a:ea typeface="Calibri"/>
                <a:cs typeface="Calibri"/>
                <a:sym typeface="Calibri"/>
              </a:rPr>
              <a:t>Historia y Memoria Digital de la España Contemporánea</a:t>
            </a:r>
            <a:endParaRPr lang="es-ES" sz="6600" dirty="0"/>
          </a:p>
        </p:txBody>
      </p:sp>
      <p:sp>
        <p:nvSpPr>
          <p:cNvPr id="3" name="Subtítulo 2">
            <a:extLst>
              <a:ext uri="{FF2B5EF4-FFF2-40B4-BE49-F238E27FC236}">
                <a16:creationId xmlns:a16="http://schemas.microsoft.com/office/drawing/2014/main" id="{C0250D8D-5AAD-48CA-A64E-0700755A8909}"/>
              </a:ext>
            </a:extLst>
          </p:cNvPr>
          <p:cNvSpPr>
            <a:spLocks noGrp="1"/>
          </p:cNvSpPr>
          <p:nvPr>
            <p:ph type="subTitle" idx="1"/>
          </p:nvPr>
        </p:nvSpPr>
        <p:spPr>
          <a:xfrm>
            <a:off x="1100051" y="4455620"/>
            <a:ext cx="10503064" cy="853359"/>
          </a:xfrm>
        </p:spPr>
        <p:txBody>
          <a:bodyPr>
            <a:normAutofit/>
          </a:bodyPr>
          <a:lstStyle/>
          <a:p>
            <a:r>
              <a:rPr lang="es-ES" dirty="0"/>
              <a:t>Tema 3: La Guerra civil española: historia y memoria en Red</a:t>
            </a:r>
          </a:p>
          <a:p>
            <a:endParaRPr lang="es-ES" sz="2400" dirty="0"/>
          </a:p>
        </p:txBody>
      </p:sp>
      <p:pic>
        <p:nvPicPr>
          <p:cNvPr id="4" name="Google Shape;84;p1">
            <a:extLst>
              <a:ext uri="{FF2B5EF4-FFF2-40B4-BE49-F238E27FC236}">
                <a16:creationId xmlns:a16="http://schemas.microsoft.com/office/drawing/2014/main" id="{FDF38791-DC92-4CA1-8425-EB2CF8F40139}"/>
              </a:ext>
            </a:extLst>
          </p:cNvPr>
          <p:cNvPicPr preferRelativeResize="0"/>
          <p:nvPr/>
        </p:nvPicPr>
        <p:blipFill>
          <a:blip r:embed="rId2">
            <a:alphaModFix/>
          </a:blip>
          <a:stretch>
            <a:fillRect/>
          </a:stretch>
        </p:blipFill>
        <p:spPr>
          <a:xfrm>
            <a:off x="10312791" y="6099048"/>
            <a:ext cx="1202475" cy="420875"/>
          </a:xfrm>
          <a:prstGeom prst="rect">
            <a:avLst/>
          </a:prstGeom>
          <a:noFill/>
          <a:ln>
            <a:noFill/>
          </a:ln>
        </p:spPr>
      </p:pic>
      <p:pic>
        <p:nvPicPr>
          <p:cNvPr id="5" name="Google Shape;86;p1">
            <a:extLst>
              <a:ext uri="{FF2B5EF4-FFF2-40B4-BE49-F238E27FC236}">
                <a16:creationId xmlns:a16="http://schemas.microsoft.com/office/drawing/2014/main" id="{FD9D09B1-74F0-48BC-8D4E-2D8E3ED2225B}"/>
              </a:ext>
            </a:extLst>
          </p:cNvPr>
          <p:cNvPicPr preferRelativeResize="0"/>
          <p:nvPr/>
        </p:nvPicPr>
        <p:blipFill>
          <a:blip r:embed="rId3">
            <a:alphaModFix/>
          </a:blip>
          <a:stretch>
            <a:fillRect/>
          </a:stretch>
        </p:blipFill>
        <p:spPr>
          <a:xfrm>
            <a:off x="2985748" y="0"/>
            <a:ext cx="6062870" cy="605775"/>
          </a:xfrm>
          <a:prstGeom prst="rect">
            <a:avLst/>
          </a:prstGeom>
          <a:noFill/>
          <a:ln>
            <a:noFill/>
          </a:ln>
        </p:spPr>
      </p:pic>
      <p:sp>
        <p:nvSpPr>
          <p:cNvPr id="6" name="CuadroTexto 5">
            <a:extLst>
              <a:ext uri="{FF2B5EF4-FFF2-40B4-BE49-F238E27FC236}">
                <a16:creationId xmlns:a16="http://schemas.microsoft.com/office/drawing/2014/main" id="{0A50BFA6-5120-4B0C-ACE1-74750878CC06}"/>
              </a:ext>
            </a:extLst>
          </p:cNvPr>
          <p:cNvSpPr txBox="1"/>
          <p:nvPr/>
        </p:nvSpPr>
        <p:spPr>
          <a:xfrm>
            <a:off x="1214651" y="5308979"/>
            <a:ext cx="5213445" cy="923330"/>
          </a:xfrm>
          <a:prstGeom prst="rect">
            <a:avLst/>
          </a:prstGeom>
          <a:noFill/>
        </p:spPr>
        <p:txBody>
          <a:bodyPr wrap="square" rtlCol="0">
            <a:spAutoFit/>
          </a:bodyPr>
          <a:lstStyle/>
          <a:p>
            <a:r>
              <a:rPr lang="es-ES" dirty="0">
                <a:latin typeface="+mj-lt"/>
              </a:rPr>
              <a:t>Autores: </a:t>
            </a:r>
          </a:p>
          <a:p>
            <a:r>
              <a:rPr lang="es-ES" dirty="0">
                <a:latin typeface="+mj-lt"/>
              </a:rPr>
              <a:t>Matilde </a:t>
            </a:r>
            <a:r>
              <a:rPr lang="es-ES" dirty="0" err="1">
                <a:latin typeface="+mj-lt"/>
              </a:rPr>
              <a:t>Eiroa</a:t>
            </a:r>
            <a:r>
              <a:rPr lang="es-ES" dirty="0">
                <a:latin typeface="+mj-lt"/>
              </a:rPr>
              <a:t> San Francisco y Mario Bueno Aguado</a:t>
            </a:r>
          </a:p>
          <a:p>
            <a:r>
              <a:rPr lang="es-ES" dirty="0">
                <a:latin typeface="+mj-lt"/>
              </a:rPr>
              <a:t>Cursos OCW</a:t>
            </a:r>
          </a:p>
        </p:txBody>
      </p:sp>
    </p:spTree>
    <p:extLst>
      <p:ext uri="{BB962C8B-B14F-4D97-AF65-F5344CB8AC3E}">
        <p14:creationId xmlns:p14="http://schemas.microsoft.com/office/powerpoint/2010/main" val="2136806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42DCE9B-DB8A-4237-B30A-74C26B464FAA}"/>
              </a:ext>
            </a:extLst>
          </p:cNvPr>
          <p:cNvSpPr>
            <a:spLocks noGrp="1"/>
          </p:cNvSpPr>
          <p:nvPr>
            <p:ph type="title"/>
          </p:nvPr>
        </p:nvSpPr>
        <p:spPr>
          <a:xfrm>
            <a:off x="6411685" y="634946"/>
            <a:ext cx="5127171" cy="1450757"/>
          </a:xfrm>
        </p:spPr>
        <p:txBody>
          <a:bodyPr>
            <a:normAutofit/>
          </a:bodyPr>
          <a:lstStyle/>
          <a:p>
            <a:r>
              <a:rPr lang="es-ES" dirty="0"/>
              <a:t>Un golpe de Estado fracasado (I)</a:t>
            </a:r>
          </a:p>
        </p:txBody>
      </p:sp>
      <p:pic>
        <p:nvPicPr>
          <p:cNvPr id="4" name="Imagen 3">
            <a:extLst>
              <a:ext uri="{FF2B5EF4-FFF2-40B4-BE49-F238E27FC236}">
                <a16:creationId xmlns:a16="http://schemas.microsoft.com/office/drawing/2014/main" id="{E12ED35B-8330-4598-9F27-6736A371166C}"/>
              </a:ext>
            </a:extLst>
          </p:cNvPr>
          <p:cNvPicPr>
            <a:picLocks noChangeAspect="1"/>
          </p:cNvPicPr>
          <p:nvPr/>
        </p:nvPicPr>
        <p:blipFill>
          <a:blip r:embed="rId2"/>
          <a:stretch>
            <a:fillRect/>
          </a:stretch>
        </p:blipFill>
        <p:spPr>
          <a:xfrm>
            <a:off x="643192" y="1735709"/>
            <a:ext cx="5451627" cy="3066540"/>
          </a:xfrm>
          <a:prstGeom prst="rect">
            <a:avLst/>
          </a:prstGeom>
        </p:spPr>
      </p:pic>
      <p:cxnSp>
        <p:nvCxnSpPr>
          <p:cNvPr id="17" name="Straight Connector 10">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E99725EC-142E-4321-AEED-203C7815A312}"/>
              </a:ext>
            </a:extLst>
          </p:cNvPr>
          <p:cNvSpPr>
            <a:spLocks noGrp="1"/>
          </p:cNvSpPr>
          <p:nvPr>
            <p:ph idx="1"/>
          </p:nvPr>
        </p:nvSpPr>
        <p:spPr>
          <a:xfrm>
            <a:off x="6411684" y="2198914"/>
            <a:ext cx="5377862" cy="3670180"/>
          </a:xfrm>
        </p:spPr>
        <p:txBody>
          <a:bodyPr>
            <a:normAutofit/>
          </a:bodyPr>
          <a:lstStyle/>
          <a:p>
            <a:r>
              <a:rPr lang="es-ES" sz="1700" dirty="0" err="1"/>
              <a:t>ArteHistoria</a:t>
            </a:r>
            <a:r>
              <a:rPr lang="es-ES" sz="1700" dirty="0"/>
              <a:t>: “La conspiración contra el Frente Popular”: </a:t>
            </a:r>
            <a:r>
              <a:rPr lang="es-ES" sz="1700" dirty="0">
                <a:hlinkClick r:id="rId3"/>
              </a:rPr>
              <a:t>https://www.artehistoria.com/es/contexto/la-conspiraci%C3%B3n-contra-el-frente-popular</a:t>
            </a:r>
            <a:r>
              <a:rPr lang="es-ES" sz="1700" dirty="0"/>
              <a:t> </a:t>
            </a:r>
          </a:p>
          <a:p>
            <a:r>
              <a:rPr lang="es-ES" sz="1700" dirty="0"/>
              <a:t>El 8 de marzo de 1936 tuvo lugar una reunión de los militares conspiradores para decir el reparto de tareas y la misión de cada uno en el golpe de estado. </a:t>
            </a:r>
          </a:p>
          <a:p>
            <a:r>
              <a:rPr lang="es-ES" sz="1700" dirty="0"/>
              <a:t>A Franco se le encomendó sublevar las tropas de África, si bien necesitaba dejar su puesto en Tenerife para viajar a Las Palmas de Gran Canaria. La muerte del general Amadeo Balmes, gobernador militar de Las Palmas, le facilitó la coartada perfecta para trasladarse a Las Palmas, coger el Dragon </a:t>
            </a:r>
            <a:r>
              <a:rPr lang="es-ES" sz="1700" dirty="0" err="1"/>
              <a:t>Rapide</a:t>
            </a:r>
            <a:r>
              <a:rPr lang="es-ES" sz="1700" dirty="0"/>
              <a:t> y volar a Melilla, donde se puso al frente del ejército. </a:t>
            </a:r>
          </a:p>
          <a:p>
            <a:endParaRPr lang="es-ES" sz="1700" dirty="0"/>
          </a:p>
        </p:txBody>
      </p:sp>
      <p:sp>
        <p:nvSpPr>
          <p:cNvPr id="18" name="Rectangle 12">
            <a:extLst>
              <a:ext uri="{FF2B5EF4-FFF2-40B4-BE49-F238E27FC236}">
                <a16:creationId xmlns:a16="http://schemas.microsoft.com/office/drawing/2014/main" id="{6587DBF8-5C50-4034-8B79-FE54A01A8E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14720853-E885-4BE5-BFE2-24004CEF6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CuadroTexto 13">
            <a:extLst>
              <a:ext uri="{FF2B5EF4-FFF2-40B4-BE49-F238E27FC236}">
                <a16:creationId xmlns:a16="http://schemas.microsoft.com/office/drawing/2014/main" id="{45045FBA-538F-43EC-95E6-8225EF8E37D2}"/>
              </a:ext>
            </a:extLst>
          </p:cNvPr>
          <p:cNvSpPr txBox="1"/>
          <p:nvPr/>
        </p:nvSpPr>
        <p:spPr>
          <a:xfrm>
            <a:off x="653144" y="4944305"/>
            <a:ext cx="6093724" cy="830997"/>
          </a:xfrm>
          <a:prstGeom prst="rect">
            <a:avLst/>
          </a:prstGeom>
          <a:noFill/>
        </p:spPr>
        <p:txBody>
          <a:bodyPr wrap="square">
            <a:spAutoFit/>
          </a:bodyPr>
          <a:lstStyle/>
          <a:p>
            <a:r>
              <a:rPr lang="es-ES" sz="1200" dirty="0"/>
              <a:t>Imagen: Fotografía del 17 de julio de 1936 del entierro del general Amado Balmes. EFE. </a:t>
            </a:r>
          </a:p>
          <a:p>
            <a:r>
              <a:rPr lang="es-ES" sz="1200" dirty="0"/>
              <a:t>RTVE.es </a:t>
            </a:r>
            <a:r>
              <a:rPr lang="es-ES" sz="1200" dirty="0">
                <a:hlinkClick r:id="rId4"/>
              </a:rPr>
              <a:t>https://www.rtve.es/noticias/20151009/libro-desmiente-franco-ordenase-matar-general-balmes/1235784.shtml</a:t>
            </a:r>
            <a:r>
              <a:rPr lang="es-ES" sz="1200" dirty="0"/>
              <a:t> </a:t>
            </a:r>
          </a:p>
          <a:p>
            <a:endParaRPr lang="es-ES" sz="1200" dirty="0"/>
          </a:p>
        </p:txBody>
      </p:sp>
      <p:pic>
        <p:nvPicPr>
          <p:cNvPr id="10" name="Google Shape;84;p1" descr="Un dibujo de una cara feliz&#10;&#10;Descripción generada automáticamente con confianza baja">
            <a:extLst>
              <a:ext uri="{FF2B5EF4-FFF2-40B4-BE49-F238E27FC236}">
                <a16:creationId xmlns:a16="http://schemas.microsoft.com/office/drawing/2014/main" id="{FE0BAE88-D474-AEB7-A43F-94D9D3B66003}"/>
              </a:ext>
            </a:extLst>
          </p:cNvPr>
          <p:cNvPicPr preferRelativeResize="0"/>
          <p:nvPr/>
        </p:nvPicPr>
        <p:blipFill>
          <a:blip r:embed="rId5">
            <a:alphaModFix/>
          </a:blip>
          <a:stretch>
            <a:fillRect/>
          </a:stretch>
        </p:blipFill>
        <p:spPr>
          <a:xfrm>
            <a:off x="10312791" y="6099048"/>
            <a:ext cx="1202475" cy="420875"/>
          </a:xfrm>
          <a:prstGeom prst="rect">
            <a:avLst/>
          </a:prstGeom>
          <a:noFill/>
          <a:ln>
            <a:noFill/>
          </a:ln>
        </p:spPr>
      </p:pic>
    </p:spTree>
    <p:extLst>
      <p:ext uri="{BB962C8B-B14F-4D97-AF65-F5344CB8AC3E}">
        <p14:creationId xmlns:p14="http://schemas.microsoft.com/office/powerpoint/2010/main" val="204077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3AEB1D9-1D7E-4166-82D1-2D902B5840A4}"/>
              </a:ext>
            </a:extLst>
          </p:cNvPr>
          <p:cNvSpPr>
            <a:spLocks noGrp="1"/>
          </p:cNvSpPr>
          <p:nvPr>
            <p:ph type="title"/>
          </p:nvPr>
        </p:nvSpPr>
        <p:spPr>
          <a:xfrm>
            <a:off x="6411685" y="634946"/>
            <a:ext cx="5127171" cy="1450757"/>
          </a:xfrm>
        </p:spPr>
        <p:txBody>
          <a:bodyPr>
            <a:normAutofit/>
          </a:bodyPr>
          <a:lstStyle/>
          <a:p>
            <a:r>
              <a:rPr lang="es-ES" dirty="0"/>
              <a:t>Un golpe de Estado fracasado (II)</a:t>
            </a:r>
          </a:p>
        </p:txBody>
      </p:sp>
      <p:pic>
        <p:nvPicPr>
          <p:cNvPr id="4" name="Imagen 3">
            <a:extLst>
              <a:ext uri="{FF2B5EF4-FFF2-40B4-BE49-F238E27FC236}">
                <a16:creationId xmlns:a16="http://schemas.microsoft.com/office/drawing/2014/main" id="{C425CCC9-3A23-4675-9EDF-530EB28F22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6912" y="603461"/>
            <a:ext cx="5451627" cy="4643599"/>
          </a:xfrm>
          <a:prstGeom prst="rect">
            <a:avLst/>
          </a:prstGeom>
        </p:spPr>
      </p:pic>
      <p:cxnSp>
        <p:nvCxnSpPr>
          <p:cNvPr id="22" name="Straight Connector 10">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31F48195-3146-4614-A6B5-E42962745E5F}"/>
              </a:ext>
            </a:extLst>
          </p:cNvPr>
          <p:cNvSpPr>
            <a:spLocks noGrp="1"/>
          </p:cNvSpPr>
          <p:nvPr>
            <p:ph idx="1"/>
          </p:nvPr>
        </p:nvSpPr>
        <p:spPr>
          <a:xfrm>
            <a:off x="6411684" y="2198914"/>
            <a:ext cx="5573170" cy="3670180"/>
          </a:xfrm>
        </p:spPr>
        <p:txBody>
          <a:bodyPr>
            <a:normAutofit/>
          </a:bodyPr>
          <a:lstStyle/>
          <a:p>
            <a:r>
              <a:rPr lang="es-ES" sz="1700" dirty="0"/>
              <a:t>Confidencial Digital (26 de julio de 2013): “El Dragon </a:t>
            </a:r>
            <a:r>
              <a:rPr lang="es-ES" sz="1700" dirty="0" err="1"/>
              <a:t>Rapide</a:t>
            </a:r>
            <a:r>
              <a:rPr lang="es-ES" sz="1700" dirty="0"/>
              <a:t>: el avión que transportó a Franco para ponerse al frente de las tropas sublevadas”:</a:t>
            </a:r>
          </a:p>
          <a:p>
            <a:r>
              <a:rPr lang="es-ES" sz="1700" dirty="0">
                <a:hlinkClick r:id="rId3"/>
              </a:rPr>
              <a:t>https://www.youtube.com/watch?v=9DlW9e1J_4s</a:t>
            </a:r>
            <a:endParaRPr lang="es-ES" sz="1700" dirty="0"/>
          </a:p>
          <a:p>
            <a:r>
              <a:rPr lang="es-ES" sz="1700" dirty="0"/>
              <a:t>Antonio Gómez-Guillamón Buendía: : “Antecedentes y preparativos: el Dragon </a:t>
            </a:r>
            <a:r>
              <a:rPr lang="es-ES" sz="1700" dirty="0" err="1"/>
              <a:t>Rapide</a:t>
            </a:r>
            <a:r>
              <a:rPr lang="es-ES" sz="1700" dirty="0"/>
              <a:t>”, </a:t>
            </a:r>
            <a:r>
              <a:rPr lang="es-ES" sz="1700" i="1" dirty="0"/>
              <a:t>Región de Murcia. </a:t>
            </a:r>
            <a:r>
              <a:rPr lang="es-ES" sz="1700" dirty="0">
                <a:hlinkClick r:id="rId4"/>
              </a:rPr>
              <a:t>https://www.regmurcia.com/servlet/s.Sl?sit=c,373,m,1915&amp;r=ReP-27039-DETALLE_REPORTAJES</a:t>
            </a:r>
            <a:r>
              <a:rPr lang="es-ES" sz="1700" dirty="0"/>
              <a:t> </a:t>
            </a:r>
          </a:p>
          <a:p>
            <a:r>
              <a:rPr lang="es-ES" sz="1700" dirty="0"/>
              <a:t>Ángel Viñas (13 de marzo de 2018) : “El famoso vuelo del Dragon </a:t>
            </a:r>
            <a:r>
              <a:rPr lang="es-ES" sz="1700" dirty="0" err="1"/>
              <a:t>Rapide</a:t>
            </a:r>
            <a:r>
              <a:rPr lang="es-ES" sz="1700" dirty="0"/>
              <a:t>: su necesario encuadramiento”, </a:t>
            </a:r>
            <a:r>
              <a:rPr lang="es-ES" sz="1700" i="1" dirty="0"/>
              <a:t>Ángel Viñas, la historia no se escribe con mitos, </a:t>
            </a:r>
            <a:r>
              <a:rPr lang="es-ES" sz="1700" dirty="0">
                <a:hlinkClick r:id="rId5"/>
              </a:rPr>
              <a:t>https://www.angelvinas.es/?s=Dragon+Rapide</a:t>
            </a:r>
            <a:r>
              <a:rPr lang="es-ES" sz="1700" dirty="0"/>
              <a:t> </a:t>
            </a:r>
          </a:p>
          <a:p>
            <a:endParaRPr lang="es-ES" sz="1700" dirty="0"/>
          </a:p>
        </p:txBody>
      </p:sp>
      <p:sp>
        <p:nvSpPr>
          <p:cNvPr id="23" name="Rectangle 12">
            <a:extLst>
              <a:ext uri="{FF2B5EF4-FFF2-40B4-BE49-F238E27FC236}">
                <a16:creationId xmlns:a16="http://schemas.microsoft.com/office/drawing/2014/main" id="{6587DBF8-5C50-4034-8B79-FE54A01A8E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1613F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14720853-E885-4BE5-BFE2-24004CEF6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89564E"/>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Google Shape;84;p1" descr="Un dibujo de una cara feliz&#10;&#10;Descripción generada automáticamente con confianza baja">
            <a:extLst>
              <a:ext uri="{FF2B5EF4-FFF2-40B4-BE49-F238E27FC236}">
                <a16:creationId xmlns:a16="http://schemas.microsoft.com/office/drawing/2014/main" id="{A7C00919-F72F-2593-4DCB-564BF76E12AB}"/>
              </a:ext>
            </a:extLst>
          </p:cNvPr>
          <p:cNvPicPr preferRelativeResize="0"/>
          <p:nvPr/>
        </p:nvPicPr>
        <p:blipFill>
          <a:blip r:embed="rId6">
            <a:alphaModFix/>
          </a:blip>
          <a:stretch>
            <a:fillRect/>
          </a:stretch>
        </p:blipFill>
        <p:spPr>
          <a:xfrm>
            <a:off x="10937618" y="6377387"/>
            <a:ext cx="1202475" cy="420875"/>
          </a:xfrm>
          <a:prstGeom prst="rect">
            <a:avLst/>
          </a:prstGeom>
          <a:noFill/>
          <a:ln>
            <a:noFill/>
          </a:ln>
        </p:spPr>
      </p:pic>
      <p:sp>
        <p:nvSpPr>
          <p:cNvPr id="5" name="CuadroTexto 4">
            <a:extLst>
              <a:ext uri="{FF2B5EF4-FFF2-40B4-BE49-F238E27FC236}">
                <a16:creationId xmlns:a16="http://schemas.microsoft.com/office/drawing/2014/main" id="{B07F3336-D97A-46AA-B22C-73C76E243D4E}"/>
              </a:ext>
            </a:extLst>
          </p:cNvPr>
          <p:cNvSpPr txBox="1"/>
          <p:nvPr/>
        </p:nvSpPr>
        <p:spPr>
          <a:xfrm>
            <a:off x="835968" y="5128952"/>
            <a:ext cx="6241002" cy="461665"/>
          </a:xfrm>
          <a:prstGeom prst="rect">
            <a:avLst/>
          </a:prstGeom>
          <a:noFill/>
        </p:spPr>
        <p:txBody>
          <a:bodyPr wrap="square" rtlCol="0">
            <a:spAutoFit/>
          </a:bodyPr>
          <a:lstStyle/>
          <a:p>
            <a:r>
              <a:rPr lang="es-ES" sz="1200" dirty="0"/>
              <a:t>Fuente: Fernando Berenguer:  Viaje del Dragon </a:t>
            </a:r>
            <a:r>
              <a:rPr lang="es-ES" sz="1200" dirty="0" err="1"/>
              <a:t>Rapide</a:t>
            </a:r>
            <a:r>
              <a:rPr lang="es-ES" sz="1200" dirty="0"/>
              <a:t>, </a:t>
            </a:r>
            <a:r>
              <a:rPr lang="es-ES" sz="1200" i="1" dirty="0"/>
              <a:t>Pinterest</a:t>
            </a:r>
            <a:r>
              <a:rPr lang="es-ES" sz="1200" dirty="0"/>
              <a:t>, </a:t>
            </a:r>
            <a:r>
              <a:rPr lang="es-ES" sz="1200" dirty="0">
                <a:hlinkClick r:id="rId7"/>
              </a:rPr>
              <a:t>https://www.pinterest.es/pin/708613322593511659/</a:t>
            </a:r>
            <a:r>
              <a:rPr lang="es-ES" sz="1200" dirty="0"/>
              <a:t> </a:t>
            </a:r>
          </a:p>
        </p:txBody>
      </p:sp>
    </p:spTree>
    <p:extLst>
      <p:ext uri="{BB962C8B-B14F-4D97-AF65-F5344CB8AC3E}">
        <p14:creationId xmlns:p14="http://schemas.microsoft.com/office/powerpoint/2010/main" val="1584167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4837155-5FB8-4A96-864C-066D5C655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85918EE-77B5-4057-BB22-B9CE13905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8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3A95CCDD-E143-47BA-9B51-9E6EB3846DEA}"/>
              </a:ext>
            </a:extLst>
          </p:cNvPr>
          <p:cNvSpPr>
            <a:spLocks noGrp="1"/>
          </p:cNvSpPr>
          <p:nvPr>
            <p:ph type="title"/>
          </p:nvPr>
        </p:nvSpPr>
        <p:spPr>
          <a:xfrm>
            <a:off x="789676" y="516835"/>
            <a:ext cx="3325125" cy="1966169"/>
          </a:xfrm>
        </p:spPr>
        <p:txBody>
          <a:bodyPr>
            <a:normAutofit/>
          </a:bodyPr>
          <a:lstStyle/>
          <a:p>
            <a:r>
              <a:rPr lang="es-ES" sz="3600" dirty="0">
                <a:solidFill>
                  <a:srgbClr val="FFFFFF"/>
                </a:solidFill>
              </a:rPr>
              <a:t>Un golpe de Estado fracasado (III)</a:t>
            </a:r>
          </a:p>
        </p:txBody>
      </p:sp>
      <p:sp>
        <p:nvSpPr>
          <p:cNvPr id="10" name="Marcador de contenido 9">
            <a:extLst>
              <a:ext uri="{FF2B5EF4-FFF2-40B4-BE49-F238E27FC236}">
                <a16:creationId xmlns:a16="http://schemas.microsoft.com/office/drawing/2014/main" id="{27D940F2-8337-453D-A017-ED40C9DFA99F}"/>
              </a:ext>
            </a:extLst>
          </p:cNvPr>
          <p:cNvSpPr>
            <a:spLocks noGrp="1"/>
          </p:cNvSpPr>
          <p:nvPr>
            <p:ph idx="1"/>
          </p:nvPr>
        </p:nvSpPr>
        <p:spPr>
          <a:xfrm>
            <a:off x="266330" y="2516094"/>
            <a:ext cx="3848469" cy="3372877"/>
          </a:xfrm>
        </p:spPr>
        <p:txBody>
          <a:bodyPr>
            <a:normAutofit lnSpcReduction="10000"/>
          </a:bodyPr>
          <a:lstStyle/>
          <a:p>
            <a:r>
              <a:rPr lang="es-ES" sz="1800" dirty="0">
                <a:solidFill>
                  <a:srgbClr val="FFFFFF"/>
                </a:solidFill>
              </a:rPr>
              <a:t>Juan Carlos Ocaña (2005), “La sublevación militar. El desarrollo de la guerra civil. Evolución política de las dos zonas durante la guerra civil ”,</a:t>
            </a:r>
            <a:r>
              <a:rPr lang="es-ES" sz="1800" i="1" dirty="0">
                <a:solidFill>
                  <a:srgbClr val="FFFFFF"/>
                </a:solidFill>
              </a:rPr>
              <a:t> </a:t>
            </a:r>
            <a:r>
              <a:rPr lang="es-ES" sz="1800" i="1" dirty="0" err="1">
                <a:solidFill>
                  <a:srgbClr val="FFFFFF"/>
                </a:solidFill>
              </a:rPr>
              <a:t>Historiasiglo</a:t>
            </a:r>
            <a:r>
              <a:rPr lang="es-ES" sz="1800" i="1" dirty="0">
                <a:solidFill>
                  <a:srgbClr val="FFFFFF"/>
                </a:solidFill>
              </a:rPr>
              <a:t> XX </a:t>
            </a:r>
            <a:r>
              <a:rPr lang="es-ES" sz="1800" i="1" dirty="0" err="1">
                <a:solidFill>
                  <a:srgbClr val="FFFFFF"/>
                </a:solidFill>
              </a:rPr>
              <a:t>org</a:t>
            </a:r>
            <a:r>
              <a:rPr lang="es-ES" sz="1800" dirty="0">
                <a:solidFill>
                  <a:srgbClr val="FFFFFF"/>
                </a:solidFill>
              </a:rPr>
              <a:t> : </a:t>
            </a:r>
            <a:r>
              <a:rPr lang="es-ES" sz="1800" dirty="0">
                <a:solidFill>
                  <a:srgbClr val="FFFFFF"/>
                </a:solidFill>
                <a:hlinkClick r:id="rId2">
                  <a:extLst>
                    <a:ext uri="{A12FA001-AC4F-418D-AE19-62706E023703}">
                      <ahyp:hlinkClr xmlns:ahyp="http://schemas.microsoft.com/office/drawing/2018/hyperlinkcolor" val="tx"/>
                    </a:ext>
                  </a:extLst>
                </a:hlinkClick>
              </a:rPr>
              <a:t>http://www.historiasiglo20.org/HE/14a-1.htm</a:t>
            </a:r>
            <a:r>
              <a:rPr lang="es-ES" sz="1800" dirty="0">
                <a:solidFill>
                  <a:srgbClr val="FFFFFF"/>
                </a:solidFill>
              </a:rPr>
              <a:t>  </a:t>
            </a:r>
            <a:br>
              <a:rPr lang="es-ES" sz="1800" dirty="0">
                <a:solidFill>
                  <a:srgbClr val="FFFFFF"/>
                </a:solidFill>
              </a:rPr>
            </a:br>
            <a:endParaRPr lang="es-ES" sz="1800" dirty="0">
              <a:solidFill>
                <a:srgbClr val="FFFFFF"/>
              </a:solidFill>
            </a:endParaRPr>
          </a:p>
          <a:p>
            <a:r>
              <a:rPr lang="es-ES" sz="1800" dirty="0" err="1">
                <a:solidFill>
                  <a:srgbClr val="FFFFFF"/>
                </a:solidFill>
              </a:rPr>
              <a:t>Artehistoria</a:t>
            </a:r>
            <a:r>
              <a:rPr lang="es-ES" sz="1800" dirty="0">
                <a:solidFill>
                  <a:srgbClr val="FFFFFF"/>
                </a:solidFill>
              </a:rPr>
              <a:t> (24 de enero de 2008): “Historia de España: La sublevación militar del 18 de julio”: </a:t>
            </a:r>
            <a:r>
              <a:rPr lang="es-ES" sz="1800" dirty="0">
                <a:solidFill>
                  <a:srgbClr val="FFFFFF"/>
                </a:solidFill>
                <a:hlinkClick r:id="rId3">
                  <a:extLst>
                    <a:ext uri="{A12FA001-AC4F-418D-AE19-62706E023703}">
                      <ahyp:hlinkClr xmlns:ahyp="http://schemas.microsoft.com/office/drawing/2018/hyperlinkcolor" val="tx"/>
                    </a:ext>
                  </a:extLst>
                </a:hlinkClick>
              </a:rPr>
              <a:t>https://www.youtube.com/watch?v=gnhglMz-WXc</a:t>
            </a:r>
            <a:r>
              <a:rPr lang="es-ES" sz="1800" dirty="0">
                <a:solidFill>
                  <a:srgbClr val="FFFFFF"/>
                </a:solidFill>
              </a:rPr>
              <a:t> </a:t>
            </a:r>
          </a:p>
          <a:p>
            <a:endParaRPr lang="es-ES" sz="1800" dirty="0">
              <a:solidFill>
                <a:srgbClr val="FFFFFF"/>
              </a:solidFill>
            </a:endParaRPr>
          </a:p>
        </p:txBody>
      </p:sp>
      <p:sp>
        <p:nvSpPr>
          <p:cNvPr id="27" name="Rectangle 26">
            <a:extLst>
              <a:ext uri="{FF2B5EF4-FFF2-40B4-BE49-F238E27FC236}">
                <a16:creationId xmlns:a16="http://schemas.microsoft.com/office/drawing/2014/main" id="{9DC7B070-A583-45C7-AF93-0E8F020E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272"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Marcador de contenido 3">
            <a:extLst>
              <a:ext uri="{FF2B5EF4-FFF2-40B4-BE49-F238E27FC236}">
                <a16:creationId xmlns:a16="http://schemas.microsoft.com/office/drawing/2014/main" id="{320077E4-1296-4C54-9BBD-FD7D65D89BF4}"/>
              </a:ext>
            </a:extLst>
          </p:cNvPr>
          <p:cNvPicPr>
            <a:picLocks noChangeAspect="1"/>
          </p:cNvPicPr>
          <p:nvPr/>
        </p:nvPicPr>
        <p:blipFill>
          <a:blip r:embed="rId4"/>
          <a:stretch>
            <a:fillRect/>
          </a:stretch>
        </p:blipFill>
        <p:spPr>
          <a:xfrm>
            <a:off x="6196552" y="391669"/>
            <a:ext cx="4389656" cy="2726208"/>
          </a:xfrm>
          <a:prstGeom prst="rect">
            <a:avLst/>
          </a:prstGeom>
        </p:spPr>
      </p:pic>
      <p:pic>
        <p:nvPicPr>
          <p:cNvPr id="5" name="Imagen 4">
            <a:extLst>
              <a:ext uri="{FF2B5EF4-FFF2-40B4-BE49-F238E27FC236}">
                <a16:creationId xmlns:a16="http://schemas.microsoft.com/office/drawing/2014/main" id="{682AE676-96EE-411F-8F46-F43EC042B273}"/>
              </a:ext>
            </a:extLst>
          </p:cNvPr>
          <p:cNvPicPr>
            <a:picLocks noChangeAspect="1"/>
          </p:cNvPicPr>
          <p:nvPr/>
        </p:nvPicPr>
        <p:blipFill>
          <a:blip r:embed="rId5"/>
          <a:stretch>
            <a:fillRect/>
          </a:stretch>
        </p:blipFill>
        <p:spPr>
          <a:xfrm>
            <a:off x="6260320" y="3517277"/>
            <a:ext cx="4389796" cy="2721674"/>
          </a:xfrm>
          <a:prstGeom prst="rect">
            <a:avLst/>
          </a:prstGeom>
        </p:spPr>
      </p:pic>
      <p:sp>
        <p:nvSpPr>
          <p:cNvPr id="20" name="CuadroTexto 19">
            <a:extLst>
              <a:ext uri="{FF2B5EF4-FFF2-40B4-BE49-F238E27FC236}">
                <a16:creationId xmlns:a16="http://schemas.microsoft.com/office/drawing/2014/main" id="{AE92B6E5-2923-4A65-89CC-D46EFAB4F41E}"/>
              </a:ext>
            </a:extLst>
          </p:cNvPr>
          <p:cNvSpPr txBox="1"/>
          <p:nvPr/>
        </p:nvSpPr>
        <p:spPr>
          <a:xfrm>
            <a:off x="6096000" y="3128133"/>
            <a:ext cx="6096000" cy="246221"/>
          </a:xfrm>
          <a:prstGeom prst="rect">
            <a:avLst/>
          </a:prstGeom>
          <a:noFill/>
        </p:spPr>
        <p:txBody>
          <a:bodyPr wrap="square">
            <a:spAutoFit/>
          </a:bodyPr>
          <a:lstStyle/>
          <a:p>
            <a:r>
              <a:rPr lang="es-ES" sz="1000" dirty="0"/>
              <a:t>Fuente: Captura de pantalla de Las Grandes Batallas de la Guerra civil. </a:t>
            </a:r>
            <a:r>
              <a:rPr lang="es-ES" sz="1000" i="1" dirty="0" err="1"/>
              <a:t>Eurochannel</a:t>
            </a:r>
            <a:r>
              <a:rPr lang="es-ES" sz="1000" i="1" dirty="0"/>
              <a:t>.</a:t>
            </a:r>
            <a:endParaRPr lang="es-ES" sz="1000" dirty="0"/>
          </a:p>
        </p:txBody>
      </p:sp>
      <p:sp>
        <p:nvSpPr>
          <p:cNvPr id="22" name="CuadroTexto 21">
            <a:extLst>
              <a:ext uri="{FF2B5EF4-FFF2-40B4-BE49-F238E27FC236}">
                <a16:creationId xmlns:a16="http://schemas.microsoft.com/office/drawing/2014/main" id="{05A53558-D5BA-432C-8E8A-64FA4BE95BA4}"/>
              </a:ext>
            </a:extLst>
          </p:cNvPr>
          <p:cNvSpPr txBox="1"/>
          <p:nvPr/>
        </p:nvSpPr>
        <p:spPr>
          <a:xfrm>
            <a:off x="4585491" y="6238951"/>
            <a:ext cx="6148316" cy="430887"/>
          </a:xfrm>
          <a:prstGeom prst="rect">
            <a:avLst/>
          </a:prstGeom>
          <a:noFill/>
        </p:spPr>
        <p:txBody>
          <a:bodyPr wrap="square">
            <a:spAutoFit/>
          </a:bodyPr>
          <a:lstStyle/>
          <a:p>
            <a:pPr algn="r"/>
            <a:r>
              <a:rPr lang="es-ES" sz="1050" dirty="0"/>
              <a:t>Fuente: Gobierno de Manuel Azaña. </a:t>
            </a:r>
            <a:r>
              <a:rPr lang="es-ES" sz="1050" i="1" dirty="0"/>
              <a:t>Elplural.com, </a:t>
            </a:r>
            <a:r>
              <a:rPr lang="es-ES" sz="1050" dirty="0"/>
              <a:t>25 de abril de 2016. </a:t>
            </a:r>
          </a:p>
          <a:p>
            <a:pPr algn="r"/>
            <a:r>
              <a:rPr lang="es-ES" sz="1050" dirty="0">
                <a:solidFill>
                  <a:schemeClr val="accent1"/>
                </a:solidFill>
                <a:hlinkClick r:id="rId6">
                  <a:extLst>
                    <a:ext uri="{A12FA001-AC4F-418D-AE19-62706E023703}">
                      <ahyp:hlinkClr xmlns:ahyp="http://schemas.microsoft.com/office/drawing/2018/hyperlinkcolor" val="tx"/>
                    </a:ext>
                  </a:extLst>
                </a:hlinkClick>
              </a:rPr>
              <a:t>https://www.elplural.com/politica/la-republica-condenada-a-muerte_79717102</a:t>
            </a:r>
            <a:r>
              <a:rPr lang="es-ES" sz="1050" dirty="0">
                <a:solidFill>
                  <a:schemeClr val="accent1"/>
                </a:solidFill>
              </a:rPr>
              <a:t>  </a:t>
            </a:r>
            <a:r>
              <a:rPr lang="es-ES" sz="1050" i="1" dirty="0">
                <a:solidFill>
                  <a:schemeClr val="accent1"/>
                </a:solidFill>
              </a:rPr>
              <a:t> </a:t>
            </a:r>
            <a:endParaRPr lang="es-ES" sz="1050" dirty="0">
              <a:solidFill>
                <a:schemeClr val="accent1"/>
              </a:solidFill>
            </a:endParaRPr>
          </a:p>
        </p:txBody>
      </p:sp>
      <p:pic>
        <p:nvPicPr>
          <p:cNvPr id="11" name="Google Shape;84;p1" descr="Un dibujo de una cara feliz&#10;&#10;Descripción generada automáticamente con confianza baja">
            <a:extLst>
              <a:ext uri="{FF2B5EF4-FFF2-40B4-BE49-F238E27FC236}">
                <a16:creationId xmlns:a16="http://schemas.microsoft.com/office/drawing/2014/main" id="{AB5212FB-CCD5-F6AE-D81E-76717364F156}"/>
              </a:ext>
            </a:extLst>
          </p:cNvPr>
          <p:cNvPicPr preferRelativeResize="0"/>
          <p:nvPr/>
        </p:nvPicPr>
        <p:blipFill>
          <a:blip r:embed="rId7">
            <a:alphaModFix/>
          </a:blip>
          <a:stretch>
            <a:fillRect/>
          </a:stretch>
        </p:blipFill>
        <p:spPr>
          <a:xfrm>
            <a:off x="10900669" y="6228096"/>
            <a:ext cx="1202475" cy="420875"/>
          </a:xfrm>
          <a:prstGeom prst="rect">
            <a:avLst/>
          </a:prstGeom>
          <a:noFill/>
          <a:ln>
            <a:noFill/>
          </a:ln>
        </p:spPr>
      </p:pic>
    </p:spTree>
    <p:extLst>
      <p:ext uri="{BB962C8B-B14F-4D97-AF65-F5344CB8AC3E}">
        <p14:creationId xmlns:p14="http://schemas.microsoft.com/office/powerpoint/2010/main" val="3583115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7F9A040-AAF9-4B01-AF83-FB19831EDF34}"/>
              </a:ext>
            </a:extLst>
          </p:cNvPr>
          <p:cNvSpPr>
            <a:spLocks noGrp="1"/>
          </p:cNvSpPr>
          <p:nvPr>
            <p:ph type="title"/>
          </p:nvPr>
        </p:nvSpPr>
        <p:spPr>
          <a:xfrm>
            <a:off x="7779671" y="169724"/>
            <a:ext cx="3690257" cy="1450757"/>
          </a:xfrm>
        </p:spPr>
        <p:txBody>
          <a:bodyPr>
            <a:normAutofit/>
          </a:bodyPr>
          <a:lstStyle/>
          <a:p>
            <a:r>
              <a:rPr lang="es-ES" sz="3400" dirty="0"/>
              <a:t>Un golpe de Estado fracasado (III)</a:t>
            </a:r>
          </a:p>
        </p:txBody>
      </p:sp>
      <p:pic>
        <p:nvPicPr>
          <p:cNvPr id="4" name="Imagen 3" descr="Imagen en blanco y negro de un periódico&#10;&#10;Descripción generada automáticamente con confianza media">
            <a:extLst>
              <a:ext uri="{FF2B5EF4-FFF2-40B4-BE49-F238E27FC236}">
                <a16:creationId xmlns:a16="http://schemas.microsoft.com/office/drawing/2014/main" id="{E887742D-67C5-4BFA-B9D3-B8574652CE44}"/>
              </a:ext>
            </a:extLst>
          </p:cNvPr>
          <p:cNvPicPr>
            <a:picLocks noChangeAspect="1"/>
          </p:cNvPicPr>
          <p:nvPr/>
        </p:nvPicPr>
        <p:blipFill rotWithShape="1">
          <a:blip r:embed="rId2">
            <a:extLst>
              <a:ext uri="{28A0092B-C50C-407E-A947-70E740481C1C}">
                <a14:useLocalDpi xmlns:a14="http://schemas.microsoft.com/office/drawing/2010/main" val="0"/>
              </a:ext>
            </a:extLst>
          </a:blip>
          <a:srcRect l="14912" r="17153" b="1"/>
          <a:stretch/>
        </p:blipFill>
        <p:spPr>
          <a:xfrm>
            <a:off x="633999" y="640081"/>
            <a:ext cx="6909801" cy="5314406"/>
          </a:xfrm>
          <a:prstGeom prst="rect">
            <a:avLst/>
          </a:prstGeom>
        </p:spPr>
      </p:pic>
      <p:cxnSp>
        <p:nvCxnSpPr>
          <p:cNvPr id="20" name="Straight Connector 19">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1CEC5481-1BEC-417B-B32A-8E747B1B3214}"/>
              </a:ext>
            </a:extLst>
          </p:cNvPr>
          <p:cNvSpPr>
            <a:spLocks noGrp="1"/>
          </p:cNvSpPr>
          <p:nvPr>
            <p:ph idx="1"/>
          </p:nvPr>
        </p:nvSpPr>
        <p:spPr>
          <a:xfrm>
            <a:off x="7859485" y="2152188"/>
            <a:ext cx="3690257" cy="3716906"/>
          </a:xfrm>
        </p:spPr>
        <p:txBody>
          <a:bodyPr>
            <a:normAutofit fontScale="92500" lnSpcReduction="20000"/>
          </a:bodyPr>
          <a:lstStyle/>
          <a:p>
            <a:r>
              <a:rPr lang="es-ES" dirty="0"/>
              <a:t>Reacción del gobierno republicano ante el golpe de estado: los ejecutivos durante la guerra: Wikipedia: “Evolución de la zona republicana”, </a:t>
            </a:r>
            <a:r>
              <a:rPr lang="es-ES" dirty="0">
                <a:solidFill>
                  <a:srgbClr val="92D050"/>
                </a:solidFill>
                <a:hlinkClick r:id="rId3">
                  <a:extLst>
                    <a:ext uri="{A12FA001-AC4F-418D-AE19-62706E023703}">
                      <ahyp:hlinkClr xmlns:ahyp="http://schemas.microsoft.com/office/drawing/2018/hyperlinkcolor" val="tx"/>
                    </a:ext>
                  </a:extLst>
                </a:hlinkClick>
              </a:rPr>
              <a:t>https://es.wikipedia.org/wiki/Guerra_civil_espa%C3%B1ola#Evoluci%C3%B3n_de_la_zona_republicana</a:t>
            </a:r>
            <a:r>
              <a:rPr lang="es-ES" dirty="0">
                <a:solidFill>
                  <a:srgbClr val="92D050"/>
                </a:solidFill>
              </a:rPr>
              <a:t>  </a:t>
            </a:r>
            <a:endParaRPr lang="es-ES" dirty="0"/>
          </a:p>
          <a:p>
            <a:r>
              <a:rPr lang="es-ES" dirty="0"/>
              <a:t>R.V. (25 de marzo de 2021): “¿Por qué la República no paró el golpe de Estado?. así fue la conferencia de Ángel Viñas”, </a:t>
            </a:r>
            <a:r>
              <a:rPr lang="es-ES" i="1" dirty="0"/>
              <a:t>Faro de Vigo.</a:t>
            </a:r>
          </a:p>
          <a:p>
            <a:r>
              <a:rPr lang="es-ES" dirty="0">
                <a:hlinkClick r:id="rId4"/>
              </a:rPr>
              <a:t>https://www.farodevigo.es/club-faro/2021/03/25/republica-paro-golpe-viernes-angel-45892114.html</a:t>
            </a:r>
            <a:r>
              <a:rPr lang="es-ES" dirty="0"/>
              <a:t> </a:t>
            </a:r>
          </a:p>
          <a:p>
            <a:endParaRPr lang="es-ES" i="1" dirty="0"/>
          </a:p>
          <a:p>
            <a:pPr marL="0" indent="0">
              <a:buNone/>
            </a:pPr>
            <a:endParaRPr lang="es-ES" dirty="0"/>
          </a:p>
          <a:p>
            <a:pPr marL="0" indent="0">
              <a:buNone/>
            </a:pPr>
            <a:endParaRPr lang="es-ES" dirty="0"/>
          </a:p>
          <a:p>
            <a:endParaRPr lang="es-ES" dirty="0"/>
          </a:p>
        </p:txBody>
      </p:sp>
      <p:sp>
        <p:nvSpPr>
          <p:cNvPr id="22" name="Rectangle 21">
            <a:extLst>
              <a:ext uri="{FF2B5EF4-FFF2-40B4-BE49-F238E27FC236}">
                <a16:creationId xmlns:a16="http://schemas.microsoft.com/office/drawing/2014/main" id="{7D417315-0A35-4882-ABD2-ABE3C89E5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Google Shape;84;p1" descr="Un dibujo de una cara feliz&#10;&#10;Descripción generada automáticamente con confianza baja">
            <a:extLst>
              <a:ext uri="{FF2B5EF4-FFF2-40B4-BE49-F238E27FC236}">
                <a16:creationId xmlns:a16="http://schemas.microsoft.com/office/drawing/2014/main" id="{FD9C7EFA-B45C-0E88-88D6-1F48D1538EC6}"/>
              </a:ext>
            </a:extLst>
          </p:cNvPr>
          <p:cNvPicPr preferRelativeResize="0"/>
          <p:nvPr/>
        </p:nvPicPr>
        <p:blipFill>
          <a:blip r:embed="rId5">
            <a:alphaModFix/>
          </a:blip>
          <a:stretch>
            <a:fillRect/>
          </a:stretch>
        </p:blipFill>
        <p:spPr>
          <a:xfrm>
            <a:off x="10312791" y="6099048"/>
            <a:ext cx="1202475" cy="420875"/>
          </a:xfrm>
          <a:prstGeom prst="rect">
            <a:avLst/>
          </a:prstGeom>
          <a:noFill/>
          <a:ln>
            <a:noFill/>
          </a:ln>
        </p:spPr>
      </p:pic>
    </p:spTree>
    <p:extLst>
      <p:ext uri="{BB962C8B-B14F-4D97-AF65-F5344CB8AC3E}">
        <p14:creationId xmlns:p14="http://schemas.microsoft.com/office/powerpoint/2010/main" val="1362107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D3A0D43-6819-404D-AC2A-D8E24B99584C}"/>
              </a:ext>
            </a:extLst>
          </p:cNvPr>
          <p:cNvPicPr>
            <a:picLocks noChangeAspect="1"/>
          </p:cNvPicPr>
          <p:nvPr/>
        </p:nvPicPr>
        <p:blipFill>
          <a:blip r:embed="rId2"/>
          <a:stretch>
            <a:fillRect/>
          </a:stretch>
        </p:blipFill>
        <p:spPr>
          <a:xfrm>
            <a:off x="890587" y="203130"/>
            <a:ext cx="10410825" cy="5762625"/>
          </a:xfrm>
          <a:prstGeom prst="rect">
            <a:avLst/>
          </a:prstGeom>
        </p:spPr>
      </p:pic>
      <p:pic>
        <p:nvPicPr>
          <p:cNvPr id="4" name="Google Shape;84;p1" descr="Un dibujo de una cara feliz&#10;&#10;Descripción generada automáticamente con confianza baja">
            <a:extLst>
              <a:ext uri="{FF2B5EF4-FFF2-40B4-BE49-F238E27FC236}">
                <a16:creationId xmlns:a16="http://schemas.microsoft.com/office/drawing/2014/main" id="{2934C062-E0AB-BF9A-6D1A-5C6F02593407}"/>
              </a:ext>
            </a:extLst>
          </p:cNvPr>
          <p:cNvPicPr preferRelativeResize="0"/>
          <p:nvPr/>
        </p:nvPicPr>
        <p:blipFill>
          <a:blip r:embed="rId3">
            <a:alphaModFix/>
          </a:blip>
          <a:stretch>
            <a:fillRect/>
          </a:stretch>
        </p:blipFill>
        <p:spPr>
          <a:xfrm>
            <a:off x="10827696" y="6350275"/>
            <a:ext cx="1202475" cy="420875"/>
          </a:xfrm>
          <a:prstGeom prst="rect">
            <a:avLst/>
          </a:prstGeom>
          <a:noFill/>
          <a:ln>
            <a:noFill/>
          </a:ln>
        </p:spPr>
      </p:pic>
      <p:sp>
        <p:nvSpPr>
          <p:cNvPr id="3" name="CuadroTexto 2">
            <a:extLst>
              <a:ext uri="{FF2B5EF4-FFF2-40B4-BE49-F238E27FC236}">
                <a16:creationId xmlns:a16="http://schemas.microsoft.com/office/drawing/2014/main" id="{4A9D23C5-A686-4696-A08D-FDCAE38B488C}"/>
              </a:ext>
            </a:extLst>
          </p:cNvPr>
          <p:cNvSpPr txBox="1"/>
          <p:nvPr/>
        </p:nvSpPr>
        <p:spPr>
          <a:xfrm>
            <a:off x="2032986" y="6099048"/>
            <a:ext cx="7954393" cy="923330"/>
          </a:xfrm>
          <a:prstGeom prst="rect">
            <a:avLst/>
          </a:prstGeom>
          <a:noFill/>
        </p:spPr>
        <p:txBody>
          <a:bodyPr wrap="square" rtlCol="0">
            <a:spAutoFit/>
          </a:bodyPr>
          <a:lstStyle/>
          <a:p>
            <a:r>
              <a:rPr lang="es-ES" dirty="0"/>
              <a:t>Fundación Pablo Iglesias: “Los leales. 30 militares de la República”. </a:t>
            </a:r>
            <a:r>
              <a:rPr lang="es-ES" dirty="0">
                <a:solidFill>
                  <a:srgbClr val="86C55B"/>
                </a:solidFill>
                <a:hlinkClick r:id="rId4">
                  <a:extLst>
                    <a:ext uri="{A12FA001-AC4F-418D-AE19-62706E023703}">
                      <ahyp:hlinkClr xmlns:ahyp="http://schemas.microsoft.com/office/drawing/2018/hyperlinkcolor" val="tx"/>
                    </a:ext>
                  </a:extLst>
                </a:hlinkClick>
              </a:rPr>
              <a:t>https://fpabloiglesias.es/exposicion/los-leales-30-militares-de-la-republica/</a:t>
            </a:r>
            <a:r>
              <a:rPr lang="es-ES" dirty="0">
                <a:solidFill>
                  <a:srgbClr val="86C55B"/>
                </a:solidFill>
              </a:rPr>
              <a:t>  </a:t>
            </a:r>
          </a:p>
          <a:p>
            <a:endParaRPr lang="es-ES" dirty="0"/>
          </a:p>
        </p:txBody>
      </p:sp>
    </p:spTree>
    <p:extLst>
      <p:ext uri="{BB962C8B-B14F-4D97-AF65-F5344CB8AC3E}">
        <p14:creationId xmlns:p14="http://schemas.microsoft.com/office/powerpoint/2010/main" val="1869321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A913F90-4522-4E66-98B7-DC02FD8BB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3D8D7CF-750B-4544-B0EB-51D234D6DD94}"/>
              </a:ext>
            </a:extLst>
          </p:cNvPr>
          <p:cNvSpPr>
            <a:spLocks noGrp="1"/>
          </p:cNvSpPr>
          <p:nvPr>
            <p:ph type="title"/>
          </p:nvPr>
        </p:nvSpPr>
        <p:spPr>
          <a:xfrm>
            <a:off x="494684" y="3835647"/>
            <a:ext cx="4809068" cy="2033446"/>
          </a:xfrm>
        </p:spPr>
        <p:txBody>
          <a:bodyPr anchor="t">
            <a:normAutofit/>
          </a:bodyPr>
          <a:lstStyle/>
          <a:p>
            <a:r>
              <a:rPr lang="es-ES"/>
              <a:t>Un golpe fracasado (IV)</a:t>
            </a:r>
            <a:endParaRPr lang="es-ES" dirty="0"/>
          </a:p>
        </p:txBody>
      </p:sp>
      <p:pic>
        <p:nvPicPr>
          <p:cNvPr id="5" name="Imagen 4">
            <a:extLst>
              <a:ext uri="{FF2B5EF4-FFF2-40B4-BE49-F238E27FC236}">
                <a16:creationId xmlns:a16="http://schemas.microsoft.com/office/drawing/2014/main" id="{807C98AC-AB2D-4AE5-B788-0EBD4E91406C}"/>
              </a:ext>
            </a:extLst>
          </p:cNvPr>
          <p:cNvPicPr>
            <a:picLocks noChangeAspect="1"/>
          </p:cNvPicPr>
          <p:nvPr/>
        </p:nvPicPr>
        <p:blipFill>
          <a:blip r:embed="rId2"/>
          <a:stretch>
            <a:fillRect/>
          </a:stretch>
        </p:blipFill>
        <p:spPr>
          <a:xfrm>
            <a:off x="494684" y="1024093"/>
            <a:ext cx="3206044" cy="1795384"/>
          </a:xfrm>
          <a:prstGeom prst="rect">
            <a:avLst/>
          </a:prstGeom>
        </p:spPr>
      </p:pic>
      <p:pic>
        <p:nvPicPr>
          <p:cNvPr id="4" name="Marcador de contenido 5">
            <a:extLst>
              <a:ext uri="{FF2B5EF4-FFF2-40B4-BE49-F238E27FC236}">
                <a16:creationId xmlns:a16="http://schemas.microsoft.com/office/drawing/2014/main" id="{1095D176-900C-4220-BC9F-1B796157D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5412" y="943942"/>
            <a:ext cx="3206042" cy="1955685"/>
          </a:xfrm>
          <a:prstGeom prst="rect">
            <a:avLst/>
          </a:prstGeom>
        </p:spPr>
      </p:pic>
      <p:pic>
        <p:nvPicPr>
          <p:cNvPr id="6" name="Imagen 5">
            <a:extLst>
              <a:ext uri="{FF2B5EF4-FFF2-40B4-BE49-F238E27FC236}">
                <a16:creationId xmlns:a16="http://schemas.microsoft.com/office/drawing/2014/main" id="{D8872C49-6A54-400E-98E5-52D69B2C9FA3}"/>
              </a:ext>
            </a:extLst>
          </p:cNvPr>
          <p:cNvPicPr>
            <a:picLocks noChangeAspect="1"/>
          </p:cNvPicPr>
          <p:nvPr/>
        </p:nvPicPr>
        <p:blipFill>
          <a:blip r:embed="rId4"/>
          <a:stretch>
            <a:fillRect/>
          </a:stretch>
        </p:blipFill>
        <p:spPr>
          <a:xfrm>
            <a:off x="7816562" y="1024093"/>
            <a:ext cx="3206043" cy="1795384"/>
          </a:xfrm>
          <a:prstGeom prst="rect">
            <a:avLst/>
          </a:prstGeom>
        </p:spPr>
      </p:pic>
      <p:cxnSp>
        <p:nvCxnSpPr>
          <p:cNvPr id="29" name="Straight Connector 28">
            <a:extLst>
              <a:ext uri="{FF2B5EF4-FFF2-40B4-BE49-F238E27FC236}">
                <a16:creationId xmlns:a16="http://schemas.microsoft.com/office/drawing/2014/main" id="{74E369E2-CE06-4376-B557-4B5FE5B41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3843670"/>
            <a:ext cx="0" cy="2025423"/>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3F8B8804-1000-4068-9BAF-F3BF6252A76B}"/>
              </a:ext>
            </a:extLst>
          </p:cNvPr>
          <p:cNvSpPr>
            <a:spLocks noGrp="1"/>
          </p:cNvSpPr>
          <p:nvPr>
            <p:ph idx="1"/>
          </p:nvPr>
        </p:nvSpPr>
        <p:spPr>
          <a:xfrm>
            <a:off x="6417728" y="4379985"/>
            <a:ext cx="4809064" cy="952791"/>
          </a:xfrm>
        </p:spPr>
        <p:txBody>
          <a:bodyPr>
            <a:normAutofit/>
          </a:bodyPr>
          <a:lstStyle/>
          <a:p>
            <a:r>
              <a:rPr lang="es-ES" sz="1800"/>
              <a:t>Gobierno en zona rebelde: la Junta de Defensa Nacional y el nombramiento de Franco en septiembre de 1936 para el mando único.</a:t>
            </a:r>
          </a:p>
          <a:p>
            <a:endParaRPr lang="es-ES" sz="1800" dirty="0"/>
          </a:p>
        </p:txBody>
      </p:sp>
      <p:sp>
        <p:nvSpPr>
          <p:cNvPr id="31" name="Rectangle 30">
            <a:extLst>
              <a:ext uri="{FF2B5EF4-FFF2-40B4-BE49-F238E27FC236}">
                <a16:creationId xmlns:a16="http://schemas.microsoft.com/office/drawing/2014/main" id="{18BE9FB2-E84F-4594-93B7-BB203A20E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72D6E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449A5B82-3ED2-4FE6-86BD-BA88CC5419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3D315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Google Shape;84;p1" descr="Un dibujo de una cara feliz&#10;&#10;Descripción generada automáticamente con confianza baja">
            <a:extLst>
              <a:ext uri="{FF2B5EF4-FFF2-40B4-BE49-F238E27FC236}">
                <a16:creationId xmlns:a16="http://schemas.microsoft.com/office/drawing/2014/main" id="{2C1CBB28-972A-79F3-B484-1F3C38393975}"/>
              </a:ext>
            </a:extLst>
          </p:cNvPr>
          <p:cNvPicPr preferRelativeResize="0"/>
          <p:nvPr/>
        </p:nvPicPr>
        <p:blipFill>
          <a:blip r:embed="rId5">
            <a:alphaModFix/>
          </a:blip>
          <a:stretch>
            <a:fillRect/>
          </a:stretch>
        </p:blipFill>
        <p:spPr>
          <a:xfrm>
            <a:off x="10312791" y="6099048"/>
            <a:ext cx="1202475" cy="420875"/>
          </a:xfrm>
          <a:prstGeom prst="rect">
            <a:avLst/>
          </a:prstGeom>
          <a:noFill/>
          <a:ln>
            <a:noFill/>
          </a:ln>
        </p:spPr>
      </p:pic>
      <p:sp>
        <p:nvSpPr>
          <p:cNvPr id="7" name="CuadroTexto 6">
            <a:extLst>
              <a:ext uri="{FF2B5EF4-FFF2-40B4-BE49-F238E27FC236}">
                <a16:creationId xmlns:a16="http://schemas.microsoft.com/office/drawing/2014/main" id="{BA7A25CE-7DD0-4162-AD4E-1B82967313B2}"/>
              </a:ext>
            </a:extLst>
          </p:cNvPr>
          <p:cNvSpPr txBox="1"/>
          <p:nvPr/>
        </p:nvSpPr>
        <p:spPr>
          <a:xfrm>
            <a:off x="4696286" y="3036163"/>
            <a:ext cx="6818977" cy="461665"/>
          </a:xfrm>
          <a:prstGeom prst="rect">
            <a:avLst/>
          </a:prstGeom>
          <a:noFill/>
        </p:spPr>
        <p:txBody>
          <a:bodyPr wrap="square" rtlCol="0">
            <a:spAutoFit/>
          </a:bodyPr>
          <a:lstStyle/>
          <a:p>
            <a:r>
              <a:rPr lang="es-ES" sz="1200" dirty="0"/>
              <a:t>Fuente: </a:t>
            </a:r>
            <a:r>
              <a:rPr lang="es-ES" sz="1200" dirty="0" err="1"/>
              <a:t>Iria</a:t>
            </a:r>
            <a:r>
              <a:rPr lang="es-ES" sz="1200" dirty="0"/>
              <a:t> García: “La República en guerra: La Guerra Civil Española”, </a:t>
            </a:r>
            <a:r>
              <a:rPr lang="es-ES" sz="1200" i="1" dirty="0" err="1"/>
              <a:t>Public</a:t>
            </a:r>
            <a:r>
              <a:rPr lang="es-ES" sz="1200" i="1" dirty="0"/>
              <a:t> time </a:t>
            </a:r>
            <a:r>
              <a:rPr lang="es-ES" sz="1200" i="1" dirty="0" err="1"/>
              <a:t>lines</a:t>
            </a:r>
            <a:r>
              <a:rPr lang="es-ES" sz="1200" i="1" dirty="0"/>
              <a:t>, </a:t>
            </a:r>
            <a:r>
              <a:rPr lang="es-ES" sz="1200" dirty="0">
                <a:hlinkClick r:id="rId6"/>
              </a:rPr>
              <a:t>https://www.timetoast.com/timelines/la-republica-en-guerra-la-guerra-civil-espanola</a:t>
            </a:r>
            <a:r>
              <a:rPr lang="es-ES" sz="1200" dirty="0"/>
              <a:t> </a:t>
            </a:r>
          </a:p>
        </p:txBody>
      </p:sp>
    </p:spTree>
    <p:extLst>
      <p:ext uri="{BB962C8B-B14F-4D97-AF65-F5344CB8AC3E}">
        <p14:creationId xmlns:p14="http://schemas.microsoft.com/office/powerpoint/2010/main" val="678638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B8A1B5F-0801-4AFF-A489-335B6A851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06201B52-6441-4DBA-BACE-235977581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id="{89DF3DBB-17DD-4058-A944-5578E18A03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F3B3B6C5-748F-437C-AE76-DB11FEA9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97CEB5D-9BB2-475C-BA8D-AC88BB8C9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14FBA49-DC33-40C0-8341-B2EBE7F23F0C}"/>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s-ES" sz="5400" dirty="0">
                <a:solidFill>
                  <a:schemeClr val="tx1">
                    <a:lumMod val="85000"/>
                    <a:lumOff val="15000"/>
                  </a:schemeClr>
                </a:solidFill>
              </a:rPr>
              <a:t>III. </a:t>
            </a:r>
            <a:r>
              <a:rPr lang="es-ES" sz="5400" dirty="0"/>
              <a:t>Las campañas militares: visión y audición de las estrategias bélicas.</a:t>
            </a:r>
            <a:endParaRPr lang="en-US" sz="5400" dirty="0">
              <a:solidFill>
                <a:schemeClr val="tx1">
                  <a:lumMod val="85000"/>
                  <a:lumOff val="15000"/>
                </a:schemeClr>
              </a:solidFill>
            </a:endParaRPr>
          </a:p>
        </p:txBody>
      </p:sp>
      <p:cxnSp>
        <p:nvCxnSpPr>
          <p:cNvPr id="36" name="Straight Connector 35">
            <a:extLst>
              <a:ext uri="{FF2B5EF4-FFF2-40B4-BE49-F238E27FC236}">
                <a16:creationId xmlns:a16="http://schemas.microsoft.com/office/drawing/2014/main" id="{BB14AD1F-ADD5-46E7-966F-4C0290232F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Google Shape;84;p1">
            <a:extLst>
              <a:ext uri="{FF2B5EF4-FFF2-40B4-BE49-F238E27FC236}">
                <a16:creationId xmlns:a16="http://schemas.microsoft.com/office/drawing/2014/main" id="{9A500DBB-113D-4C91-9C07-3AB0A9D7CB99}"/>
              </a:ext>
            </a:extLst>
          </p:cNvPr>
          <p:cNvPicPr preferRelativeResize="0"/>
          <p:nvPr/>
        </p:nvPicPr>
        <p:blipFill>
          <a:blip r:embed="rId2">
            <a:alphaModFix/>
          </a:blip>
          <a:stretch>
            <a:fillRect/>
          </a:stretch>
        </p:blipFill>
        <p:spPr>
          <a:xfrm>
            <a:off x="10667961" y="6108613"/>
            <a:ext cx="1202475" cy="420875"/>
          </a:xfrm>
          <a:prstGeom prst="rect">
            <a:avLst/>
          </a:prstGeom>
          <a:noFill/>
          <a:ln>
            <a:noFill/>
          </a:ln>
        </p:spPr>
      </p:pic>
    </p:spTree>
    <p:extLst>
      <p:ext uri="{BB962C8B-B14F-4D97-AF65-F5344CB8AC3E}">
        <p14:creationId xmlns:p14="http://schemas.microsoft.com/office/powerpoint/2010/main" val="3773444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94837155-5FB8-4A96-864C-066D5C655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85918EE-77B5-4057-BB22-B9CE13905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80" cy="6858000"/>
          </a:xfrm>
          <a:prstGeom prst="rect">
            <a:avLst/>
          </a:prstGeom>
          <a:solidFill>
            <a:srgbClr val="8E746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D84DD481-29D5-4986-BC97-45429DAF9086}"/>
              </a:ext>
            </a:extLst>
          </p:cNvPr>
          <p:cNvSpPr>
            <a:spLocks noGrp="1"/>
          </p:cNvSpPr>
          <p:nvPr>
            <p:ph type="title"/>
          </p:nvPr>
        </p:nvSpPr>
        <p:spPr>
          <a:xfrm>
            <a:off x="664577" y="197240"/>
            <a:ext cx="3747625" cy="1240944"/>
          </a:xfrm>
        </p:spPr>
        <p:txBody>
          <a:bodyPr>
            <a:normAutofit/>
          </a:bodyPr>
          <a:lstStyle/>
          <a:p>
            <a:r>
              <a:rPr lang="es-ES" sz="3600" dirty="0">
                <a:solidFill>
                  <a:srgbClr val="FFFFFF"/>
                </a:solidFill>
              </a:rPr>
              <a:t>1ª Fase de la Guerra Civil</a:t>
            </a:r>
          </a:p>
        </p:txBody>
      </p:sp>
      <p:sp>
        <p:nvSpPr>
          <p:cNvPr id="3" name="Marcador de contenido 2">
            <a:extLst>
              <a:ext uri="{FF2B5EF4-FFF2-40B4-BE49-F238E27FC236}">
                <a16:creationId xmlns:a16="http://schemas.microsoft.com/office/drawing/2014/main" id="{F974556D-8EE0-4128-AC2D-68D300DB9FF3}"/>
              </a:ext>
            </a:extLst>
          </p:cNvPr>
          <p:cNvSpPr>
            <a:spLocks noGrp="1"/>
          </p:cNvSpPr>
          <p:nvPr>
            <p:ph idx="1"/>
          </p:nvPr>
        </p:nvSpPr>
        <p:spPr>
          <a:xfrm>
            <a:off x="489721" y="1635424"/>
            <a:ext cx="3325125" cy="4000116"/>
          </a:xfrm>
        </p:spPr>
        <p:txBody>
          <a:bodyPr>
            <a:noAutofit/>
          </a:bodyPr>
          <a:lstStyle/>
          <a:p>
            <a:r>
              <a:rPr lang="es-ES" sz="1600" dirty="0">
                <a:solidFill>
                  <a:srgbClr val="FFFFFF"/>
                </a:solidFill>
              </a:rPr>
              <a:t>Julio de 1936 – Marzo de 1937</a:t>
            </a:r>
          </a:p>
          <a:p>
            <a:pPr lvl="1"/>
            <a:r>
              <a:rPr lang="es-ES" sz="1600" dirty="0">
                <a:solidFill>
                  <a:srgbClr val="FFFFFF"/>
                </a:solidFill>
              </a:rPr>
              <a:t>Guerra de columnas</a:t>
            </a:r>
          </a:p>
          <a:p>
            <a:pPr lvl="2"/>
            <a:r>
              <a:rPr lang="es-ES" sz="1600" dirty="0">
                <a:solidFill>
                  <a:srgbClr val="FFFFFF"/>
                </a:solidFill>
              </a:rPr>
              <a:t>1) Columnas hacia Madrid: Valencia, Burgos, Pamplona [Fracaso]</a:t>
            </a:r>
          </a:p>
          <a:p>
            <a:pPr lvl="2"/>
            <a:r>
              <a:rPr lang="es-ES" sz="1600" dirty="0">
                <a:solidFill>
                  <a:srgbClr val="FFFFFF"/>
                </a:solidFill>
              </a:rPr>
              <a:t>2) Puente aéreo para entrar en la Península</a:t>
            </a:r>
          </a:p>
          <a:p>
            <a:pPr lvl="2"/>
            <a:r>
              <a:rPr lang="es-ES" sz="1600" dirty="0">
                <a:solidFill>
                  <a:srgbClr val="FFFFFF"/>
                </a:solidFill>
              </a:rPr>
              <a:t>3) Columna de Yagüe: avanza por Extremadura</a:t>
            </a:r>
          </a:p>
          <a:p>
            <a:pPr lvl="2"/>
            <a:r>
              <a:rPr lang="es-ES" sz="1600" dirty="0">
                <a:solidFill>
                  <a:srgbClr val="FFFFFF"/>
                </a:solidFill>
              </a:rPr>
              <a:t>4) La Liberación del Alcázar de Toledo</a:t>
            </a:r>
          </a:p>
          <a:p>
            <a:pPr lvl="1"/>
            <a:r>
              <a:rPr lang="es-ES" sz="1600" dirty="0">
                <a:solidFill>
                  <a:srgbClr val="FFFFFF"/>
                </a:solidFill>
              </a:rPr>
              <a:t>Batalla de Madrid</a:t>
            </a:r>
          </a:p>
          <a:p>
            <a:pPr lvl="2"/>
            <a:r>
              <a:rPr lang="es-ES" sz="1600" dirty="0">
                <a:solidFill>
                  <a:srgbClr val="FFFFFF"/>
                </a:solidFill>
              </a:rPr>
              <a:t>Batallas del Jarama y Guadalajara</a:t>
            </a:r>
          </a:p>
          <a:p>
            <a:pPr lvl="2"/>
            <a:r>
              <a:rPr lang="es-ES" sz="1600" dirty="0">
                <a:solidFill>
                  <a:srgbClr val="FFFFFF"/>
                </a:solidFill>
              </a:rPr>
              <a:t>Las tropas rebeldes ocupan Málaga: “la </a:t>
            </a:r>
            <a:r>
              <a:rPr lang="es-ES" sz="1600" dirty="0" err="1">
                <a:solidFill>
                  <a:srgbClr val="FFFFFF"/>
                </a:solidFill>
              </a:rPr>
              <a:t>Desbandá</a:t>
            </a:r>
            <a:r>
              <a:rPr lang="es-ES" sz="1600" dirty="0">
                <a:solidFill>
                  <a:srgbClr val="FFFFFF"/>
                </a:solidFill>
              </a:rPr>
              <a:t>”</a:t>
            </a:r>
          </a:p>
        </p:txBody>
      </p:sp>
      <p:sp>
        <p:nvSpPr>
          <p:cNvPr id="51" name="Rectangle 50">
            <a:extLst>
              <a:ext uri="{FF2B5EF4-FFF2-40B4-BE49-F238E27FC236}">
                <a16:creationId xmlns:a16="http://schemas.microsoft.com/office/drawing/2014/main" id="{9DC7B070-A583-45C7-AF93-0E8F020E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272" y="0"/>
            <a:ext cx="64008" cy="6858000"/>
          </a:xfrm>
          <a:prstGeom prst="rect">
            <a:avLst/>
          </a:prstGeom>
          <a:solidFill>
            <a:srgbClr val="E7A48C"/>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Imagen 6" descr="Mapa&#10;&#10;Descripción generada automáticamente">
            <a:extLst>
              <a:ext uri="{FF2B5EF4-FFF2-40B4-BE49-F238E27FC236}">
                <a16:creationId xmlns:a16="http://schemas.microsoft.com/office/drawing/2014/main" id="{9AB4C856-5DC0-4FC6-AD53-0FEA400B021F}"/>
              </a:ext>
            </a:extLst>
          </p:cNvPr>
          <p:cNvPicPr>
            <a:picLocks noChangeAspect="1"/>
          </p:cNvPicPr>
          <p:nvPr/>
        </p:nvPicPr>
        <p:blipFill rotWithShape="1">
          <a:blip r:embed="rId2">
            <a:extLst>
              <a:ext uri="{28A0092B-C50C-407E-A947-70E740481C1C}">
                <a14:useLocalDpi xmlns:a14="http://schemas.microsoft.com/office/drawing/2010/main" val="0"/>
              </a:ext>
            </a:extLst>
          </a:blip>
          <a:srcRect t="2531" r="3" b="17742"/>
          <a:stretch/>
        </p:blipFill>
        <p:spPr>
          <a:xfrm>
            <a:off x="6207142" y="452992"/>
            <a:ext cx="4426311" cy="2726208"/>
          </a:xfrm>
          <a:prstGeom prst="rect">
            <a:avLst/>
          </a:prstGeom>
        </p:spPr>
      </p:pic>
      <p:pic>
        <p:nvPicPr>
          <p:cNvPr id="5" name="Imagen 4" descr="Mapa&#10;&#10;Descripción generada automáticamente">
            <a:extLst>
              <a:ext uri="{FF2B5EF4-FFF2-40B4-BE49-F238E27FC236}">
                <a16:creationId xmlns:a16="http://schemas.microsoft.com/office/drawing/2014/main" id="{FC3B6EA0-1A85-406D-AF2A-F202323DEE00}"/>
              </a:ext>
            </a:extLst>
          </p:cNvPr>
          <p:cNvPicPr>
            <a:picLocks noChangeAspect="1"/>
          </p:cNvPicPr>
          <p:nvPr/>
        </p:nvPicPr>
        <p:blipFill rotWithShape="1">
          <a:blip r:embed="rId3">
            <a:extLst>
              <a:ext uri="{28A0092B-C50C-407E-A947-70E740481C1C}">
                <a14:useLocalDpi xmlns:a14="http://schemas.microsoft.com/office/drawing/2010/main" val="0"/>
              </a:ext>
            </a:extLst>
          </a:blip>
          <a:srcRect r="3" b="12948"/>
          <a:stretch/>
        </p:blipFill>
        <p:spPr>
          <a:xfrm>
            <a:off x="6207142" y="3377374"/>
            <a:ext cx="4418938" cy="2721674"/>
          </a:xfrm>
          <a:prstGeom prst="rect">
            <a:avLst/>
          </a:prstGeom>
        </p:spPr>
      </p:pic>
      <p:sp>
        <p:nvSpPr>
          <p:cNvPr id="8" name="CuadroTexto 7">
            <a:extLst>
              <a:ext uri="{FF2B5EF4-FFF2-40B4-BE49-F238E27FC236}">
                <a16:creationId xmlns:a16="http://schemas.microsoft.com/office/drawing/2014/main" id="{2202E657-31C1-4FEE-8E14-FBEBA3CC6556}"/>
              </a:ext>
            </a:extLst>
          </p:cNvPr>
          <p:cNvSpPr txBox="1"/>
          <p:nvPr/>
        </p:nvSpPr>
        <p:spPr>
          <a:xfrm>
            <a:off x="6372225" y="6429375"/>
            <a:ext cx="4129088" cy="461665"/>
          </a:xfrm>
          <a:prstGeom prst="rect">
            <a:avLst/>
          </a:prstGeom>
          <a:noFill/>
        </p:spPr>
        <p:txBody>
          <a:bodyPr wrap="square" rtlCol="0">
            <a:spAutoFit/>
          </a:bodyPr>
          <a:lstStyle/>
          <a:p>
            <a:r>
              <a:rPr lang="es-ES" sz="800" dirty="0"/>
              <a:t>Fuente: González Calleja, Eduardo y otros, (coord.), </a:t>
            </a:r>
            <a:r>
              <a:rPr lang="es-ES" sz="800" i="1" dirty="0"/>
              <a:t>La España del siglo XX. Síntesis y materiales para su estudio, </a:t>
            </a:r>
            <a:r>
              <a:rPr lang="es-ES" sz="800" dirty="0"/>
              <a:t>Alianza Editorial, Madrid. Citando a Pro, J. y Rivero M., </a:t>
            </a:r>
            <a:r>
              <a:rPr lang="es-ES" sz="800" i="1" dirty="0"/>
              <a:t>Breve Atlas de Historia de España</a:t>
            </a:r>
            <a:r>
              <a:rPr lang="es-ES" sz="800" dirty="0"/>
              <a:t>. Madrid: Alianza Editorial, 1999.</a:t>
            </a:r>
            <a:endParaRPr lang="es-ES" dirty="0"/>
          </a:p>
        </p:txBody>
      </p:sp>
      <p:pic>
        <p:nvPicPr>
          <p:cNvPr id="10" name="Google Shape;84;p1" descr="Un dibujo de una cara feliz&#10;&#10;Descripción generada automáticamente con confianza baja">
            <a:extLst>
              <a:ext uri="{FF2B5EF4-FFF2-40B4-BE49-F238E27FC236}">
                <a16:creationId xmlns:a16="http://schemas.microsoft.com/office/drawing/2014/main" id="{25833CAC-09D0-20A8-9674-CD243050253C}"/>
              </a:ext>
            </a:extLst>
          </p:cNvPr>
          <p:cNvPicPr preferRelativeResize="0"/>
          <p:nvPr/>
        </p:nvPicPr>
        <p:blipFill>
          <a:blip r:embed="rId4">
            <a:alphaModFix/>
          </a:blip>
          <a:stretch>
            <a:fillRect/>
          </a:stretch>
        </p:blipFill>
        <p:spPr>
          <a:xfrm>
            <a:off x="10989525" y="6393478"/>
            <a:ext cx="1202475" cy="420875"/>
          </a:xfrm>
          <a:prstGeom prst="rect">
            <a:avLst/>
          </a:prstGeom>
          <a:noFill/>
          <a:ln>
            <a:noFill/>
          </a:ln>
        </p:spPr>
      </p:pic>
    </p:spTree>
    <p:extLst>
      <p:ext uri="{BB962C8B-B14F-4D97-AF65-F5344CB8AC3E}">
        <p14:creationId xmlns:p14="http://schemas.microsoft.com/office/powerpoint/2010/main" val="2087463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9DE0D1B-4A11-4243-B598-6685189EFE0E}"/>
              </a:ext>
            </a:extLst>
          </p:cNvPr>
          <p:cNvSpPr>
            <a:spLocks noGrp="1"/>
          </p:cNvSpPr>
          <p:nvPr>
            <p:ph type="title"/>
          </p:nvPr>
        </p:nvSpPr>
        <p:spPr>
          <a:xfrm>
            <a:off x="6411685" y="634946"/>
            <a:ext cx="5127171" cy="1450757"/>
          </a:xfrm>
        </p:spPr>
        <p:txBody>
          <a:bodyPr>
            <a:normAutofit/>
          </a:bodyPr>
          <a:lstStyle/>
          <a:p>
            <a:r>
              <a:rPr lang="es-ES" dirty="0"/>
              <a:t>2ª Fase de la Guerra Civil</a:t>
            </a:r>
          </a:p>
        </p:txBody>
      </p:sp>
      <p:pic>
        <p:nvPicPr>
          <p:cNvPr id="5" name="Imagen 4">
            <a:extLst>
              <a:ext uri="{FF2B5EF4-FFF2-40B4-BE49-F238E27FC236}">
                <a16:creationId xmlns:a16="http://schemas.microsoft.com/office/drawing/2014/main" id="{8D0A5505-6F55-43D8-887A-F951DC555D54}"/>
              </a:ext>
            </a:extLst>
          </p:cNvPr>
          <p:cNvPicPr>
            <a:picLocks noChangeAspect="1"/>
          </p:cNvPicPr>
          <p:nvPr/>
        </p:nvPicPr>
        <p:blipFill>
          <a:blip r:embed="rId2"/>
          <a:stretch>
            <a:fillRect/>
          </a:stretch>
        </p:blipFill>
        <p:spPr>
          <a:xfrm>
            <a:off x="643192" y="1388168"/>
            <a:ext cx="5451627" cy="3761622"/>
          </a:xfrm>
          <a:prstGeom prst="rect">
            <a:avLst/>
          </a:prstGeom>
        </p:spPr>
      </p:pic>
      <p:cxnSp>
        <p:nvCxnSpPr>
          <p:cNvPr id="12" name="Straight Connector 11">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C9C4A931-5803-4251-AA1E-3515524A10D0}"/>
              </a:ext>
            </a:extLst>
          </p:cNvPr>
          <p:cNvSpPr>
            <a:spLocks noGrp="1"/>
          </p:cNvSpPr>
          <p:nvPr>
            <p:ph idx="1"/>
          </p:nvPr>
        </p:nvSpPr>
        <p:spPr>
          <a:xfrm>
            <a:off x="6411684" y="2198914"/>
            <a:ext cx="5127172" cy="3670180"/>
          </a:xfrm>
        </p:spPr>
        <p:txBody>
          <a:bodyPr>
            <a:normAutofit fontScale="92500" lnSpcReduction="10000"/>
          </a:bodyPr>
          <a:lstStyle/>
          <a:p>
            <a:r>
              <a:rPr lang="es-ES" sz="1500"/>
              <a:t>Abril 1937 – Noviembre 1938</a:t>
            </a:r>
          </a:p>
          <a:p>
            <a:pPr lvl="1"/>
            <a:r>
              <a:rPr lang="es-ES" sz="1500"/>
              <a:t>Caída de la franja Cantábrica</a:t>
            </a:r>
          </a:p>
          <a:p>
            <a:pPr lvl="2"/>
            <a:r>
              <a:rPr lang="es-ES" sz="1500"/>
              <a:t>Marzo: Vizcaya</a:t>
            </a:r>
          </a:p>
          <a:p>
            <a:pPr lvl="2"/>
            <a:r>
              <a:rPr lang="es-ES" sz="1500"/>
              <a:t>26 de abril: Bombardeo de Guernica</a:t>
            </a:r>
          </a:p>
          <a:p>
            <a:pPr lvl="2"/>
            <a:r>
              <a:rPr lang="es-ES" sz="1500"/>
              <a:t>19 de junio: Bilbao</a:t>
            </a:r>
          </a:p>
          <a:p>
            <a:pPr lvl="2"/>
            <a:r>
              <a:rPr lang="es-ES" sz="1500"/>
              <a:t>Octubre: Asturias</a:t>
            </a:r>
          </a:p>
          <a:p>
            <a:pPr lvl="2"/>
            <a:r>
              <a:rPr lang="es-ES" sz="1500"/>
              <a:t>Ofensivas republicanas: batallas de Brunete y Belchite</a:t>
            </a:r>
          </a:p>
          <a:p>
            <a:pPr lvl="1"/>
            <a:r>
              <a:rPr lang="es-ES" sz="1500"/>
              <a:t>Teruel y el avance hacia el Mediterráneo (enero -  abril 1938)</a:t>
            </a:r>
          </a:p>
          <a:p>
            <a:pPr lvl="2"/>
            <a:r>
              <a:rPr lang="es-ES" sz="1500"/>
              <a:t>1) Ataque republicano en Teruel y contraofensiva sublevada</a:t>
            </a:r>
          </a:p>
          <a:p>
            <a:pPr lvl="2"/>
            <a:r>
              <a:rPr lang="es-ES" sz="1500"/>
              <a:t>2) Los sublevados llegan al Mediterráneo</a:t>
            </a:r>
          </a:p>
          <a:p>
            <a:pPr lvl="1"/>
            <a:r>
              <a:rPr lang="es-ES" sz="1500"/>
              <a:t>Batalla del Ebro</a:t>
            </a:r>
          </a:p>
          <a:p>
            <a:pPr lvl="2"/>
            <a:r>
              <a:rPr lang="es-ES" sz="1500"/>
              <a:t>26 de julio – 15 de noviembre de 1938</a:t>
            </a:r>
          </a:p>
          <a:p>
            <a:pPr lvl="3"/>
            <a:r>
              <a:rPr lang="es-ES" sz="1500"/>
              <a:t>Ofensiva republicana y contraofensiva sublevada</a:t>
            </a:r>
          </a:p>
          <a:p>
            <a:pPr lvl="3"/>
            <a:r>
              <a:rPr lang="es-ES" sz="1500"/>
              <a:t>90.000 muertos</a:t>
            </a:r>
          </a:p>
        </p:txBody>
      </p:sp>
      <p:sp>
        <p:nvSpPr>
          <p:cNvPr id="14" name="Rectangle 13">
            <a:extLst>
              <a:ext uri="{FF2B5EF4-FFF2-40B4-BE49-F238E27FC236}">
                <a16:creationId xmlns:a16="http://schemas.microsoft.com/office/drawing/2014/main" id="{6587DBF8-5C50-4034-8B79-FE54A01A8E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FFCA8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14720853-E885-4BE5-BFE2-24004CEF6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47595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CuadroTexto 12">
            <a:extLst>
              <a:ext uri="{FF2B5EF4-FFF2-40B4-BE49-F238E27FC236}">
                <a16:creationId xmlns:a16="http://schemas.microsoft.com/office/drawing/2014/main" id="{6F9C3F35-47F2-424E-99EA-C31B369F2E0A}"/>
              </a:ext>
            </a:extLst>
          </p:cNvPr>
          <p:cNvSpPr txBox="1"/>
          <p:nvPr/>
        </p:nvSpPr>
        <p:spPr>
          <a:xfrm>
            <a:off x="643192" y="5149790"/>
            <a:ext cx="5451627" cy="600164"/>
          </a:xfrm>
          <a:prstGeom prst="rect">
            <a:avLst/>
          </a:prstGeom>
          <a:noFill/>
        </p:spPr>
        <p:txBody>
          <a:bodyPr wrap="square">
            <a:spAutoFit/>
          </a:bodyPr>
          <a:lstStyle/>
          <a:p>
            <a:r>
              <a:rPr lang="es-ES" sz="1100" dirty="0"/>
              <a:t>Fuente: González Calleja, Eduardo y otros, (coord.), </a:t>
            </a:r>
            <a:r>
              <a:rPr lang="es-ES" sz="1100" i="1" dirty="0"/>
              <a:t>La España del siglo XX. Síntesis y materiales para su estudio, </a:t>
            </a:r>
            <a:r>
              <a:rPr lang="es-ES" sz="1100" dirty="0"/>
              <a:t>Alianza Editorial, Madrid. Citando a Pro, J. y Rivero M., </a:t>
            </a:r>
            <a:r>
              <a:rPr lang="es-ES" sz="1100" i="1" dirty="0"/>
              <a:t>Breve Atlas de Historia de España</a:t>
            </a:r>
            <a:r>
              <a:rPr lang="es-ES" sz="1100" dirty="0"/>
              <a:t>. Madrid: Alianza Editorial, 1999.</a:t>
            </a:r>
          </a:p>
        </p:txBody>
      </p:sp>
      <p:pic>
        <p:nvPicPr>
          <p:cNvPr id="11" name="Google Shape;84;p1" descr="Un dibujo de una cara feliz&#10;&#10;Descripción generada automáticamente con confianza baja">
            <a:extLst>
              <a:ext uri="{FF2B5EF4-FFF2-40B4-BE49-F238E27FC236}">
                <a16:creationId xmlns:a16="http://schemas.microsoft.com/office/drawing/2014/main" id="{36179DB4-AB32-E690-B593-FDD172B782F2}"/>
              </a:ext>
            </a:extLst>
          </p:cNvPr>
          <p:cNvPicPr preferRelativeResize="0"/>
          <p:nvPr/>
        </p:nvPicPr>
        <p:blipFill>
          <a:blip r:embed="rId3">
            <a:alphaModFix/>
          </a:blip>
          <a:stretch>
            <a:fillRect/>
          </a:stretch>
        </p:blipFill>
        <p:spPr>
          <a:xfrm>
            <a:off x="10747797" y="6378663"/>
            <a:ext cx="1202475" cy="420875"/>
          </a:xfrm>
          <a:prstGeom prst="rect">
            <a:avLst/>
          </a:prstGeom>
          <a:noFill/>
          <a:ln>
            <a:noFill/>
          </a:ln>
        </p:spPr>
      </p:pic>
    </p:spTree>
    <p:extLst>
      <p:ext uri="{BB962C8B-B14F-4D97-AF65-F5344CB8AC3E}">
        <p14:creationId xmlns:p14="http://schemas.microsoft.com/office/powerpoint/2010/main" val="2981266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0">
            <a:extLst>
              <a:ext uri="{FF2B5EF4-FFF2-40B4-BE49-F238E27FC236}">
                <a16:creationId xmlns:a16="http://schemas.microsoft.com/office/drawing/2014/main" id="{B44C3061-D558-447B-A988-09ECE1446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0" name="Rectangle 22">
            <a:extLst>
              <a:ext uri="{FF2B5EF4-FFF2-40B4-BE49-F238E27FC236}">
                <a16:creationId xmlns:a16="http://schemas.microsoft.com/office/drawing/2014/main" id="{59339771-9C8F-497E-8974-E09A86FEE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4C576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92A886D0-0E64-4BD1-8DDF-18F38F18A0D3}"/>
              </a:ext>
            </a:extLst>
          </p:cNvPr>
          <p:cNvSpPr>
            <a:spLocks noGrp="1"/>
          </p:cNvSpPr>
          <p:nvPr>
            <p:ph type="title"/>
          </p:nvPr>
        </p:nvSpPr>
        <p:spPr>
          <a:xfrm>
            <a:off x="492370" y="516836"/>
            <a:ext cx="3084844" cy="1268284"/>
          </a:xfrm>
        </p:spPr>
        <p:txBody>
          <a:bodyPr>
            <a:normAutofit/>
          </a:bodyPr>
          <a:lstStyle/>
          <a:p>
            <a:r>
              <a:rPr lang="es-ES" sz="3600" dirty="0">
                <a:solidFill>
                  <a:srgbClr val="FFFFFF"/>
                </a:solidFill>
              </a:rPr>
              <a:t>3ª Fase de la Guerra Civil</a:t>
            </a:r>
          </a:p>
        </p:txBody>
      </p:sp>
      <p:sp>
        <p:nvSpPr>
          <p:cNvPr id="9" name="Content Placeholder 8">
            <a:extLst>
              <a:ext uri="{FF2B5EF4-FFF2-40B4-BE49-F238E27FC236}">
                <a16:creationId xmlns:a16="http://schemas.microsoft.com/office/drawing/2014/main" id="{70BB6DDD-FBAF-7C49-1084-EB775D604BB5}"/>
              </a:ext>
            </a:extLst>
          </p:cNvPr>
          <p:cNvSpPr>
            <a:spLocks noGrp="1"/>
          </p:cNvSpPr>
          <p:nvPr>
            <p:ph idx="1"/>
          </p:nvPr>
        </p:nvSpPr>
        <p:spPr>
          <a:xfrm>
            <a:off x="301842" y="1873188"/>
            <a:ext cx="3275374" cy="4116132"/>
          </a:xfrm>
        </p:spPr>
        <p:txBody>
          <a:bodyPr>
            <a:normAutofit fontScale="92500"/>
          </a:bodyPr>
          <a:lstStyle/>
          <a:p>
            <a:r>
              <a:rPr lang="en-US" sz="1600" dirty="0" err="1">
                <a:solidFill>
                  <a:srgbClr val="FFFFFF"/>
                </a:solidFill>
              </a:rPr>
              <a:t>Noviembre</a:t>
            </a:r>
            <a:r>
              <a:rPr lang="en-US" sz="1600" dirty="0">
                <a:solidFill>
                  <a:srgbClr val="FFFFFF"/>
                </a:solidFill>
              </a:rPr>
              <a:t> 1938 – </a:t>
            </a:r>
            <a:r>
              <a:rPr lang="en-US" sz="1600" dirty="0" err="1">
                <a:solidFill>
                  <a:srgbClr val="FFFFFF"/>
                </a:solidFill>
              </a:rPr>
              <a:t>Marzo</a:t>
            </a:r>
            <a:r>
              <a:rPr lang="en-US" sz="1600" dirty="0">
                <a:solidFill>
                  <a:srgbClr val="FFFFFF"/>
                </a:solidFill>
              </a:rPr>
              <a:t> 1939</a:t>
            </a:r>
          </a:p>
          <a:p>
            <a:pPr lvl="1"/>
            <a:r>
              <a:rPr lang="en-US" sz="1600" dirty="0" err="1">
                <a:solidFill>
                  <a:srgbClr val="FFFFFF"/>
                </a:solidFill>
              </a:rPr>
              <a:t>Ofensiva</a:t>
            </a:r>
            <a:r>
              <a:rPr lang="en-US" sz="1600" dirty="0">
                <a:solidFill>
                  <a:srgbClr val="FFFFFF"/>
                </a:solidFill>
              </a:rPr>
              <a:t> contra Cataluña (26 de </a:t>
            </a:r>
            <a:r>
              <a:rPr lang="en-US" sz="1600" dirty="0" err="1">
                <a:solidFill>
                  <a:srgbClr val="FFFFFF"/>
                </a:solidFill>
              </a:rPr>
              <a:t>enero</a:t>
            </a:r>
            <a:r>
              <a:rPr lang="en-US" sz="1600" dirty="0">
                <a:solidFill>
                  <a:srgbClr val="FFFFFF"/>
                </a:solidFill>
              </a:rPr>
              <a:t> de 1939) y </a:t>
            </a:r>
            <a:r>
              <a:rPr lang="en-US" sz="1600" dirty="0" err="1">
                <a:solidFill>
                  <a:srgbClr val="FFFFFF"/>
                </a:solidFill>
              </a:rPr>
              <a:t>caída</a:t>
            </a:r>
            <a:r>
              <a:rPr lang="en-US" sz="1600" dirty="0">
                <a:solidFill>
                  <a:srgbClr val="FFFFFF"/>
                </a:solidFill>
              </a:rPr>
              <a:t> de </a:t>
            </a:r>
            <a:r>
              <a:rPr lang="en-US" sz="1600" dirty="0" err="1">
                <a:solidFill>
                  <a:srgbClr val="FFFFFF"/>
                </a:solidFill>
              </a:rPr>
              <a:t>este</a:t>
            </a:r>
            <a:r>
              <a:rPr lang="en-US" sz="1600" dirty="0">
                <a:solidFill>
                  <a:srgbClr val="FFFFFF"/>
                </a:solidFill>
              </a:rPr>
              <a:t> </a:t>
            </a:r>
            <a:r>
              <a:rPr lang="en-US" sz="1600" dirty="0" err="1">
                <a:solidFill>
                  <a:srgbClr val="FFFFFF"/>
                </a:solidFill>
              </a:rPr>
              <a:t>frente</a:t>
            </a:r>
            <a:r>
              <a:rPr lang="en-US" sz="1600" dirty="0">
                <a:solidFill>
                  <a:srgbClr val="FFFFFF"/>
                </a:solidFill>
              </a:rPr>
              <a:t>.</a:t>
            </a:r>
          </a:p>
          <a:p>
            <a:pPr lvl="2"/>
            <a:r>
              <a:rPr lang="en-US" sz="1600" dirty="0">
                <a:solidFill>
                  <a:srgbClr val="FFFFFF"/>
                </a:solidFill>
              </a:rPr>
              <a:t>Golpe de Casado (5 de </a:t>
            </a:r>
            <a:r>
              <a:rPr lang="en-US" sz="1600" dirty="0" err="1">
                <a:solidFill>
                  <a:srgbClr val="FFFFFF"/>
                </a:solidFill>
              </a:rPr>
              <a:t>marzo</a:t>
            </a:r>
            <a:r>
              <a:rPr lang="en-US" sz="1600" dirty="0">
                <a:solidFill>
                  <a:srgbClr val="FFFFFF"/>
                </a:solidFill>
              </a:rPr>
              <a:t>)</a:t>
            </a:r>
          </a:p>
          <a:p>
            <a:pPr lvl="2"/>
            <a:r>
              <a:rPr lang="en-US" sz="1600" dirty="0">
                <a:solidFill>
                  <a:srgbClr val="FFFFFF"/>
                </a:solidFill>
              </a:rPr>
              <a:t>El </a:t>
            </a:r>
            <a:r>
              <a:rPr lang="en-US" sz="1600" dirty="0" err="1">
                <a:solidFill>
                  <a:srgbClr val="FFFFFF"/>
                </a:solidFill>
              </a:rPr>
              <a:t>Gobierno</a:t>
            </a:r>
            <a:r>
              <a:rPr lang="en-US" sz="1600" dirty="0">
                <a:solidFill>
                  <a:srgbClr val="FFFFFF"/>
                </a:solidFill>
              </a:rPr>
              <a:t> </a:t>
            </a:r>
            <a:r>
              <a:rPr lang="en-US" sz="1600" dirty="0" err="1">
                <a:solidFill>
                  <a:srgbClr val="FFFFFF"/>
                </a:solidFill>
              </a:rPr>
              <a:t>abandona</a:t>
            </a:r>
            <a:r>
              <a:rPr lang="en-US" sz="1600" dirty="0">
                <a:solidFill>
                  <a:srgbClr val="FFFFFF"/>
                </a:solidFill>
              </a:rPr>
              <a:t> </a:t>
            </a:r>
            <a:r>
              <a:rPr lang="en-US" sz="1600" dirty="0" err="1">
                <a:solidFill>
                  <a:srgbClr val="FFFFFF"/>
                </a:solidFill>
              </a:rPr>
              <a:t>España</a:t>
            </a:r>
            <a:endParaRPr lang="en-US" sz="1600" dirty="0">
              <a:solidFill>
                <a:srgbClr val="FFFFFF"/>
              </a:solidFill>
            </a:endParaRPr>
          </a:p>
          <a:p>
            <a:pPr lvl="2"/>
            <a:r>
              <a:rPr lang="en-US" sz="1600" dirty="0">
                <a:solidFill>
                  <a:srgbClr val="FFFFFF"/>
                </a:solidFill>
              </a:rPr>
              <a:t>Entrada de las </a:t>
            </a:r>
            <a:r>
              <a:rPr lang="en-US" sz="1600" dirty="0" err="1">
                <a:solidFill>
                  <a:srgbClr val="FFFFFF"/>
                </a:solidFill>
              </a:rPr>
              <a:t>tropas</a:t>
            </a:r>
            <a:r>
              <a:rPr lang="en-US" sz="1600" dirty="0">
                <a:solidFill>
                  <a:srgbClr val="FFFFFF"/>
                </a:solidFill>
              </a:rPr>
              <a:t> </a:t>
            </a:r>
            <a:r>
              <a:rPr lang="en-US" sz="1600" dirty="0" err="1">
                <a:solidFill>
                  <a:srgbClr val="FFFFFF"/>
                </a:solidFill>
              </a:rPr>
              <a:t>rebeldes</a:t>
            </a:r>
            <a:r>
              <a:rPr lang="en-US" sz="1600" dirty="0">
                <a:solidFill>
                  <a:srgbClr val="FFFFFF"/>
                </a:solidFill>
              </a:rPr>
              <a:t> </a:t>
            </a:r>
            <a:r>
              <a:rPr lang="en-US" sz="1600" dirty="0" err="1">
                <a:solidFill>
                  <a:srgbClr val="FFFFFF"/>
                </a:solidFill>
              </a:rPr>
              <a:t>en</a:t>
            </a:r>
            <a:r>
              <a:rPr lang="en-US" sz="1600" dirty="0">
                <a:solidFill>
                  <a:srgbClr val="FFFFFF"/>
                </a:solidFill>
              </a:rPr>
              <a:t> Madrid (29 de </a:t>
            </a:r>
            <a:r>
              <a:rPr lang="en-US" sz="1600" dirty="0" err="1">
                <a:solidFill>
                  <a:srgbClr val="FFFFFF"/>
                </a:solidFill>
              </a:rPr>
              <a:t>marzo</a:t>
            </a:r>
            <a:r>
              <a:rPr lang="en-US" sz="1600" dirty="0">
                <a:solidFill>
                  <a:srgbClr val="FFFFFF"/>
                </a:solidFill>
              </a:rPr>
              <a:t> de 1939)</a:t>
            </a:r>
          </a:p>
          <a:p>
            <a:pPr lvl="2"/>
            <a:r>
              <a:rPr lang="en-US" sz="1600" dirty="0">
                <a:solidFill>
                  <a:srgbClr val="FFFFFF"/>
                </a:solidFill>
              </a:rPr>
              <a:t>1º de Abril de 1939: fin de la Guerra</a:t>
            </a:r>
          </a:p>
          <a:p>
            <a:pPr lvl="1"/>
            <a:r>
              <a:rPr lang="es-ES" sz="1600" dirty="0">
                <a:solidFill>
                  <a:srgbClr val="FFFFFF"/>
                </a:solidFill>
              </a:rPr>
              <a:t>La guerra civil a través de los mapas:</a:t>
            </a:r>
          </a:p>
          <a:p>
            <a:pPr lvl="2"/>
            <a:r>
              <a:rPr lang="es-ES" sz="1600" dirty="0">
                <a:solidFill>
                  <a:srgbClr val="FFFFFF"/>
                </a:solidFill>
              </a:rPr>
              <a:t>Jesús </a:t>
            </a:r>
            <a:r>
              <a:rPr lang="es-ES" sz="1600" dirty="0" err="1">
                <a:solidFill>
                  <a:srgbClr val="FFFFFF"/>
                </a:solidFill>
              </a:rPr>
              <a:t>Carceles</a:t>
            </a:r>
            <a:r>
              <a:rPr lang="es-ES" sz="1600" dirty="0">
                <a:solidFill>
                  <a:srgbClr val="FFFFFF"/>
                </a:solidFill>
              </a:rPr>
              <a:t> (4 de marzo de 2021): “La guerra civil a través de los mapas”, </a:t>
            </a:r>
            <a:r>
              <a:rPr lang="es-ES" sz="1600" dirty="0">
                <a:solidFill>
                  <a:schemeClr val="bg1"/>
                </a:solidFill>
                <a:hlinkClick r:id="rId2">
                  <a:extLst>
                    <a:ext uri="{A12FA001-AC4F-418D-AE19-62706E023703}">
                      <ahyp:hlinkClr xmlns:ahyp="http://schemas.microsoft.com/office/drawing/2018/hyperlinkcolor" val="tx"/>
                    </a:ext>
                  </a:extLst>
                </a:hlinkClick>
              </a:rPr>
              <a:t>https://www.youtube.com/watch?v=o0iVWFD2cvI</a:t>
            </a:r>
            <a:r>
              <a:rPr lang="es-ES" sz="1600" dirty="0">
                <a:solidFill>
                  <a:schemeClr val="bg1"/>
                </a:solidFill>
              </a:rPr>
              <a:t>  </a:t>
            </a:r>
          </a:p>
          <a:p>
            <a:pPr lvl="1"/>
            <a:endParaRPr lang="en-US" sz="1900" dirty="0">
              <a:solidFill>
                <a:srgbClr val="FFFFFF"/>
              </a:solidFill>
            </a:endParaRPr>
          </a:p>
        </p:txBody>
      </p:sp>
      <p:sp>
        <p:nvSpPr>
          <p:cNvPr id="31" name="Rectangle 24">
            <a:extLst>
              <a:ext uri="{FF2B5EF4-FFF2-40B4-BE49-F238E27FC236}">
                <a16:creationId xmlns:a16="http://schemas.microsoft.com/office/drawing/2014/main" id="{BDB54B0B-6CFB-4B92-A5DC-5DCD05BE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E6EC47"/>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Marcador de contenido 4" descr="Mapa&#10;&#10;Descripción generada automáticamente">
            <a:extLst>
              <a:ext uri="{FF2B5EF4-FFF2-40B4-BE49-F238E27FC236}">
                <a16:creationId xmlns:a16="http://schemas.microsoft.com/office/drawing/2014/main" id="{9721DABC-22F9-470B-A451-E4955B4A3B7E}"/>
              </a:ext>
            </a:extLst>
          </p:cNvPr>
          <p:cNvPicPr>
            <a:picLocks noChangeAspect="1"/>
          </p:cNvPicPr>
          <p:nvPr/>
        </p:nvPicPr>
        <p:blipFill rotWithShape="1">
          <a:blip r:embed="rId3">
            <a:extLst>
              <a:ext uri="{28A0092B-C50C-407E-A947-70E740481C1C}">
                <a14:useLocalDpi xmlns:a14="http://schemas.microsoft.com/office/drawing/2010/main" val="0"/>
              </a:ext>
            </a:extLst>
          </a:blip>
          <a:srcRect t="3470" r="-1" b="-1"/>
          <a:stretch/>
        </p:blipFill>
        <p:spPr>
          <a:xfrm>
            <a:off x="4742017" y="640080"/>
            <a:ext cx="6798082" cy="5577840"/>
          </a:xfrm>
          <a:prstGeom prst="rect">
            <a:avLst/>
          </a:prstGeom>
        </p:spPr>
      </p:pic>
      <p:sp>
        <p:nvSpPr>
          <p:cNvPr id="18" name="CuadroTexto 17">
            <a:extLst>
              <a:ext uri="{FF2B5EF4-FFF2-40B4-BE49-F238E27FC236}">
                <a16:creationId xmlns:a16="http://schemas.microsoft.com/office/drawing/2014/main" id="{DC1871EC-4EF2-4B60-9254-07B06A61CFE7}"/>
              </a:ext>
            </a:extLst>
          </p:cNvPr>
          <p:cNvSpPr txBox="1"/>
          <p:nvPr/>
        </p:nvSpPr>
        <p:spPr>
          <a:xfrm>
            <a:off x="4651899" y="6343529"/>
            <a:ext cx="7349033" cy="276999"/>
          </a:xfrm>
          <a:prstGeom prst="rect">
            <a:avLst/>
          </a:prstGeom>
          <a:noFill/>
        </p:spPr>
        <p:txBody>
          <a:bodyPr wrap="square">
            <a:spAutoFit/>
          </a:bodyPr>
          <a:lstStyle/>
          <a:p>
            <a:r>
              <a:rPr lang="es-ES" sz="1200" dirty="0"/>
              <a:t>Fuente: Carlos </a:t>
            </a:r>
            <a:r>
              <a:rPr lang="es-ES" sz="1200" dirty="0" err="1"/>
              <a:t>Ivorra</a:t>
            </a:r>
            <a:r>
              <a:rPr lang="es-ES" sz="1200" dirty="0"/>
              <a:t>: “La victoria de Franco”,  </a:t>
            </a:r>
            <a:r>
              <a:rPr lang="es-ES" sz="1200" dirty="0">
                <a:hlinkClick r:id="rId4"/>
              </a:rPr>
              <a:t>https://www.uv.es/ivorra/Historia/SXX/1939a.htm</a:t>
            </a:r>
            <a:r>
              <a:rPr lang="es-ES" sz="1200" dirty="0"/>
              <a:t> </a:t>
            </a:r>
          </a:p>
        </p:txBody>
      </p:sp>
      <p:pic>
        <p:nvPicPr>
          <p:cNvPr id="10" name="Google Shape;84;p1" descr="Un dibujo de una cara feliz&#10;&#10;Descripción generada automáticamente con confianza baja">
            <a:extLst>
              <a:ext uri="{FF2B5EF4-FFF2-40B4-BE49-F238E27FC236}">
                <a16:creationId xmlns:a16="http://schemas.microsoft.com/office/drawing/2014/main" id="{61EFACB8-334F-6D64-110A-9C7176F6149C}"/>
              </a:ext>
            </a:extLst>
          </p:cNvPr>
          <p:cNvPicPr preferRelativeResize="0"/>
          <p:nvPr/>
        </p:nvPicPr>
        <p:blipFill>
          <a:blip r:embed="rId5">
            <a:alphaModFix/>
          </a:blip>
          <a:stretch>
            <a:fillRect/>
          </a:stretch>
        </p:blipFill>
        <p:spPr>
          <a:xfrm>
            <a:off x="10891148" y="6423435"/>
            <a:ext cx="1202475" cy="420875"/>
          </a:xfrm>
          <a:prstGeom prst="rect">
            <a:avLst/>
          </a:prstGeom>
          <a:noFill/>
          <a:ln>
            <a:noFill/>
          </a:ln>
        </p:spPr>
      </p:pic>
    </p:spTree>
    <p:extLst>
      <p:ext uri="{BB962C8B-B14F-4D97-AF65-F5344CB8AC3E}">
        <p14:creationId xmlns:p14="http://schemas.microsoft.com/office/powerpoint/2010/main" val="1319430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332D447-884D-4BF0-A7E4-CD4B5271FC58}"/>
              </a:ext>
            </a:extLst>
          </p:cNvPr>
          <p:cNvSpPr>
            <a:spLocks noGrp="1"/>
          </p:cNvSpPr>
          <p:nvPr>
            <p:ph type="title"/>
          </p:nvPr>
        </p:nvSpPr>
        <p:spPr>
          <a:xfrm>
            <a:off x="965030" y="963997"/>
            <a:ext cx="3254691" cy="4938361"/>
          </a:xfrm>
        </p:spPr>
        <p:txBody>
          <a:bodyPr anchor="ctr">
            <a:normAutofit/>
          </a:bodyPr>
          <a:lstStyle/>
          <a:p>
            <a:pPr algn="r"/>
            <a:r>
              <a:rPr lang="es-ES" sz="4400"/>
              <a:t>Esquema de contenidos</a:t>
            </a:r>
          </a:p>
        </p:txBody>
      </p:sp>
      <p:cxnSp>
        <p:nvCxnSpPr>
          <p:cNvPr id="55" name="Straight Connector 54">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Marcador de contenido 2">
            <a:extLst>
              <a:ext uri="{FF2B5EF4-FFF2-40B4-BE49-F238E27FC236}">
                <a16:creationId xmlns:a16="http://schemas.microsoft.com/office/drawing/2014/main" id="{F38DE652-2CA5-4D02-AF40-0BE0F27EE890}"/>
              </a:ext>
            </a:extLst>
          </p:cNvPr>
          <p:cNvSpPr>
            <a:spLocks noGrp="1"/>
          </p:cNvSpPr>
          <p:nvPr>
            <p:ph idx="1"/>
          </p:nvPr>
        </p:nvSpPr>
        <p:spPr>
          <a:xfrm>
            <a:off x="5134882" y="977155"/>
            <a:ext cx="6135097" cy="4938851"/>
          </a:xfrm>
        </p:spPr>
        <p:txBody>
          <a:bodyPr anchor="ctr">
            <a:normAutofit/>
          </a:bodyPr>
          <a:lstStyle/>
          <a:p>
            <a:pPr marL="457200" indent="-457200">
              <a:buFont typeface="+mj-lt"/>
              <a:buAutoNum type="arabicPeriod"/>
            </a:pPr>
            <a:r>
              <a:rPr lang="es-ES" sz="1800" dirty="0"/>
              <a:t>La conspiración contra la Segunda República. ¿Quiénes y porqué?.</a:t>
            </a:r>
          </a:p>
          <a:p>
            <a:pPr marL="457200" indent="-457200">
              <a:buFont typeface="+mj-lt"/>
              <a:buAutoNum type="arabicPeriod"/>
            </a:pPr>
            <a:r>
              <a:rPr lang="es-ES" sz="1800" dirty="0"/>
              <a:t>Un golpe fracasado: el estallido de la guerra civil.</a:t>
            </a:r>
          </a:p>
          <a:p>
            <a:pPr marL="457200" indent="-457200">
              <a:buFont typeface="+mj-lt"/>
              <a:buAutoNum type="arabicPeriod"/>
            </a:pPr>
            <a:r>
              <a:rPr lang="es-ES" sz="1800" dirty="0"/>
              <a:t>Las campañas militares: visión y audición de las estrategias bélicas.</a:t>
            </a:r>
          </a:p>
          <a:p>
            <a:pPr marL="457200" indent="-457200">
              <a:buFont typeface="+mj-lt"/>
              <a:buAutoNum type="arabicPeriod"/>
            </a:pPr>
            <a:r>
              <a:rPr lang="es-ES" sz="1800" dirty="0"/>
              <a:t>La intervención internacional: una guerra no sólo española.</a:t>
            </a:r>
          </a:p>
          <a:p>
            <a:pPr marL="457200" indent="-457200">
              <a:buFont typeface="+mj-lt"/>
              <a:buAutoNum type="arabicPeriod"/>
            </a:pPr>
            <a:r>
              <a:rPr lang="es-ES" sz="1800" dirty="0"/>
              <a:t>Una España dividida en dos: una visión de la vida en las retaguardias.</a:t>
            </a:r>
          </a:p>
          <a:p>
            <a:pPr marL="457200" indent="-457200">
              <a:buFont typeface="+mj-lt"/>
              <a:buAutoNum type="arabicPeriod"/>
            </a:pPr>
            <a:r>
              <a:rPr lang="es-ES" sz="1800" dirty="0"/>
              <a:t>Consecuencias del conflicto: economía y demografía. El </a:t>
            </a:r>
            <a:r>
              <a:rPr lang="es-ES" sz="1800"/>
              <a:t>exilio republicano.</a:t>
            </a:r>
            <a:endParaRPr lang="es-ES" sz="1800" dirty="0"/>
          </a:p>
        </p:txBody>
      </p:sp>
      <p:pic>
        <p:nvPicPr>
          <p:cNvPr id="11" name="Google Shape;84;p1" descr="Un dibujo de una cara feliz&#10;&#10;Descripción generada automáticamente con confianza baja">
            <a:extLst>
              <a:ext uri="{FF2B5EF4-FFF2-40B4-BE49-F238E27FC236}">
                <a16:creationId xmlns:a16="http://schemas.microsoft.com/office/drawing/2014/main" id="{9A9481D3-4532-44A8-81BE-0C73F947D17A}"/>
              </a:ext>
            </a:extLst>
          </p:cNvPr>
          <p:cNvPicPr preferRelativeResize="0"/>
          <p:nvPr/>
        </p:nvPicPr>
        <p:blipFill>
          <a:blip r:embed="rId2">
            <a:alphaModFix/>
          </a:blip>
          <a:stretch>
            <a:fillRect/>
          </a:stretch>
        </p:blipFill>
        <p:spPr>
          <a:xfrm>
            <a:off x="10312791" y="6112696"/>
            <a:ext cx="1202475" cy="420875"/>
          </a:xfrm>
          <a:prstGeom prst="rect">
            <a:avLst/>
          </a:prstGeom>
          <a:noFill/>
          <a:ln>
            <a:noFill/>
          </a:ln>
        </p:spPr>
      </p:pic>
    </p:spTree>
    <p:extLst>
      <p:ext uri="{BB962C8B-B14F-4D97-AF65-F5344CB8AC3E}">
        <p14:creationId xmlns:p14="http://schemas.microsoft.com/office/powerpoint/2010/main" val="4018453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5F2C0C74-0748-4A70-83EC-CDA6CDECA7D5}"/>
              </a:ext>
            </a:extLst>
          </p:cNvPr>
          <p:cNvSpPr>
            <a:spLocks noGrp="1"/>
          </p:cNvSpPr>
          <p:nvPr>
            <p:ph type="title"/>
          </p:nvPr>
        </p:nvSpPr>
        <p:spPr>
          <a:xfrm>
            <a:off x="492370" y="516835"/>
            <a:ext cx="3084844" cy="5772840"/>
          </a:xfrm>
        </p:spPr>
        <p:txBody>
          <a:bodyPr anchor="ctr">
            <a:normAutofit/>
          </a:bodyPr>
          <a:lstStyle/>
          <a:p>
            <a:r>
              <a:rPr lang="es-ES" sz="3600" dirty="0">
                <a:solidFill>
                  <a:srgbClr val="FFFFFF"/>
                </a:solidFill>
              </a:rPr>
              <a:t>Algunas sugerencias para conocer las batallas</a:t>
            </a:r>
          </a:p>
        </p:txBody>
      </p:sp>
      <p:sp>
        <p:nvSpPr>
          <p:cNvPr id="13" name="Rectangle 12">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Marcador de contenido 2">
            <a:extLst>
              <a:ext uri="{FF2B5EF4-FFF2-40B4-BE49-F238E27FC236}">
                <a16:creationId xmlns:a16="http://schemas.microsoft.com/office/drawing/2014/main" id="{7D9C482C-F7E9-CDC2-CB7A-337FD47F75EE}"/>
              </a:ext>
            </a:extLst>
          </p:cNvPr>
          <p:cNvGraphicFramePr>
            <a:graphicFrameLocks noGrp="1"/>
          </p:cNvGraphicFramePr>
          <p:nvPr>
            <p:ph idx="1"/>
            <p:extLst>
              <p:ext uri="{D42A27DB-BD31-4B8C-83A1-F6EECF244321}">
                <p14:modId xmlns:p14="http://schemas.microsoft.com/office/powerpoint/2010/main" val="3966065281"/>
              </p:ext>
            </p:extLst>
          </p:nvPr>
        </p:nvGraphicFramePr>
        <p:xfrm>
          <a:off x="4741863" y="639763"/>
          <a:ext cx="6797675" cy="4985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CuadroTexto 9">
            <a:extLst>
              <a:ext uri="{FF2B5EF4-FFF2-40B4-BE49-F238E27FC236}">
                <a16:creationId xmlns:a16="http://schemas.microsoft.com/office/drawing/2014/main" id="{BB2EBF63-E9D7-4AD3-BC6A-6AF1689D59A2}"/>
              </a:ext>
            </a:extLst>
          </p:cNvPr>
          <p:cNvSpPr txBox="1"/>
          <p:nvPr/>
        </p:nvSpPr>
        <p:spPr>
          <a:xfrm>
            <a:off x="4741863" y="5472164"/>
            <a:ext cx="7063450" cy="954107"/>
          </a:xfrm>
          <a:prstGeom prst="rect">
            <a:avLst/>
          </a:prstGeom>
          <a:noFill/>
        </p:spPr>
        <p:txBody>
          <a:bodyPr wrap="square">
            <a:spAutoFit/>
          </a:bodyPr>
          <a:lstStyle/>
          <a:p>
            <a:r>
              <a:rPr lang="es-ES" sz="1400" dirty="0"/>
              <a:t>Una vez conocidas las principales batallas y el esfuerzo por la conquista de Madrid, como premisa para ocupar la capital y terminar la guerra, sugerimos búsquedas de campañas concretas con el término “Batallas”, en </a:t>
            </a:r>
            <a:r>
              <a:rPr lang="es-ES" sz="1400" dirty="0" err="1"/>
              <a:t>Hismedi</a:t>
            </a:r>
            <a:r>
              <a:rPr lang="es-ES" sz="1400" dirty="0"/>
              <a:t>-Guerra Civil y Franquismo: </a:t>
            </a:r>
            <a:r>
              <a:rPr lang="es-ES" sz="1400" dirty="0">
                <a:solidFill>
                  <a:schemeClr val="accent1"/>
                </a:solidFill>
                <a:hlinkClick r:id="rId7">
                  <a:extLst>
                    <a:ext uri="{A12FA001-AC4F-418D-AE19-62706E023703}">
                      <ahyp:hlinkClr xmlns:ahyp="http://schemas.microsoft.com/office/drawing/2018/hyperlinkcolor" val="tx"/>
                    </a:ext>
                  </a:extLst>
                </a:hlinkClick>
              </a:rPr>
              <a:t>https://humanidadesdigitales.uc3m.es/s/hismedi-g/page/inicio</a:t>
            </a:r>
            <a:r>
              <a:rPr lang="es-ES" sz="1400" dirty="0">
                <a:solidFill>
                  <a:schemeClr val="accent1"/>
                </a:solidFill>
              </a:rPr>
              <a:t> </a:t>
            </a:r>
          </a:p>
        </p:txBody>
      </p:sp>
      <p:pic>
        <p:nvPicPr>
          <p:cNvPr id="8" name="Google Shape;84;p1" descr="Un dibujo de una cara feliz&#10;&#10;Descripción generada automáticamente con confianza baja">
            <a:extLst>
              <a:ext uri="{FF2B5EF4-FFF2-40B4-BE49-F238E27FC236}">
                <a16:creationId xmlns:a16="http://schemas.microsoft.com/office/drawing/2014/main" id="{800AB5F6-FDEB-ECE0-5991-55D478FFE904}"/>
              </a:ext>
            </a:extLst>
          </p:cNvPr>
          <p:cNvPicPr preferRelativeResize="0"/>
          <p:nvPr/>
        </p:nvPicPr>
        <p:blipFill>
          <a:blip r:embed="rId8">
            <a:alphaModFix/>
          </a:blip>
          <a:stretch>
            <a:fillRect/>
          </a:stretch>
        </p:blipFill>
        <p:spPr>
          <a:xfrm>
            <a:off x="10707180" y="6313381"/>
            <a:ext cx="1202475" cy="420875"/>
          </a:xfrm>
          <a:prstGeom prst="rect">
            <a:avLst/>
          </a:prstGeom>
          <a:noFill/>
          <a:ln>
            <a:noFill/>
          </a:ln>
        </p:spPr>
      </p:pic>
    </p:spTree>
    <p:extLst>
      <p:ext uri="{BB962C8B-B14F-4D97-AF65-F5344CB8AC3E}">
        <p14:creationId xmlns:p14="http://schemas.microsoft.com/office/powerpoint/2010/main" val="3426811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1">
            <a:extLst>
              <a:ext uri="{FF2B5EF4-FFF2-40B4-BE49-F238E27FC236}">
                <a16:creationId xmlns:a16="http://schemas.microsoft.com/office/drawing/2014/main" id="{C68A43F6-1767-41CF-AD68-A5D2E6A1F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082F892-8F0E-4D09-ED13-AAD0752B1177}"/>
              </a:ext>
            </a:extLst>
          </p:cNvPr>
          <p:cNvSpPr>
            <a:spLocks noGrp="1"/>
          </p:cNvSpPr>
          <p:nvPr>
            <p:ph type="title"/>
          </p:nvPr>
        </p:nvSpPr>
        <p:spPr>
          <a:xfrm>
            <a:off x="6728459" y="634946"/>
            <a:ext cx="5265273" cy="1450757"/>
          </a:xfrm>
        </p:spPr>
        <p:txBody>
          <a:bodyPr>
            <a:normAutofit/>
          </a:bodyPr>
          <a:lstStyle/>
          <a:p>
            <a:r>
              <a:rPr lang="es-ES" sz="3400" dirty="0"/>
              <a:t>Enlaces a información sobre algunas de las batallas más destacadas </a:t>
            </a:r>
          </a:p>
        </p:txBody>
      </p:sp>
      <p:sp>
        <p:nvSpPr>
          <p:cNvPr id="23" name="Rectangle 13">
            <a:extLst>
              <a:ext uri="{FF2B5EF4-FFF2-40B4-BE49-F238E27FC236}">
                <a16:creationId xmlns:a16="http://schemas.microsoft.com/office/drawing/2014/main" id="{FCCB2660-BFBF-4FC4-A2C0-F6D9341B74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solidFill>
              <a:srgbClr val="93554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Texto&#10;&#10;Descripción generada automáticamente">
            <a:extLst>
              <a:ext uri="{FF2B5EF4-FFF2-40B4-BE49-F238E27FC236}">
                <a16:creationId xmlns:a16="http://schemas.microsoft.com/office/drawing/2014/main" id="{EB2D9E5A-CAF6-71B4-5D62-F212CAF5E8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522" y="473902"/>
            <a:ext cx="2250327" cy="3103900"/>
          </a:xfrm>
          <a:prstGeom prst="rect">
            <a:avLst/>
          </a:prstGeom>
        </p:spPr>
      </p:pic>
      <p:sp>
        <p:nvSpPr>
          <p:cNvPr id="25" name="Rectangle 15">
            <a:extLst>
              <a:ext uri="{FF2B5EF4-FFF2-40B4-BE49-F238E27FC236}">
                <a16:creationId xmlns:a16="http://schemas.microsoft.com/office/drawing/2014/main" id="{13A92E2F-55AE-4881-A4B4-F7005A558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rgbClr val="C19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17">
            <a:extLst>
              <a:ext uri="{FF2B5EF4-FFF2-40B4-BE49-F238E27FC236}">
                <a16:creationId xmlns:a16="http://schemas.microsoft.com/office/drawing/2014/main" id="{8DE93E17-375F-4DB9-8C0A-BE32314A8E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40096"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19A4ED8-71CF-43D3-BB55-6F00FF527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0C38348-0ECF-4EAB-B3E5-906FA46EB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solidFill>
              <a:srgbClr val="93554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Una caricatura de una persona&#10;&#10;Descripción generada automáticamente con confianza baja">
            <a:extLst>
              <a:ext uri="{FF2B5EF4-FFF2-40B4-BE49-F238E27FC236}">
                <a16:creationId xmlns:a16="http://schemas.microsoft.com/office/drawing/2014/main" id="{978E8BA3-B971-2340-08E5-CC192D39A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4752" y="2612444"/>
            <a:ext cx="2295082" cy="3209904"/>
          </a:xfrm>
          <a:prstGeom prst="rect">
            <a:avLst/>
          </a:prstGeom>
        </p:spPr>
      </p:pic>
      <p:sp>
        <p:nvSpPr>
          <p:cNvPr id="3" name="Marcador de contenido 2">
            <a:extLst>
              <a:ext uri="{FF2B5EF4-FFF2-40B4-BE49-F238E27FC236}">
                <a16:creationId xmlns:a16="http://schemas.microsoft.com/office/drawing/2014/main" id="{B61339F8-E39E-4C76-4512-C7A8B897F7AF}"/>
              </a:ext>
            </a:extLst>
          </p:cNvPr>
          <p:cNvSpPr>
            <a:spLocks noGrp="1"/>
          </p:cNvSpPr>
          <p:nvPr>
            <p:ph idx="1"/>
          </p:nvPr>
        </p:nvSpPr>
        <p:spPr>
          <a:xfrm>
            <a:off x="6728459" y="2198914"/>
            <a:ext cx="5265273" cy="3670180"/>
          </a:xfrm>
        </p:spPr>
        <p:txBody>
          <a:bodyPr>
            <a:normAutofit/>
          </a:bodyPr>
          <a:lstStyle/>
          <a:p>
            <a:r>
              <a:rPr lang="es-ES" sz="1200" dirty="0"/>
              <a:t>Carlos Sanz (9 de abril de 2018), “La Batalla de Badajoz”, </a:t>
            </a:r>
            <a:r>
              <a:rPr lang="es-ES" sz="1200" dirty="0">
                <a:hlinkClick r:id="rId4"/>
              </a:rPr>
              <a:t>https://www.youtube.com/watch?v=Uvgd3Gu_kYw</a:t>
            </a:r>
            <a:r>
              <a:rPr lang="es-ES" sz="1200" dirty="0"/>
              <a:t> </a:t>
            </a:r>
          </a:p>
          <a:p>
            <a:r>
              <a:rPr lang="es-ES" sz="1200" dirty="0"/>
              <a:t>Pedro Calvo Guerrero (5 de noviembre de 2021), “La </a:t>
            </a:r>
            <a:r>
              <a:rPr lang="es-ES" sz="1200" dirty="0" err="1"/>
              <a:t>desbandá</a:t>
            </a:r>
            <a:r>
              <a:rPr lang="es-ES" sz="1200" dirty="0"/>
              <a:t> de Málaga. Una masacre silenciada”. </a:t>
            </a:r>
            <a:r>
              <a:rPr lang="es-ES" sz="1200" dirty="0">
                <a:hlinkClick r:id="rId5"/>
              </a:rPr>
              <a:t>https://www.youtube.com/watch?v=Xl_CmyRNIh0</a:t>
            </a:r>
            <a:r>
              <a:rPr lang="es-ES" sz="1200" dirty="0"/>
              <a:t>  </a:t>
            </a:r>
          </a:p>
          <a:p>
            <a:r>
              <a:rPr lang="es-ES" sz="1200" dirty="0"/>
              <a:t>Foro por la Memoria de Guadalajara, “X Marcha Memorial Batalla de Guadalajara”, </a:t>
            </a:r>
            <a:r>
              <a:rPr lang="es-ES" sz="1200" dirty="0">
                <a:hlinkClick r:id="rId6"/>
              </a:rPr>
              <a:t>https://www.youtube.com/watch?v=oe4Z8LzP9hM</a:t>
            </a:r>
            <a:r>
              <a:rPr lang="es-ES" sz="1200" dirty="0"/>
              <a:t> </a:t>
            </a:r>
          </a:p>
          <a:p>
            <a:r>
              <a:rPr lang="es-ES" sz="1200" dirty="0"/>
              <a:t>Gernika Lumo (s/f): “Bombardeo de Guernica”, </a:t>
            </a:r>
            <a:r>
              <a:rPr lang="es-ES" sz="1200" dirty="0">
                <a:hlinkClick r:id="rId7"/>
              </a:rPr>
              <a:t>https://www.youtube.com/watch?v=k-28ry7ajmY</a:t>
            </a:r>
            <a:r>
              <a:rPr lang="es-ES" sz="1200" dirty="0"/>
              <a:t> </a:t>
            </a:r>
          </a:p>
          <a:p>
            <a:r>
              <a:rPr lang="es-ES" sz="1200" dirty="0" err="1"/>
              <a:t>JuMaFeDa</a:t>
            </a:r>
            <a:r>
              <a:rPr lang="es-ES" sz="1200" dirty="0"/>
              <a:t> (s/f), “Guerra Civil Española 18/31 - El hundimiento de Euskadi”, </a:t>
            </a:r>
            <a:r>
              <a:rPr lang="es-ES" sz="1200" dirty="0">
                <a:hlinkClick r:id="rId8"/>
              </a:rPr>
              <a:t>https://www.youtube.com/watch?v=PxS-_XcZM50</a:t>
            </a:r>
            <a:r>
              <a:rPr lang="es-ES" sz="1200" dirty="0"/>
              <a:t>  </a:t>
            </a:r>
          </a:p>
          <a:p>
            <a:r>
              <a:rPr lang="es-ES" sz="1200" dirty="0"/>
              <a:t>Guillermo (s/f), “La batalla del Ebro (1938)”, </a:t>
            </a:r>
            <a:r>
              <a:rPr lang="es-ES" sz="1200" dirty="0">
                <a:hlinkClick r:id="rId9"/>
              </a:rPr>
              <a:t>https://www.youtube.com/watch?v=csz_VAgAWQE</a:t>
            </a:r>
            <a:r>
              <a:rPr lang="es-ES" sz="1200" dirty="0"/>
              <a:t>  </a:t>
            </a:r>
          </a:p>
          <a:p>
            <a:r>
              <a:rPr lang="es-ES" sz="1200" dirty="0" err="1"/>
              <a:t>JuMaFeDa</a:t>
            </a:r>
            <a:r>
              <a:rPr lang="es-ES" sz="1200" dirty="0"/>
              <a:t> (s/f), “Guerra Civil Española 26/31 - La caída de Cataluña”, </a:t>
            </a:r>
            <a:r>
              <a:rPr lang="es-ES" sz="1200" dirty="0">
                <a:hlinkClick r:id="rId10"/>
              </a:rPr>
              <a:t>https://www.youtube.com/watch?v=FK5fqVFfKlU</a:t>
            </a:r>
            <a:r>
              <a:rPr lang="es-ES" sz="1200" dirty="0"/>
              <a:t>  </a:t>
            </a:r>
          </a:p>
          <a:p>
            <a:endParaRPr lang="es-ES" sz="1100" dirty="0"/>
          </a:p>
          <a:p>
            <a:endParaRPr lang="es-ES" sz="1100" dirty="0"/>
          </a:p>
        </p:txBody>
      </p:sp>
      <p:sp>
        <p:nvSpPr>
          <p:cNvPr id="24" name="Rectangle 23">
            <a:extLst>
              <a:ext uri="{FF2B5EF4-FFF2-40B4-BE49-F238E27FC236}">
                <a16:creationId xmlns:a16="http://schemas.microsoft.com/office/drawing/2014/main" id="{87347B9C-5BDA-413C-9462-F18ADD6DEB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C1985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02C03CC8-D114-4107-B640-AF7386AC5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9355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CuadroTexto 7">
            <a:extLst>
              <a:ext uri="{FF2B5EF4-FFF2-40B4-BE49-F238E27FC236}">
                <a16:creationId xmlns:a16="http://schemas.microsoft.com/office/drawing/2014/main" id="{BAA35393-4D99-5674-84C6-D5A2E43E61DC}"/>
              </a:ext>
            </a:extLst>
          </p:cNvPr>
          <p:cNvSpPr txBox="1"/>
          <p:nvPr/>
        </p:nvSpPr>
        <p:spPr>
          <a:xfrm>
            <a:off x="380644" y="4008824"/>
            <a:ext cx="2940082" cy="1877437"/>
          </a:xfrm>
          <a:prstGeom prst="rect">
            <a:avLst/>
          </a:prstGeom>
          <a:noFill/>
        </p:spPr>
        <p:txBody>
          <a:bodyPr wrap="square" rtlCol="0">
            <a:spAutoFit/>
          </a:bodyPr>
          <a:lstStyle/>
          <a:p>
            <a:pPr algn="ctr"/>
            <a:r>
              <a:rPr lang="es-ES" sz="1400" dirty="0"/>
              <a:t>Imágenes extraídas de la colección digital del CRAI </a:t>
            </a:r>
            <a:r>
              <a:rPr lang="es-ES" sz="1400" dirty="0" err="1"/>
              <a:t>Pavelló</a:t>
            </a:r>
            <a:r>
              <a:rPr lang="es-ES" sz="1400" dirty="0"/>
              <a:t> de la República (</a:t>
            </a:r>
            <a:r>
              <a:rPr lang="es-ES" sz="1400" dirty="0" err="1"/>
              <a:t>Universitat</a:t>
            </a:r>
            <a:r>
              <a:rPr lang="es-ES" sz="1400" dirty="0"/>
              <a:t> de Barcelona) </a:t>
            </a:r>
            <a:r>
              <a:rPr lang="es-ES" sz="1400" dirty="0">
                <a:solidFill>
                  <a:schemeClr val="bg1"/>
                </a:solidFill>
                <a:hlinkClick r:id="rId11">
                  <a:extLst>
                    <a:ext uri="{A12FA001-AC4F-418D-AE19-62706E023703}">
                      <ahyp:hlinkClr xmlns:ahyp="http://schemas.microsoft.com/office/drawing/2018/hyperlinkcolor" val="tx"/>
                    </a:ext>
                  </a:extLst>
                </a:hlinkClick>
              </a:rPr>
              <a:t>https://mdc.csuc.cat/digital/collection/cartellsBC/id/115/rec/3</a:t>
            </a:r>
            <a:r>
              <a:rPr lang="es-ES" sz="1400" dirty="0">
                <a:solidFill>
                  <a:schemeClr val="bg1"/>
                </a:solidFill>
              </a:rPr>
              <a:t>; </a:t>
            </a:r>
            <a:r>
              <a:rPr lang="es-ES" sz="1400" dirty="0">
                <a:solidFill>
                  <a:schemeClr val="bg1"/>
                </a:solidFill>
                <a:hlinkClick r:id="rId12">
                  <a:extLst>
                    <a:ext uri="{A12FA001-AC4F-418D-AE19-62706E023703}">
                      <ahyp:hlinkClr xmlns:ahyp="http://schemas.microsoft.com/office/drawing/2018/hyperlinkcolor" val="tx"/>
                    </a:ext>
                  </a:extLst>
                </a:hlinkClick>
              </a:rPr>
              <a:t>https://mdc.csuc.cat/digital/collection/cartellsBC/id/33/rec/18</a:t>
            </a:r>
            <a:r>
              <a:rPr lang="es-ES" sz="1400" dirty="0">
                <a:solidFill>
                  <a:schemeClr val="bg1"/>
                </a:solidFill>
              </a:rPr>
              <a:t>  </a:t>
            </a:r>
          </a:p>
          <a:p>
            <a:endParaRPr lang="es-ES" dirty="0"/>
          </a:p>
        </p:txBody>
      </p:sp>
      <p:pic>
        <p:nvPicPr>
          <p:cNvPr id="28" name="Google Shape;84;p1">
            <a:extLst>
              <a:ext uri="{FF2B5EF4-FFF2-40B4-BE49-F238E27FC236}">
                <a16:creationId xmlns:a16="http://schemas.microsoft.com/office/drawing/2014/main" id="{EB1D31AD-2A85-E74D-E2D4-2F6FC6647718}"/>
              </a:ext>
            </a:extLst>
          </p:cNvPr>
          <p:cNvPicPr preferRelativeResize="0"/>
          <p:nvPr/>
        </p:nvPicPr>
        <p:blipFill>
          <a:blip r:embed="rId13">
            <a:alphaModFix/>
          </a:blip>
          <a:stretch>
            <a:fillRect/>
          </a:stretch>
        </p:blipFill>
        <p:spPr>
          <a:xfrm>
            <a:off x="10835497" y="6370041"/>
            <a:ext cx="1202475" cy="420875"/>
          </a:xfrm>
          <a:prstGeom prst="rect">
            <a:avLst/>
          </a:prstGeom>
          <a:noFill/>
          <a:ln>
            <a:noFill/>
          </a:ln>
        </p:spPr>
      </p:pic>
    </p:spTree>
    <p:extLst>
      <p:ext uri="{BB962C8B-B14F-4D97-AF65-F5344CB8AC3E}">
        <p14:creationId xmlns:p14="http://schemas.microsoft.com/office/powerpoint/2010/main" val="165810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A0A88-523B-BAE7-6780-A8D2942FCD11}"/>
              </a:ext>
            </a:extLst>
          </p:cNvPr>
          <p:cNvSpPr>
            <a:spLocks noGrp="1"/>
          </p:cNvSpPr>
          <p:nvPr>
            <p:ph type="title"/>
          </p:nvPr>
        </p:nvSpPr>
        <p:spPr>
          <a:xfrm>
            <a:off x="0" y="286603"/>
            <a:ext cx="11993732" cy="1450757"/>
          </a:xfrm>
        </p:spPr>
        <p:txBody>
          <a:bodyPr>
            <a:noAutofit/>
          </a:bodyPr>
          <a:lstStyle/>
          <a:p>
            <a:pPr algn="ctr"/>
            <a:r>
              <a:rPr lang="es-ES" sz="3600" dirty="0"/>
              <a:t>Los/as combatientes: Ejército republicano</a:t>
            </a:r>
            <a:br>
              <a:rPr lang="es-ES" sz="3600" dirty="0"/>
            </a:br>
            <a:r>
              <a:rPr lang="es-ES" sz="3600" dirty="0"/>
              <a:t> (Portal PARES: https://pares.culturaydeporte.gob.es/inicio.html) </a:t>
            </a:r>
          </a:p>
        </p:txBody>
      </p:sp>
      <p:graphicFrame>
        <p:nvGraphicFramePr>
          <p:cNvPr id="4" name="Marcador de contenido 3">
            <a:extLst>
              <a:ext uri="{FF2B5EF4-FFF2-40B4-BE49-F238E27FC236}">
                <a16:creationId xmlns:a16="http://schemas.microsoft.com/office/drawing/2014/main" id="{4FBA0A4E-9E29-BC14-730E-456BA1D48087}"/>
              </a:ext>
            </a:extLst>
          </p:cNvPr>
          <p:cNvGraphicFramePr>
            <a:graphicFrameLocks noGrp="1"/>
          </p:cNvGraphicFramePr>
          <p:nvPr>
            <p:ph idx="1"/>
            <p:extLst>
              <p:ext uri="{D42A27DB-BD31-4B8C-83A1-F6EECF244321}">
                <p14:modId xmlns:p14="http://schemas.microsoft.com/office/powerpoint/2010/main" val="42311897"/>
              </p:ext>
            </p:extLst>
          </p:nvPr>
        </p:nvGraphicFramePr>
        <p:xfrm>
          <a:off x="1150228" y="1906841"/>
          <a:ext cx="10470641"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oogle Shape;84;p1" descr="Un dibujo de una cara feliz&#10;&#10;Descripción generada automáticamente con confianza baja">
            <a:extLst>
              <a:ext uri="{FF2B5EF4-FFF2-40B4-BE49-F238E27FC236}">
                <a16:creationId xmlns:a16="http://schemas.microsoft.com/office/drawing/2014/main" id="{EBA2C69A-D9B5-82C3-661D-5DF7D7A56487}"/>
              </a:ext>
            </a:extLst>
          </p:cNvPr>
          <p:cNvPicPr preferRelativeResize="0"/>
          <p:nvPr/>
        </p:nvPicPr>
        <p:blipFill>
          <a:blip r:embed="rId7">
            <a:alphaModFix/>
          </a:blip>
          <a:stretch>
            <a:fillRect/>
          </a:stretch>
        </p:blipFill>
        <p:spPr>
          <a:xfrm>
            <a:off x="10791257" y="6437125"/>
            <a:ext cx="1202475" cy="420875"/>
          </a:xfrm>
          <a:prstGeom prst="rect">
            <a:avLst/>
          </a:prstGeom>
          <a:noFill/>
          <a:ln>
            <a:noFill/>
          </a:ln>
        </p:spPr>
      </p:pic>
    </p:spTree>
    <p:extLst>
      <p:ext uri="{BB962C8B-B14F-4D97-AF65-F5344CB8AC3E}">
        <p14:creationId xmlns:p14="http://schemas.microsoft.com/office/powerpoint/2010/main" val="2706570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22">
            <a:extLst>
              <a:ext uri="{FF2B5EF4-FFF2-40B4-BE49-F238E27FC236}">
                <a16:creationId xmlns:a16="http://schemas.microsoft.com/office/drawing/2014/main" id="{58331D47-DE7A-4F51-9D59-FD68F3BDD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24">
            <a:extLst>
              <a:ext uri="{FF2B5EF4-FFF2-40B4-BE49-F238E27FC236}">
                <a16:creationId xmlns:a16="http://schemas.microsoft.com/office/drawing/2014/main" id="{99DEDC60-6312-4214-B219-E46479D7E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2" name="Straight Connector 26">
            <a:extLst>
              <a:ext uri="{FF2B5EF4-FFF2-40B4-BE49-F238E27FC236}">
                <a16:creationId xmlns:a16="http://schemas.microsoft.com/office/drawing/2014/main" id="{D92A1B31-DB63-435D-93E6-9712CDFB20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4" name="Rectangle 28">
            <a:extLst>
              <a:ext uri="{FF2B5EF4-FFF2-40B4-BE49-F238E27FC236}">
                <a16:creationId xmlns:a16="http://schemas.microsoft.com/office/drawing/2014/main" id="{314FD18A-AB53-4739-B45A-54345DBC6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491A97E-72D7-C08E-02D8-600CF3303964}"/>
              </a:ext>
            </a:extLst>
          </p:cNvPr>
          <p:cNvSpPr>
            <a:spLocks noGrp="1"/>
          </p:cNvSpPr>
          <p:nvPr>
            <p:ph type="title"/>
          </p:nvPr>
        </p:nvSpPr>
        <p:spPr>
          <a:xfrm>
            <a:off x="6730000" y="639097"/>
            <a:ext cx="4813072" cy="3686015"/>
          </a:xfrm>
        </p:spPr>
        <p:txBody>
          <a:bodyPr vert="horz" lIns="91440" tIns="45720" rIns="91440" bIns="45720" rtlCol="0" anchor="b">
            <a:normAutofit/>
          </a:bodyPr>
          <a:lstStyle/>
          <a:p>
            <a:r>
              <a:rPr lang="en-US" sz="6200">
                <a:solidFill>
                  <a:schemeClr val="tx1">
                    <a:lumMod val="85000"/>
                    <a:lumOff val="15000"/>
                  </a:schemeClr>
                </a:solidFill>
              </a:rPr>
              <a:t>Los combatientes: Ejército sublevado</a:t>
            </a:r>
          </a:p>
        </p:txBody>
      </p:sp>
      <p:sp>
        <p:nvSpPr>
          <p:cNvPr id="45" name="Rectangle 30">
            <a:extLst>
              <a:ext uri="{FF2B5EF4-FFF2-40B4-BE49-F238E27FC236}">
                <a16:creationId xmlns:a16="http://schemas.microsoft.com/office/drawing/2014/main" id="{6D1F86CF-4957-443C-95CD-55EDBF474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32">
            <a:extLst>
              <a:ext uri="{FF2B5EF4-FFF2-40B4-BE49-F238E27FC236}">
                <a16:creationId xmlns:a16="http://schemas.microsoft.com/office/drawing/2014/main" id="{DD46447D-E15A-4C9F-94A4-B13A7CAA6E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34">
            <a:extLst>
              <a:ext uri="{FF2B5EF4-FFF2-40B4-BE49-F238E27FC236}">
                <a16:creationId xmlns:a16="http://schemas.microsoft.com/office/drawing/2014/main" id="{702A54B0-1049-4FF7-A6DE-206D32549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A69114D-6775-49E1-B296-37EC9D3EBD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9FC24296-DEE6-4F69-BC1A-3E8C5CFA8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67EFB4D5-FEAE-4398-96B2-A2CF120DE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CC73361D-18EE-4561-AF2A-E0EC733E2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CuadroTexto 29">
            <a:extLst>
              <a:ext uri="{FF2B5EF4-FFF2-40B4-BE49-F238E27FC236}">
                <a16:creationId xmlns:a16="http://schemas.microsoft.com/office/drawing/2014/main" id="{A1CE6CC1-4270-7E57-7559-C837F99521B2}"/>
              </a:ext>
            </a:extLst>
          </p:cNvPr>
          <p:cNvSpPr txBox="1"/>
          <p:nvPr/>
        </p:nvSpPr>
        <p:spPr>
          <a:xfrm>
            <a:off x="444531" y="2386469"/>
            <a:ext cx="2739632" cy="1169551"/>
          </a:xfrm>
          <a:prstGeom prst="rect">
            <a:avLst/>
          </a:prstGeom>
          <a:noFill/>
        </p:spPr>
        <p:txBody>
          <a:bodyPr wrap="square">
            <a:spAutoFit/>
          </a:bodyPr>
          <a:lstStyle/>
          <a:p>
            <a:r>
              <a:rPr lang="es-ES" sz="1400" dirty="0"/>
              <a:t>Canal Documentales (3 de enero de 2014), “Francisco Franco. Héroes del bando nacional” </a:t>
            </a:r>
            <a:r>
              <a:rPr lang="es-ES" sz="1400" dirty="0">
                <a:solidFill>
                  <a:schemeClr val="accent1"/>
                </a:solidFill>
                <a:hlinkClick r:id="rId2">
                  <a:extLst>
                    <a:ext uri="{A12FA001-AC4F-418D-AE19-62706E023703}">
                      <ahyp:hlinkClr xmlns:ahyp="http://schemas.microsoft.com/office/drawing/2018/hyperlinkcolor" val="tx"/>
                    </a:ext>
                  </a:extLst>
                </a:hlinkClick>
              </a:rPr>
              <a:t>https://www.youtube.com/watch?v=qW8Z1mA7rXQ</a:t>
            </a:r>
            <a:r>
              <a:rPr lang="es-ES" sz="1400" dirty="0">
                <a:solidFill>
                  <a:schemeClr val="accent1"/>
                </a:solidFill>
              </a:rPr>
              <a:t> </a:t>
            </a:r>
          </a:p>
        </p:txBody>
      </p:sp>
      <p:sp>
        <p:nvSpPr>
          <p:cNvPr id="32" name="CuadroTexto 31">
            <a:extLst>
              <a:ext uri="{FF2B5EF4-FFF2-40B4-BE49-F238E27FC236}">
                <a16:creationId xmlns:a16="http://schemas.microsoft.com/office/drawing/2014/main" id="{CB006091-DA3D-C93D-9BA7-2A13E20F2041}"/>
              </a:ext>
            </a:extLst>
          </p:cNvPr>
          <p:cNvSpPr txBox="1"/>
          <p:nvPr/>
        </p:nvSpPr>
        <p:spPr>
          <a:xfrm>
            <a:off x="3656489" y="4517432"/>
            <a:ext cx="2295082" cy="1169551"/>
          </a:xfrm>
          <a:prstGeom prst="rect">
            <a:avLst/>
          </a:prstGeom>
          <a:noFill/>
        </p:spPr>
        <p:txBody>
          <a:bodyPr wrap="square">
            <a:spAutoFit/>
          </a:bodyPr>
          <a:lstStyle/>
          <a:p>
            <a:r>
              <a:rPr lang="es-ES" sz="1400" dirty="0" err="1"/>
              <a:t>BellumNostrum</a:t>
            </a:r>
            <a:r>
              <a:rPr lang="es-ES" sz="1400" dirty="0"/>
              <a:t> (31 de enero de 2021), “Soldados de Franco, Fran </a:t>
            </a:r>
            <a:r>
              <a:rPr lang="es-ES" sz="1400" dirty="0" err="1"/>
              <a:t>Leira</a:t>
            </a:r>
            <a:r>
              <a:rPr lang="es-ES" sz="1400" dirty="0"/>
              <a:t>”, </a:t>
            </a:r>
            <a:r>
              <a:rPr lang="es-ES" sz="1400" dirty="0">
                <a:solidFill>
                  <a:schemeClr val="accent1"/>
                </a:solidFill>
                <a:hlinkClick r:id="rId3">
                  <a:extLst>
                    <a:ext uri="{A12FA001-AC4F-418D-AE19-62706E023703}">
                      <ahyp:hlinkClr xmlns:ahyp="http://schemas.microsoft.com/office/drawing/2018/hyperlinkcolor" val="tx"/>
                    </a:ext>
                  </a:extLst>
                </a:hlinkClick>
              </a:rPr>
              <a:t>https://www.youtube.com/watch?v=I9yTuRnBgO4</a:t>
            </a:r>
            <a:r>
              <a:rPr lang="es-ES" sz="1400" dirty="0">
                <a:solidFill>
                  <a:schemeClr val="accent1"/>
                </a:solidFill>
              </a:rPr>
              <a:t> </a:t>
            </a:r>
          </a:p>
        </p:txBody>
      </p:sp>
      <p:pic>
        <p:nvPicPr>
          <p:cNvPr id="34" name="Google Shape;84;p1" descr="Un dibujo de una cara feliz&#10;&#10;Descripción generada automáticamente con confianza baja">
            <a:extLst>
              <a:ext uri="{FF2B5EF4-FFF2-40B4-BE49-F238E27FC236}">
                <a16:creationId xmlns:a16="http://schemas.microsoft.com/office/drawing/2014/main" id="{585EC6AF-0BA7-03B1-D7F7-78914480723A}"/>
              </a:ext>
            </a:extLst>
          </p:cNvPr>
          <p:cNvPicPr preferRelativeResize="0"/>
          <p:nvPr/>
        </p:nvPicPr>
        <p:blipFill>
          <a:blip r:embed="rId4">
            <a:alphaModFix/>
          </a:blip>
          <a:stretch>
            <a:fillRect/>
          </a:stretch>
        </p:blipFill>
        <p:spPr>
          <a:xfrm>
            <a:off x="10845451" y="6367558"/>
            <a:ext cx="1202475" cy="420875"/>
          </a:xfrm>
          <a:prstGeom prst="rect">
            <a:avLst/>
          </a:prstGeom>
          <a:noFill/>
          <a:ln>
            <a:noFill/>
          </a:ln>
        </p:spPr>
      </p:pic>
      <p:pic>
        <p:nvPicPr>
          <p:cNvPr id="6" name="Imagen 5" descr="Diagrama&#10;&#10;Descripción generada automáticamente">
            <a:extLst>
              <a:ext uri="{FF2B5EF4-FFF2-40B4-BE49-F238E27FC236}">
                <a16:creationId xmlns:a16="http://schemas.microsoft.com/office/drawing/2014/main" id="{0A97ACA3-57CA-D568-214A-7F6DF34EBC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2245" y="2545075"/>
            <a:ext cx="1223569" cy="1892385"/>
          </a:xfrm>
          <a:prstGeom prst="rect">
            <a:avLst/>
          </a:prstGeom>
        </p:spPr>
      </p:pic>
      <p:pic>
        <p:nvPicPr>
          <p:cNvPr id="8" name="Imagen 7" descr="Imagen en blanco y negro de una persona&#10;&#10;Descripción generada automáticamente">
            <a:extLst>
              <a:ext uri="{FF2B5EF4-FFF2-40B4-BE49-F238E27FC236}">
                <a16:creationId xmlns:a16="http://schemas.microsoft.com/office/drawing/2014/main" id="{61349620-AA6D-B12E-B23E-2FA405E714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073" y="665647"/>
            <a:ext cx="2781300" cy="1571625"/>
          </a:xfrm>
          <a:prstGeom prst="rect">
            <a:avLst/>
          </a:prstGeom>
        </p:spPr>
      </p:pic>
    </p:spTree>
    <p:extLst>
      <p:ext uri="{BB962C8B-B14F-4D97-AF65-F5344CB8AC3E}">
        <p14:creationId xmlns:p14="http://schemas.microsoft.com/office/powerpoint/2010/main" val="2480640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68A43F6-1767-41CF-AD68-A5D2E6A1F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ADFFAB4-8105-DAB3-0BD3-C8F61C6E0B4F}"/>
              </a:ext>
            </a:extLst>
          </p:cNvPr>
          <p:cNvSpPr>
            <a:spLocks noGrp="1"/>
          </p:cNvSpPr>
          <p:nvPr>
            <p:ph type="title"/>
          </p:nvPr>
        </p:nvSpPr>
        <p:spPr>
          <a:xfrm>
            <a:off x="6728459" y="634946"/>
            <a:ext cx="4821283" cy="1450757"/>
          </a:xfrm>
        </p:spPr>
        <p:txBody>
          <a:bodyPr>
            <a:normAutofit/>
          </a:bodyPr>
          <a:lstStyle/>
          <a:p>
            <a:r>
              <a:rPr lang="es-ES"/>
              <a:t>El final de la Guerra</a:t>
            </a:r>
            <a:endParaRPr lang="es-ES" dirty="0"/>
          </a:p>
        </p:txBody>
      </p:sp>
      <p:sp>
        <p:nvSpPr>
          <p:cNvPr id="12" name="Rectangle 11">
            <a:extLst>
              <a:ext uri="{FF2B5EF4-FFF2-40B4-BE49-F238E27FC236}">
                <a16:creationId xmlns:a16="http://schemas.microsoft.com/office/drawing/2014/main" id="{FCCB2660-BFBF-4FC4-A2C0-F6D9341B74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solidFill>
              <a:srgbClr val="3B547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4DA1DE5A-D259-1220-3907-7ABB54C18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336" y="1099939"/>
            <a:ext cx="2784700" cy="1851825"/>
          </a:xfrm>
          <a:prstGeom prst="rect">
            <a:avLst/>
          </a:prstGeom>
        </p:spPr>
      </p:pic>
      <p:sp>
        <p:nvSpPr>
          <p:cNvPr id="14" name="Rectangle 13">
            <a:extLst>
              <a:ext uri="{FF2B5EF4-FFF2-40B4-BE49-F238E27FC236}">
                <a16:creationId xmlns:a16="http://schemas.microsoft.com/office/drawing/2014/main" id="{13A92E2F-55AE-4881-A4B4-F7005A558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rgbClr val="D28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8DE93E17-375F-4DB9-8C0A-BE32314A8E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40096"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3" name="Rectangle 17">
            <a:extLst>
              <a:ext uri="{FF2B5EF4-FFF2-40B4-BE49-F238E27FC236}">
                <a16:creationId xmlns:a16="http://schemas.microsoft.com/office/drawing/2014/main" id="{719A4ED8-71CF-43D3-BB55-6F00FF527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9">
            <a:extLst>
              <a:ext uri="{FF2B5EF4-FFF2-40B4-BE49-F238E27FC236}">
                <a16:creationId xmlns:a16="http://schemas.microsoft.com/office/drawing/2014/main" id="{F0C38348-0ECF-4EAB-B3E5-906FA46EB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solidFill>
              <a:srgbClr val="3B547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Imagen que contiene Escala de tiempo&#10;&#10;Descripción generada automáticamente">
            <a:extLst>
              <a:ext uri="{FF2B5EF4-FFF2-40B4-BE49-F238E27FC236}">
                <a16:creationId xmlns:a16="http://schemas.microsoft.com/office/drawing/2014/main" id="{8165CD75-446C-590B-B100-7A68F3425B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4752" y="2822210"/>
            <a:ext cx="2295082" cy="2790373"/>
          </a:xfrm>
          <a:prstGeom prst="rect">
            <a:avLst/>
          </a:prstGeom>
        </p:spPr>
      </p:pic>
      <p:sp>
        <p:nvSpPr>
          <p:cNvPr id="3" name="Marcador de contenido 2">
            <a:extLst>
              <a:ext uri="{FF2B5EF4-FFF2-40B4-BE49-F238E27FC236}">
                <a16:creationId xmlns:a16="http://schemas.microsoft.com/office/drawing/2014/main" id="{F7F35D1A-D3FA-01DE-6E5F-C5ABABD577D4}"/>
              </a:ext>
            </a:extLst>
          </p:cNvPr>
          <p:cNvSpPr>
            <a:spLocks noGrp="1"/>
          </p:cNvSpPr>
          <p:nvPr>
            <p:ph idx="1"/>
          </p:nvPr>
        </p:nvSpPr>
        <p:spPr>
          <a:xfrm>
            <a:off x="6728459" y="2198914"/>
            <a:ext cx="4821283" cy="3670180"/>
          </a:xfrm>
        </p:spPr>
        <p:txBody>
          <a:bodyPr>
            <a:normAutofit/>
          </a:bodyPr>
          <a:lstStyle/>
          <a:p>
            <a:r>
              <a:rPr lang="es-ES" sz="1700" dirty="0"/>
              <a:t>13 puntos de Negrín (30 de abril de 1938)</a:t>
            </a:r>
          </a:p>
          <a:p>
            <a:pPr lvl="1"/>
            <a:r>
              <a:rPr lang="es-ES" sz="1700" dirty="0" err="1"/>
              <a:t>GuerraCivil</a:t>
            </a:r>
            <a:r>
              <a:rPr lang="es-ES" sz="1700" dirty="0"/>
              <a:t> en tuit: </a:t>
            </a:r>
          </a:p>
          <a:p>
            <a:pPr marL="384048" lvl="2" indent="0">
              <a:buNone/>
            </a:pPr>
            <a:r>
              <a:rPr lang="es-ES" sz="1300" dirty="0">
                <a:hlinkClick r:id="rId4"/>
              </a:rPr>
              <a:t>https://twitter.com/guerra_civil_/status/999246530610696192</a:t>
            </a:r>
            <a:r>
              <a:rPr lang="es-ES" sz="1300" dirty="0"/>
              <a:t> </a:t>
            </a:r>
          </a:p>
          <a:p>
            <a:r>
              <a:rPr lang="es-ES" sz="1700" dirty="0"/>
              <a:t>Última reunión de las Cortes republicanas, febrero de 1939</a:t>
            </a:r>
          </a:p>
          <a:p>
            <a:r>
              <a:rPr lang="es-ES" sz="1700" dirty="0"/>
              <a:t>Golpe de Estado del Coronel Casado (5-12 de marzo de 1939)</a:t>
            </a:r>
          </a:p>
          <a:p>
            <a:pPr lvl="1"/>
            <a:r>
              <a:rPr lang="es-ES" sz="1700" dirty="0"/>
              <a:t>RNE: El golpe de Estado del coronel Casado, el final de la República (27 de septiembre de 2019): </a:t>
            </a:r>
            <a:r>
              <a:rPr lang="es-ES" sz="1700" dirty="0">
                <a:hlinkClick r:id="rId5"/>
              </a:rPr>
              <a:t>https://www.rtve.es/play/audios/documentos-rne/documentos-rne-golpe-del-coronel-casado-final-republica-27-09-19/5397421</a:t>
            </a:r>
            <a:r>
              <a:rPr lang="es-ES" sz="1700" dirty="0"/>
              <a:t>  </a:t>
            </a:r>
          </a:p>
        </p:txBody>
      </p:sp>
      <p:sp>
        <p:nvSpPr>
          <p:cNvPr id="22" name="Rectangle 21">
            <a:extLst>
              <a:ext uri="{FF2B5EF4-FFF2-40B4-BE49-F238E27FC236}">
                <a16:creationId xmlns:a16="http://schemas.microsoft.com/office/drawing/2014/main" id="{87347B9C-5BDA-413C-9462-F18ADD6DEB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D2857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02C03CC8-D114-4107-B640-AF7386AC5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3B547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CuadroTexto 28">
            <a:extLst>
              <a:ext uri="{FF2B5EF4-FFF2-40B4-BE49-F238E27FC236}">
                <a16:creationId xmlns:a16="http://schemas.microsoft.com/office/drawing/2014/main" id="{5B8F11CB-57FE-11BA-D599-ED330510ACED}"/>
              </a:ext>
            </a:extLst>
          </p:cNvPr>
          <p:cNvSpPr txBox="1"/>
          <p:nvPr/>
        </p:nvSpPr>
        <p:spPr>
          <a:xfrm>
            <a:off x="397850" y="3018248"/>
            <a:ext cx="2981789" cy="600164"/>
          </a:xfrm>
          <a:prstGeom prst="rect">
            <a:avLst/>
          </a:prstGeom>
          <a:noFill/>
        </p:spPr>
        <p:txBody>
          <a:bodyPr wrap="square">
            <a:spAutoFit/>
          </a:bodyPr>
          <a:lstStyle/>
          <a:p>
            <a:r>
              <a:rPr lang="es-ES" sz="1100" dirty="0"/>
              <a:t>Imagen: Caballerizas del Castillo de Figueras: última reunión de las Cortes republicanas en febrero de 1939. Fotografía de autora.</a:t>
            </a:r>
          </a:p>
        </p:txBody>
      </p:sp>
      <p:pic>
        <p:nvPicPr>
          <p:cNvPr id="15" name="Google Shape;84;p1">
            <a:extLst>
              <a:ext uri="{FF2B5EF4-FFF2-40B4-BE49-F238E27FC236}">
                <a16:creationId xmlns:a16="http://schemas.microsoft.com/office/drawing/2014/main" id="{C84798B1-281A-546E-B205-C6BBB34CC23B}"/>
              </a:ext>
            </a:extLst>
          </p:cNvPr>
          <p:cNvPicPr preferRelativeResize="0"/>
          <p:nvPr/>
        </p:nvPicPr>
        <p:blipFill>
          <a:blip r:embed="rId6">
            <a:alphaModFix/>
          </a:blip>
          <a:stretch>
            <a:fillRect/>
          </a:stretch>
        </p:blipFill>
        <p:spPr>
          <a:xfrm>
            <a:off x="10676776" y="6325438"/>
            <a:ext cx="1202475" cy="420875"/>
          </a:xfrm>
          <a:prstGeom prst="rect">
            <a:avLst/>
          </a:prstGeom>
          <a:noFill/>
          <a:ln>
            <a:noFill/>
          </a:ln>
        </p:spPr>
      </p:pic>
    </p:spTree>
    <p:extLst>
      <p:ext uri="{BB962C8B-B14F-4D97-AF65-F5344CB8AC3E}">
        <p14:creationId xmlns:p14="http://schemas.microsoft.com/office/powerpoint/2010/main" val="1290763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8A1B5F-0801-4AFF-A489-335B6A851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06201B52-6441-4DBA-BACE-235977581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89DF3DBB-17DD-4058-A944-5578E18A03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F3B3B6C5-748F-437C-AE76-DB11FEA9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97CEB5D-9BB2-475C-BA8D-AC88BB8C9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EFF4726-3DDD-4275-9450-77B915A40F9E}"/>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n-US" sz="5400" dirty="0">
                <a:solidFill>
                  <a:schemeClr val="tx1">
                    <a:lumMod val="85000"/>
                    <a:lumOff val="15000"/>
                  </a:schemeClr>
                </a:solidFill>
              </a:rPr>
              <a:t>IV. </a:t>
            </a:r>
            <a:r>
              <a:rPr lang="es-ES" sz="5400" dirty="0"/>
              <a:t>La intervención internacional: una guerra no sólo española.</a:t>
            </a:r>
            <a:endParaRPr lang="en-US" sz="5400" dirty="0">
              <a:solidFill>
                <a:schemeClr val="tx1">
                  <a:lumMod val="85000"/>
                  <a:lumOff val="15000"/>
                </a:schemeClr>
              </a:solidFill>
            </a:endParaRPr>
          </a:p>
        </p:txBody>
      </p:sp>
      <p:cxnSp>
        <p:nvCxnSpPr>
          <p:cNvPr id="17" name="Straight Connector 16">
            <a:extLst>
              <a:ext uri="{FF2B5EF4-FFF2-40B4-BE49-F238E27FC236}">
                <a16:creationId xmlns:a16="http://schemas.microsoft.com/office/drawing/2014/main" id="{BB14AD1F-ADD5-46E7-966F-4C0290232F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Google Shape;86;p1">
            <a:extLst>
              <a:ext uri="{FF2B5EF4-FFF2-40B4-BE49-F238E27FC236}">
                <a16:creationId xmlns:a16="http://schemas.microsoft.com/office/drawing/2014/main" id="{2119977D-F1B4-4CF1-A3F6-B0675D670C5F}"/>
              </a:ext>
            </a:extLst>
          </p:cNvPr>
          <p:cNvPicPr preferRelativeResize="0"/>
          <p:nvPr/>
        </p:nvPicPr>
        <p:blipFill>
          <a:blip r:embed="rId2">
            <a:alphaModFix/>
          </a:blip>
          <a:stretch>
            <a:fillRect/>
          </a:stretch>
        </p:blipFill>
        <p:spPr>
          <a:xfrm>
            <a:off x="3063041" y="6252225"/>
            <a:ext cx="6062870" cy="605775"/>
          </a:xfrm>
          <a:prstGeom prst="rect">
            <a:avLst/>
          </a:prstGeom>
          <a:noFill/>
          <a:ln>
            <a:noFill/>
          </a:ln>
        </p:spPr>
      </p:pic>
      <p:pic>
        <p:nvPicPr>
          <p:cNvPr id="12" name="Google Shape;84;p1">
            <a:extLst>
              <a:ext uri="{FF2B5EF4-FFF2-40B4-BE49-F238E27FC236}">
                <a16:creationId xmlns:a16="http://schemas.microsoft.com/office/drawing/2014/main" id="{DE67A112-3418-4666-900F-AB689B62BF5A}"/>
              </a:ext>
            </a:extLst>
          </p:cNvPr>
          <p:cNvPicPr preferRelativeResize="0"/>
          <p:nvPr/>
        </p:nvPicPr>
        <p:blipFill>
          <a:blip r:embed="rId3">
            <a:alphaModFix/>
          </a:blip>
          <a:stretch>
            <a:fillRect/>
          </a:stretch>
        </p:blipFill>
        <p:spPr>
          <a:xfrm>
            <a:off x="10312791" y="6099048"/>
            <a:ext cx="1202475" cy="420875"/>
          </a:xfrm>
          <a:prstGeom prst="rect">
            <a:avLst/>
          </a:prstGeom>
          <a:noFill/>
          <a:ln>
            <a:noFill/>
          </a:ln>
        </p:spPr>
      </p:pic>
    </p:spTree>
    <p:extLst>
      <p:ext uri="{BB962C8B-B14F-4D97-AF65-F5344CB8AC3E}">
        <p14:creationId xmlns:p14="http://schemas.microsoft.com/office/powerpoint/2010/main" val="2585103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8A3468-5FF1-DEF0-D6B3-1CD1EB9AB19A}"/>
              </a:ext>
            </a:extLst>
          </p:cNvPr>
          <p:cNvSpPr>
            <a:spLocks noGrp="1"/>
          </p:cNvSpPr>
          <p:nvPr>
            <p:ph type="title"/>
          </p:nvPr>
        </p:nvSpPr>
        <p:spPr/>
        <p:txBody>
          <a:bodyPr/>
          <a:lstStyle/>
          <a:p>
            <a:r>
              <a:rPr lang="es-ES" dirty="0"/>
              <a:t>Comité de No-Intervención</a:t>
            </a:r>
          </a:p>
        </p:txBody>
      </p:sp>
      <p:graphicFrame>
        <p:nvGraphicFramePr>
          <p:cNvPr id="4" name="Marcador de contenido 3">
            <a:extLst>
              <a:ext uri="{FF2B5EF4-FFF2-40B4-BE49-F238E27FC236}">
                <a16:creationId xmlns:a16="http://schemas.microsoft.com/office/drawing/2014/main" id="{A9467620-E190-753D-1110-4AE6CBA40CB6}"/>
              </a:ext>
            </a:extLst>
          </p:cNvPr>
          <p:cNvGraphicFramePr>
            <a:graphicFrameLocks noGrp="1"/>
          </p:cNvGraphicFramePr>
          <p:nvPr>
            <p:ph idx="1"/>
            <p:extLst>
              <p:ext uri="{D42A27DB-BD31-4B8C-83A1-F6EECF244321}">
                <p14:modId xmlns:p14="http://schemas.microsoft.com/office/powerpoint/2010/main" val="673903549"/>
              </p:ext>
            </p:extLst>
          </p:nvPr>
        </p:nvGraphicFramePr>
        <p:xfrm>
          <a:off x="1307357" y="2685731"/>
          <a:ext cx="9577286" cy="3435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344F6EDB-FBBD-6058-4BAA-62BF60F400B3}"/>
              </a:ext>
            </a:extLst>
          </p:cNvPr>
          <p:cNvSpPr txBox="1"/>
          <p:nvPr/>
        </p:nvSpPr>
        <p:spPr>
          <a:xfrm>
            <a:off x="1307357" y="1887794"/>
            <a:ext cx="9848323" cy="584775"/>
          </a:xfrm>
          <a:prstGeom prst="rect">
            <a:avLst/>
          </a:prstGeom>
          <a:noFill/>
        </p:spPr>
        <p:txBody>
          <a:bodyPr wrap="square" rtlCol="0">
            <a:spAutoFit/>
          </a:bodyPr>
          <a:lstStyle/>
          <a:p>
            <a:r>
              <a:rPr lang="es-ES" sz="1600" dirty="0"/>
              <a:t>La dimensión internacional de la Guerra Civil estará determinada por la intención de las potencias occidentales de no entrar en conflicto con el nazi-fascismo. La guerra se convierte en un banco de pruebas de la II Guerra Mundial. </a:t>
            </a:r>
          </a:p>
        </p:txBody>
      </p:sp>
      <p:pic>
        <p:nvPicPr>
          <p:cNvPr id="6" name="Google Shape;84;p1" descr="Un dibujo de una cara feliz&#10;&#10;Descripción generada automáticamente con confianza baja">
            <a:extLst>
              <a:ext uri="{FF2B5EF4-FFF2-40B4-BE49-F238E27FC236}">
                <a16:creationId xmlns:a16="http://schemas.microsoft.com/office/drawing/2014/main" id="{7C5D501A-201C-3C27-46D1-002D0F6CA413}"/>
              </a:ext>
            </a:extLst>
          </p:cNvPr>
          <p:cNvPicPr preferRelativeResize="0"/>
          <p:nvPr/>
        </p:nvPicPr>
        <p:blipFill>
          <a:blip r:embed="rId7">
            <a:alphaModFix/>
          </a:blip>
          <a:stretch>
            <a:fillRect/>
          </a:stretch>
        </p:blipFill>
        <p:spPr>
          <a:xfrm>
            <a:off x="10884643" y="6437125"/>
            <a:ext cx="1202475" cy="420875"/>
          </a:xfrm>
          <a:prstGeom prst="rect">
            <a:avLst/>
          </a:prstGeom>
          <a:noFill/>
          <a:ln>
            <a:noFill/>
          </a:ln>
        </p:spPr>
      </p:pic>
    </p:spTree>
    <p:extLst>
      <p:ext uri="{BB962C8B-B14F-4D97-AF65-F5344CB8AC3E}">
        <p14:creationId xmlns:p14="http://schemas.microsoft.com/office/powerpoint/2010/main" val="569017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E36F1772-5B88-4687-974A-52C4564FF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2E6D6D7-6851-A993-AA4A-9C81FF1C83D4}"/>
              </a:ext>
            </a:extLst>
          </p:cNvPr>
          <p:cNvSpPr>
            <a:spLocks noGrp="1"/>
          </p:cNvSpPr>
          <p:nvPr>
            <p:ph type="title"/>
          </p:nvPr>
        </p:nvSpPr>
        <p:spPr>
          <a:xfrm>
            <a:off x="5144679" y="634946"/>
            <a:ext cx="6405063" cy="1450757"/>
          </a:xfrm>
        </p:spPr>
        <p:txBody>
          <a:bodyPr>
            <a:normAutofit/>
          </a:bodyPr>
          <a:lstStyle/>
          <a:p>
            <a:r>
              <a:rPr lang="es-ES" sz="4400" dirty="0"/>
              <a:t>Intervención a favor del Ejército sublevado</a:t>
            </a:r>
          </a:p>
        </p:txBody>
      </p:sp>
      <p:pic>
        <p:nvPicPr>
          <p:cNvPr id="9" name="Imagen 8">
            <a:extLst>
              <a:ext uri="{FF2B5EF4-FFF2-40B4-BE49-F238E27FC236}">
                <a16:creationId xmlns:a16="http://schemas.microsoft.com/office/drawing/2014/main" id="{50D3B39B-7BE8-2C43-02A5-BB97DEE03B32}"/>
              </a:ext>
            </a:extLst>
          </p:cNvPr>
          <p:cNvPicPr>
            <a:picLocks noChangeAspect="1"/>
          </p:cNvPicPr>
          <p:nvPr/>
        </p:nvPicPr>
        <p:blipFill>
          <a:blip r:embed="rId2"/>
          <a:stretch>
            <a:fillRect/>
          </a:stretch>
        </p:blipFill>
        <p:spPr>
          <a:xfrm>
            <a:off x="580475" y="445145"/>
            <a:ext cx="4020297" cy="1879488"/>
          </a:xfrm>
          <a:prstGeom prst="rect">
            <a:avLst/>
          </a:prstGeom>
        </p:spPr>
      </p:pic>
      <p:cxnSp>
        <p:nvCxnSpPr>
          <p:cNvPr id="23" name="Straight Connector 15">
            <a:extLst>
              <a:ext uri="{FF2B5EF4-FFF2-40B4-BE49-F238E27FC236}">
                <a16:creationId xmlns:a16="http://schemas.microsoft.com/office/drawing/2014/main" id="{FC2C99CD-8BCA-45F5-BA47-7A6D80CA89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8" name="Imagen 7">
            <a:extLst>
              <a:ext uri="{FF2B5EF4-FFF2-40B4-BE49-F238E27FC236}">
                <a16:creationId xmlns:a16="http://schemas.microsoft.com/office/drawing/2014/main" id="{74EB4C6A-BBAA-A191-990B-5296D5F89FFA}"/>
              </a:ext>
            </a:extLst>
          </p:cNvPr>
          <p:cNvPicPr>
            <a:picLocks noChangeAspect="1"/>
          </p:cNvPicPr>
          <p:nvPr/>
        </p:nvPicPr>
        <p:blipFill>
          <a:blip r:embed="rId3"/>
          <a:stretch>
            <a:fillRect/>
          </a:stretch>
        </p:blipFill>
        <p:spPr>
          <a:xfrm>
            <a:off x="633999" y="3420943"/>
            <a:ext cx="4020296" cy="2070452"/>
          </a:xfrm>
          <a:prstGeom prst="rect">
            <a:avLst/>
          </a:prstGeom>
        </p:spPr>
      </p:pic>
      <p:sp>
        <p:nvSpPr>
          <p:cNvPr id="3" name="Marcador de contenido 2">
            <a:extLst>
              <a:ext uri="{FF2B5EF4-FFF2-40B4-BE49-F238E27FC236}">
                <a16:creationId xmlns:a16="http://schemas.microsoft.com/office/drawing/2014/main" id="{85C0597B-1E3F-AB6B-B50F-65D24F4A28AB}"/>
              </a:ext>
            </a:extLst>
          </p:cNvPr>
          <p:cNvSpPr>
            <a:spLocks noGrp="1"/>
          </p:cNvSpPr>
          <p:nvPr>
            <p:ph idx="1"/>
          </p:nvPr>
        </p:nvSpPr>
        <p:spPr>
          <a:xfrm>
            <a:off x="5144679" y="2198914"/>
            <a:ext cx="6405063" cy="3670180"/>
          </a:xfrm>
        </p:spPr>
        <p:txBody>
          <a:bodyPr>
            <a:normAutofit lnSpcReduction="10000"/>
          </a:bodyPr>
          <a:lstStyle/>
          <a:p>
            <a:r>
              <a:rPr lang="es-ES" sz="1700" dirty="0"/>
              <a:t>Alejandro </a:t>
            </a:r>
            <a:r>
              <a:rPr lang="es-ES" sz="1700" dirty="0" err="1"/>
              <a:t>Torrús</a:t>
            </a:r>
            <a:r>
              <a:rPr lang="es-ES" sz="1700" dirty="0"/>
              <a:t> (30 de junio de 2016): “1 de julio de 1936: Mussolini vende armas a los monárquicos españoles que se preparan para la Guerra Civil”, </a:t>
            </a:r>
            <a:r>
              <a:rPr lang="es-ES" sz="1700" i="1" dirty="0"/>
              <a:t>Público. es</a:t>
            </a:r>
            <a:r>
              <a:rPr lang="es-ES" sz="1700" dirty="0"/>
              <a:t>: </a:t>
            </a:r>
            <a:r>
              <a:rPr lang="es-ES" sz="1700" dirty="0">
                <a:hlinkClick r:id="rId4"/>
              </a:rPr>
              <a:t>https://www.publico.es/politica/julio-1936-mussolini-vende-armas.html</a:t>
            </a:r>
            <a:r>
              <a:rPr lang="es-ES" sz="1700" dirty="0"/>
              <a:t> </a:t>
            </a:r>
            <a:br>
              <a:rPr lang="es-ES" sz="1700" b="1" dirty="0"/>
            </a:br>
            <a:br>
              <a:rPr lang="es-ES" sz="1700" dirty="0"/>
            </a:br>
            <a:r>
              <a:rPr lang="es-ES" sz="1700" dirty="0"/>
              <a:t>Europa </a:t>
            </a:r>
            <a:r>
              <a:rPr lang="es-ES" sz="1700" dirty="0" err="1"/>
              <a:t>Press</a:t>
            </a:r>
            <a:r>
              <a:rPr lang="es-ES" sz="1700" dirty="0"/>
              <a:t> (15 de julio de 2018), “Exposición de la intervención italiana en la Guerra Civil”: </a:t>
            </a:r>
            <a:r>
              <a:rPr lang="es-ES" sz="1700" dirty="0">
                <a:hlinkClick r:id="rId5"/>
              </a:rPr>
              <a:t>https://www.youtube.com/watch?v=hQHiOTr6tdQ</a:t>
            </a:r>
            <a:r>
              <a:rPr lang="es-ES" sz="1700" dirty="0"/>
              <a:t>  </a:t>
            </a:r>
            <a:br>
              <a:rPr lang="es-ES" sz="1700" dirty="0"/>
            </a:br>
            <a:br>
              <a:rPr lang="es-ES" sz="1700" dirty="0"/>
            </a:br>
            <a:r>
              <a:rPr lang="es-ES" sz="1700" dirty="0"/>
              <a:t>Participación de la Alemania nazi: </a:t>
            </a:r>
            <a:r>
              <a:rPr lang="es-ES" sz="1700" dirty="0">
                <a:hlinkClick r:id="rId6"/>
              </a:rPr>
              <a:t>https://hmong.es/wiki/Operation_Ursula</a:t>
            </a:r>
            <a:br>
              <a:rPr lang="es-ES" sz="1700" dirty="0"/>
            </a:br>
            <a:br>
              <a:rPr lang="es-ES" sz="1700" dirty="0"/>
            </a:br>
            <a:r>
              <a:rPr lang="es-ES" sz="1700" dirty="0"/>
              <a:t>Miguel López Franco (2 de septiembre de 2020): “Radio Viriato. La participación portuguesa en la Guerra civil española”, </a:t>
            </a:r>
            <a:r>
              <a:rPr lang="es-ES" sz="1700" i="1" dirty="0"/>
              <a:t>Revistas </a:t>
            </a:r>
            <a:r>
              <a:rPr lang="es-ES" sz="1700" i="1" dirty="0" err="1"/>
              <a:t>Desperta</a:t>
            </a:r>
            <a:r>
              <a:rPr lang="es-ES" sz="1700" i="1" dirty="0"/>
              <a:t> Ferro”,</a:t>
            </a:r>
            <a:r>
              <a:rPr lang="es-ES" sz="1700" dirty="0"/>
              <a:t> </a:t>
            </a:r>
            <a:r>
              <a:rPr lang="es-ES" sz="1700" dirty="0">
                <a:hlinkClick r:id="rId7"/>
              </a:rPr>
              <a:t>https://www.despertaferro-ediciones.com/2020/radio-viriato-la-participacion-portuguesa-en-la-guerra-civil-espanola/</a:t>
            </a:r>
            <a:endParaRPr lang="es-ES" sz="1700" dirty="0"/>
          </a:p>
        </p:txBody>
      </p:sp>
      <p:sp>
        <p:nvSpPr>
          <p:cNvPr id="24" name="Rectangle 17">
            <a:extLst>
              <a:ext uri="{FF2B5EF4-FFF2-40B4-BE49-F238E27FC236}">
                <a16:creationId xmlns:a16="http://schemas.microsoft.com/office/drawing/2014/main" id="{C7E8667B-49C4-4E47-AB3E-78AC18E95C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F3F57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19">
            <a:extLst>
              <a:ext uri="{FF2B5EF4-FFF2-40B4-BE49-F238E27FC236}">
                <a16:creationId xmlns:a16="http://schemas.microsoft.com/office/drawing/2014/main" id="{8A1780B1-1435-4EBC-947B-9609953FD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5C5D3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CuadroTexto 18">
            <a:extLst>
              <a:ext uri="{FF2B5EF4-FFF2-40B4-BE49-F238E27FC236}">
                <a16:creationId xmlns:a16="http://schemas.microsoft.com/office/drawing/2014/main" id="{BB48E9A8-173D-EF97-3877-D41FE99CEF26}"/>
              </a:ext>
            </a:extLst>
          </p:cNvPr>
          <p:cNvSpPr txBox="1"/>
          <p:nvPr/>
        </p:nvSpPr>
        <p:spPr>
          <a:xfrm>
            <a:off x="732351" y="5543523"/>
            <a:ext cx="3868421" cy="461665"/>
          </a:xfrm>
          <a:prstGeom prst="rect">
            <a:avLst/>
          </a:prstGeom>
          <a:noFill/>
        </p:spPr>
        <p:txBody>
          <a:bodyPr wrap="square">
            <a:spAutoFit/>
          </a:bodyPr>
          <a:lstStyle/>
          <a:p>
            <a:pPr algn="ctr"/>
            <a:r>
              <a:rPr lang="es-ES" sz="1200" dirty="0"/>
              <a:t>Imagen: Cartel ilustrativo de la ayuda exterior a Franco. Fuente: Guerra Civil 1936:  </a:t>
            </a:r>
            <a:r>
              <a:rPr lang="es-ES" sz="1200" dirty="0">
                <a:hlinkClick r:id="rId8"/>
              </a:rPr>
              <a:t>www.guerracivil1936.com</a:t>
            </a:r>
            <a:endParaRPr lang="es-ES" sz="1200" dirty="0"/>
          </a:p>
        </p:txBody>
      </p:sp>
      <p:sp>
        <p:nvSpPr>
          <p:cNvPr id="21" name="CuadroTexto 20">
            <a:extLst>
              <a:ext uri="{FF2B5EF4-FFF2-40B4-BE49-F238E27FC236}">
                <a16:creationId xmlns:a16="http://schemas.microsoft.com/office/drawing/2014/main" id="{94B4E315-DADB-69CB-8B42-34BB80299E92}"/>
              </a:ext>
            </a:extLst>
          </p:cNvPr>
          <p:cNvSpPr txBox="1"/>
          <p:nvPr/>
        </p:nvSpPr>
        <p:spPr>
          <a:xfrm>
            <a:off x="580475" y="2559007"/>
            <a:ext cx="4073819" cy="830997"/>
          </a:xfrm>
          <a:prstGeom prst="rect">
            <a:avLst/>
          </a:prstGeom>
          <a:noFill/>
        </p:spPr>
        <p:txBody>
          <a:bodyPr wrap="square">
            <a:spAutoFit/>
          </a:bodyPr>
          <a:lstStyle/>
          <a:p>
            <a:r>
              <a:rPr lang="es-ES" sz="1200" dirty="0"/>
              <a:t>Imagen: Italianos en la guerra civil española – CTV. Fuente: Álvaro García </a:t>
            </a:r>
            <a:r>
              <a:rPr lang="es-ES" sz="1200" dirty="0">
                <a:hlinkClick r:id="rId9"/>
              </a:rPr>
              <a:t>https://eltroblogdita.blogspot.com/2018/04/italianos-en-la-guerra-civil-espanola.html</a:t>
            </a:r>
            <a:r>
              <a:rPr lang="es-ES" sz="1200" dirty="0"/>
              <a:t> </a:t>
            </a:r>
          </a:p>
        </p:txBody>
      </p:sp>
      <p:pic>
        <p:nvPicPr>
          <p:cNvPr id="26" name="Google Shape;84;p1" descr="Un dibujo de una cara feliz&#10;&#10;Descripción generada automáticamente con confianza baja">
            <a:extLst>
              <a:ext uri="{FF2B5EF4-FFF2-40B4-BE49-F238E27FC236}">
                <a16:creationId xmlns:a16="http://schemas.microsoft.com/office/drawing/2014/main" id="{A3CE06EA-AA71-49A0-B4A9-D8BDEB2893BC}"/>
              </a:ext>
            </a:extLst>
          </p:cNvPr>
          <p:cNvPicPr preferRelativeResize="0"/>
          <p:nvPr/>
        </p:nvPicPr>
        <p:blipFill>
          <a:blip r:embed="rId10">
            <a:alphaModFix/>
          </a:blip>
          <a:stretch>
            <a:fillRect/>
          </a:stretch>
        </p:blipFill>
        <p:spPr>
          <a:xfrm>
            <a:off x="10312791" y="6099048"/>
            <a:ext cx="1202475" cy="420875"/>
          </a:xfrm>
          <a:prstGeom prst="rect">
            <a:avLst/>
          </a:prstGeom>
          <a:noFill/>
          <a:ln>
            <a:noFill/>
          </a:ln>
        </p:spPr>
      </p:pic>
    </p:spTree>
    <p:extLst>
      <p:ext uri="{BB962C8B-B14F-4D97-AF65-F5344CB8AC3E}">
        <p14:creationId xmlns:p14="http://schemas.microsoft.com/office/powerpoint/2010/main" val="3507290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A4011B3-4197-AC99-2E2E-3A1F8CD6B504}"/>
              </a:ext>
            </a:extLst>
          </p:cNvPr>
          <p:cNvSpPr>
            <a:spLocks noGrp="1"/>
          </p:cNvSpPr>
          <p:nvPr>
            <p:ph type="title"/>
          </p:nvPr>
        </p:nvSpPr>
        <p:spPr>
          <a:xfrm>
            <a:off x="7543800" y="338078"/>
            <a:ext cx="4432177" cy="1747626"/>
          </a:xfrm>
        </p:spPr>
        <p:txBody>
          <a:bodyPr>
            <a:normAutofit fontScale="90000"/>
          </a:bodyPr>
          <a:lstStyle/>
          <a:p>
            <a:r>
              <a:rPr lang="es-ES" dirty="0"/>
              <a:t>Intervención a favor de la República</a:t>
            </a:r>
          </a:p>
        </p:txBody>
      </p:sp>
      <p:pic>
        <p:nvPicPr>
          <p:cNvPr id="4" name="Marcador de contenido 8">
            <a:extLst>
              <a:ext uri="{FF2B5EF4-FFF2-40B4-BE49-F238E27FC236}">
                <a16:creationId xmlns:a16="http://schemas.microsoft.com/office/drawing/2014/main" id="{596004EA-8A6A-62A0-3EB0-879BC9C5DD59}"/>
              </a:ext>
            </a:extLst>
          </p:cNvPr>
          <p:cNvPicPr>
            <a:picLocks noChangeAspect="1"/>
          </p:cNvPicPr>
          <p:nvPr/>
        </p:nvPicPr>
        <p:blipFill rotWithShape="1">
          <a:blip r:embed="rId2"/>
          <a:srcRect r="4434" b="-1"/>
          <a:stretch/>
        </p:blipFill>
        <p:spPr>
          <a:xfrm>
            <a:off x="633999" y="640081"/>
            <a:ext cx="6909801" cy="5314406"/>
          </a:xfrm>
          <a:prstGeom prst="rect">
            <a:avLst/>
          </a:prstGeom>
        </p:spPr>
      </p:pic>
      <p:cxnSp>
        <p:nvCxnSpPr>
          <p:cNvPr id="11" name="Straight Connector 10">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ECED8033-6372-6B7E-DC9C-20AF4DA46A32}"/>
              </a:ext>
            </a:extLst>
          </p:cNvPr>
          <p:cNvSpPr>
            <a:spLocks noGrp="1"/>
          </p:cNvSpPr>
          <p:nvPr>
            <p:ph idx="1"/>
          </p:nvPr>
        </p:nvSpPr>
        <p:spPr>
          <a:xfrm>
            <a:off x="7859485" y="2185005"/>
            <a:ext cx="4027715" cy="4112984"/>
          </a:xfrm>
        </p:spPr>
        <p:txBody>
          <a:bodyPr>
            <a:normAutofit fontScale="70000" lnSpcReduction="20000"/>
          </a:bodyPr>
          <a:lstStyle/>
          <a:p>
            <a:pPr>
              <a:lnSpc>
                <a:spcPct val="120000"/>
              </a:lnSpc>
            </a:pPr>
            <a:r>
              <a:rPr lang="es-ES" b="1" dirty="0">
                <a:effectLst>
                  <a:outerShdw blurRad="38100" dist="38100" dir="2700000" algn="tl">
                    <a:srgbClr val="000000">
                      <a:alpha val="43137"/>
                    </a:srgbClr>
                  </a:outerShdw>
                </a:effectLst>
              </a:rPr>
              <a:t>Brigadas Internacionales: </a:t>
            </a:r>
          </a:p>
          <a:p>
            <a:pPr>
              <a:lnSpc>
                <a:spcPct val="120000"/>
              </a:lnSpc>
            </a:pPr>
            <a:r>
              <a:rPr lang="es-ES" dirty="0"/>
              <a:t>Conjunto de unidades militares integradas por voluntarios extranjeros que durante la guerra civil española lucharon en defensa de la Segunda República. La incorporación espontánea de voluntarios de todo el mundo en apoyo del gobierno republicano llevó a </a:t>
            </a:r>
            <a:r>
              <a:rPr lang="es-ES" dirty="0" err="1"/>
              <a:t>Íosif</a:t>
            </a:r>
            <a:r>
              <a:rPr lang="es-ES" dirty="0"/>
              <a:t> Stalin y Maurice Thorez en septiembre de 1936 a proponer a la Internacional Comunista la creación de un cuerpo militar en el que se alistarían jóvenes para luchar junto al Ejército Popular.</a:t>
            </a:r>
          </a:p>
          <a:p>
            <a:r>
              <a:rPr lang="es-ES" dirty="0"/>
              <a:t>Link exposición virtual HISMEDI: </a:t>
            </a:r>
            <a:r>
              <a:rPr lang="es-ES" dirty="0">
                <a:hlinkClick r:id="rId3"/>
              </a:rPr>
              <a:t>https://humanidadesdigitales.uc3m.es/s/hismedi-g/page/las-brigadas-internacionales-la-solidaridad-mundial-contra-el-fascismo</a:t>
            </a:r>
            <a:r>
              <a:rPr lang="es-ES" dirty="0"/>
              <a:t> </a:t>
            </a:r>
          </a:p>
          <a:p>
            <a:r>
              <a:rPr lang="es-ES" dirty="0"/>
              <a:t>@</a:t>
            </a:r>
            <a:r>
              <a:rPr lang="es-ES" dirty="0" err="1"/>
              <a:t>AmigosBrigadas</a:t>
            </a:r>
            <a:r>
              <a:rPr lang="es-ES" dirty="0"/>
              <a:t>: </a:t>
            </a:r>
            <a:r>
              <a:rPr lang="es-ES" dirty="0">
                <a:hlinkClick r:id="rId4"/>
              </a:rPr>
              <a:t>https://twitter.com/AmigosBrigadas</a:t>
            </a:r>
            <a:r>
              <a:rPr lang="es-ES" dirty="0"/>
              <a:t> </a:t>
            </a:r>
          </a:p>
        </p:txBody>
      </p:sp>
      <p:sp>
        <p:nvSpPr>
          <p:cNvPr id="13" name="Rectangle 12">
            <a:extLst>
              <a:ext uri="{FF2B5EF4-FFF2-40B4-BE49-F238E27FC236}">
                <a16:creationId xmlns:a16="http://schemas.microsoft.com/office/drawing/2014/main" id="{7D417315-0A35-4882-ABD2-ABE3C89E5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Google Shape;84;p1" descr="Un dibujo de una cara feliz&#10;&#10;Descripción generada automáticamente con confianza baja">
            <a:extLst>
              <a:ext uri="{FF2B5EF4-FFF2-40B4-BE49-F238E27FC236}">
                <a16:creationId xmlns:a16="http://schemas.microsoft.com/office/drawing/2014/main" id="{980DFB0C-A357-2204-9185-E74B8D8B1B37}"/>
              </a:ext>
            </a:extLst>
          </p:cNvPr>
          <p:cNvPicPr preferRelativeResize="0"/>
          <p:nvPr/>
        </p:nvPicPr>
        <p:blipFill>
          <a:blip r:embed="rId5">
            <a:alphaModFix/>
          </a:blip>
          <a:stretch>
            <a:fillRect/>
          </a:stretch>
        </p:blipFill>
        <p:spPr>
          <a:xfrm>
            <a:off x="10989525" y="6437125"/>
            <a:ext cx="1202475" cy="420875"/>
          </a:xfrm>
          <a:prstGeom prst="rect">
            <a:avLst/>
          </a:prstGeom>
          <a:noFill/>
          <a:ln>
            <a:noFill/>
          </a:ln>
        </p:spPr>
      </p:pic>
    </p:spTree>
    <p:extLst>
      <p:ext uri="{BB962C8B-B14F-4D97-AF65-F5344CB8AC3E}">
        <p14:creationId xmlns:p14="http://schemas.microsoft.com/office/powerpoint/2010/main" val="4029779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EA71CF-71AE-4029-A51A-E96A33E1E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8911895-ABAF-BBF1-3CAC-A4FF6AB6167E}"/>
              </a:ext>
            </a:extLst>
          </p:cNvPr>
          <p:cNvSpPr>
            <a:spLocks noGrp="1"/>
          </p:cNvSpPr>
          <p:nvPr>
            <p:ph type="title"/>
          </p:nvPr>
        </p:nvSpPr>
        <p:spPr>
          <a:xfrm>
            <a:off x="6956868" y="634946"/>
            <a:ext cx="4592874" cy="1450757"/>
          </a:xfrm>
        </p:spPr>
        <p:txBody>
          <a:bodyPr>
            <a:normAutofit/>
          </a:bodyPr>
          <a:lstStyle/>
          <a:p>
            <a:r>
              <a:rPr lang="es-ES" sz="3400"/>
              <a:t>La No Intervención en la Guerra: una visión sobre la neutralidad</a:t>
            </a:r>
          </a:p>
        </p:txBody>
      </p:sp>
      <p:sp>
        <p:nvSpPr>
          <p:cNvPr id="12" name="Rectangle 11">
            <a:extLst>
              <a:ext uri="{FF2B5EF4-FFF2-40B4-BE49-F238E27FC236}">
                <a16:creationId xmlns:a16="http://schemas.microsoft.com/office/drawing/2014/main" id="{3236D462-32CA-4058-B468-46ED800E12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79458" cy="6334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77CCE5-0BA8-4CBA-9065-3593464F5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6573B370-C80E-0A26-E8B6-DF0BBC159078}"/>
              </a:ext>
            </a:extLst>
          </p:cNvPr>
          <p:cNvPicPr>
            <a:picLocks noChangeAspect="1"/>
          </p:cNvPicPr>
          <p:nvPr/>
        </p:nvPicPr>
        <p:blipFill>
          <a:blip r:embed="rId2"/>
          <a:stretch>
            <a:fillRect/>
          </a:stretch>
        </p:blipFill>
        <p:spPr>
          <a:xfrm>
            <a:off x="694483" y="473902"/>
            <a:ext cx="2312405" cy="3103900"/>
          </a:xfrm>
          <a:prstGeom prst="rect">
            <a:avLst/>
          </a:prstGeom>
        </p:spPr>
      </p:pic>
      <p:sp>
        <p:nvSpPr>
          <p:cNvPr id="16" name="Rectangle 15">
            <a:extLst>
              <a:ext uri="{FF2B5EF4-FFF2-40B4-BE49-F238E27FC236}">
                <a16:creationId xmlns:a16="http://schemas.microsoft.com/office/drawing/2014/main" id="{01A526C2-F21D-4D67-B00A-ACDE6AC3E9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rgbClr val="F4D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999811F6-4939-4D83-9E6C-81C58C0C0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6569"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3261855-F4A6-4CA4-88AC-E5BC3E56D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rgbClr val="B6543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18A128F-35D7-41DA-AD80-D3CA15A4C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97F23E86-4496-6D44-760A-9FF5B41F3E4C}"/>
              </a:ext>
            </a:extLst>
          </p:cNvPr>
          <p:cNvPicPr>
            <a:picLocks noChangeAspect="1"/>
          </p:cNvPicPr>
          <p:nvPr/>
        </p:nvPicPr>
        <p:blipFill>
          <a:blip r:embed="rId3"/>
          <a:stretch>
            <a:fillRect/>
          </a:stretch>
        </p:blipFill>
        <p:spPr>
          <a:xfrm>
            <a:off x="3782377" y="2601842"/>
            <a:ext cx="2059831" cy="3231109"/>
          </a:xfrm>
          <a:prstGeom prst="rect">
            <a:avLst/>
          </a:prstGeom>
        </p:spPr>
      </p:pic>
      <p:sp>
        <p:nvSpPr>
          <p:cNvPr id="3" name="Marcador de contenido 2">
            <a:extLst>
              <a:ext uri="{FF2B5EF4-FFF2-40B4-BE49-F238E27FC236}">
                <a16:creationId xmlns:a16="http://schemas.microsoft.com/office/drawing/2014/main" id="{9D4BB9BB-BD26-88AE-4ABF-8D701587E3C2}"/>
              </a:ext>
            </a:extLst>
          </p:cNvPr>
          <p:cNvSpPr>
            <a:spLocks noGrp="1"/>
          </p:cNvSpPr>
          <p:nvPr>
            <p:ph idx="1"/>
          </p:nvPr>
        </p:nvSpPr>
        <p:spPr>
          <a:xfrm>
            <a:off x="6956868" y="2198914"/>
            <a:ext cx="4592874" cy="3670180"/>
          </a:xfrm>
        </p:spPr>
        <p:txBody>
          <a:bodyPr>
            <a:normAutofit/>
          </a:bodyPr>
          <a:lstStyle/>
          <a:p>
            <a:r>
              <a:rPr lang="es-ES" dirty="0"/>
              <a:t>Instituto Cervantes Manchester (1 de octubre de 2020), "La falsa neutralidad del Reino Unido en la Guerra Civil española", por José </a:t>
            </a:r>
            <a:r>
              <a:rPr lang="es-ES" dirty="0" err="1"/>
              <a:t>Beneroso</a:t>
            </a:r>
            <a:r>
              <a:rPr lang="es-ES" dirty="0"/>
              <a:t> Santos”, </a:t>
            </a:r>
            <a:r>
              <a:rPr lang="es-ES" dirty="0">
                <a:hlinkClick r:id="rId4"/>
              </a:rPr>
              <a:t>https://www.youtube.com/watch?v=1LNMmI7ECqQ</a:t>
            </a:r>
            <a:r>
              <a:rPr lang="es-ES" dirty="0"/>
              <a:t> </a:t>
            </a:r>
          </a:p>
          <a:p>
            <a:r>
              <a:rPr lang="es-ES" dirty="0"/>
              <a:t>El Colegio de México A.C. (14 de noviembre de 2013), “Guerra Civil española e intervención extranjera por el Dr. Ángel Viñas”, </a:t>
            </a:r>
            <a:r>
              <a:rPr lang="es-ES" dirty="0">
                <a:hlinkClick r:id="rId5"/>
              </a:rPr>
              <a:t>https://www.youtube.com/watch?v=mGIu1hZrN-o</a:t>
            </a:r>
            <a:r>
              <a:rPr lang="es-ES" dirty="0"/>
              <a:t> </a:t>
            </a:r>
          </a:p>
          <a:p>
            <a:endParaRPr lang="es-ES" dirty="0"/>
          </a:p>
        </p:txBody>
      </p:sp>
      <p:sp>
        <p:nvSpPr>
          <p:cNvPr id="24" name="Rectangle 23">
            <a:extLst>
              <a:ext uri="{FF2B5EF4-FFF2-40B4-BE49-F238E27FC236}">
                <a16:creationId xmlns:a16="http://schemas.microsoft.com/office/drawing/2014/main" id="{F6004EB8-4203-4A4D-9DBD-5CD88D17A3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F4D51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B0D56AED-5533-44C0-8963-62F35659E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B6543C"/>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7" name="Google Shape;84;p1" descr="Un dibujo de una cara feliz&#10;&#10;Descripción generada automáticamente con confianza baja">
            <a:extLst>
              <a:ext uri="{FF2B5EF4-FFF2-40B4-BE49-F238E27FC236}">
                <a16:creationId xmlns:a16="http://schemas.microsoft.com/office/drawing/2014/main" id="{4721099D-30C3-B19F-DB1C-D4F806FA7DAF}"/>
              </a:ext>
            </a:extLst>
          </p:cNvPr>
          <p:cNvPicPr preferRelativeResize="0"/>
          <p:nvPr/>
        </p:nvPicPr>
        <p:blipFill>
          <a:blip r:embed="rId6">
            <a:alphaModFix/>
          </a:blip>
          <a:stretch>
            <a:fillRect/>
          </a:stretch>
        </p:blipFill>
        <p:spPr>
          <a:xfrm>
            <a:off x="10827696" y="6397472"/>
            <a:ext cx="1202475" cy="420875"/>
          </a:xfrm>
          <a:prstGeom prst="rect">
            <a:avLst/>
          </a:prstGeom>
          <a:noFill/>
          <a:ln>
            <a:noFill/>
          </a:ln>
        </p:spPr>
      </p:pic>
      <p:sp>
        <p:nvSpPr>
          <p:cNvPr id="6" name="CuadroTexto 5">
            <a:extLst>
              <a:ext uri="{FF2B5EF4-FFF2-40B4-BE49-F238E27FC236}">
                <a16:creationId xmlns:a16="http://schemas.microsoft.com/office/drawing/2014/main" id="{62844EC3-257C-D632-8A7F-22E9BF6CBF81}"/>
              </a:ext>
            </a:extLst>
          </p:cNvPr>
          <p:cNvSpPr txBox="1"/>
          <p:nvPr/>
        </p:nvSpPr>
        <p:spPr>
          <a:xfrm>
            <a:off x="563829" y="4121905"/>
            <a:ext cx="2487349" cy="1892826"/>
          </a:xfrm>
          <a:prstGeom prst="rect">
            <a:avLst/>
          </a:prstGeom>
          <a:noFill/>
        </p:spPr>
        <p:txBody>
          <a:bodyPr wrap="square" rtlCol="0">
            <a:spAutoFit/>
          </a:bodyPr>
          <a:lstStyle/>
          <a:p>
            <a:r>
              <a:rPr lang="es-ES" sz="1100" dirty="0">
                <a:solidFill>
                  <a:schemeClr val="bg1"/>
                </a:solidFill>
              </a:rPr>
              <a:t>Imágenes: </a:t>
            </a:r>
            <a:r>
              <a:rPr lang="es-ES" sz="1100" dirty="0">
                <a:solidFill>
                  <a:schemeClr val="bg1"/>
                </a:solidFill>
                <a:hlinkClick r:id="rId7">
                  <a:extLst>
                    <a:ext uri="{A12FA001-AC4F-418D-AE19-62706E023703}">
                      <ahyp:hlinkClr xmlns:ahyp="http://schemas.microsoft.com/office/drawing/2018/hyperlinkcolor" val="tx"/>
                    </a:ext>
                  </a:extLst>
                </a:hlinkClick>
              </a:rPr>
              <a:t>https://blogdehistoriaderafa.wordpress.com/2014/08/23/la-farsa-del-comite-de-no-intervencion-durante-la-guerra-civil/</a:t>
            </a:r>
            <a:r>
              <a:rPr lang="es-ES" sz="1100" dirty="0">
                <a:solidFill>
                  <a:schemeClr val="bg1"/>
                </a:solidFill>
              </a:rPr>
              <a:t>; </a:t>
            </a:r>
            <a:r>
              <a:rPr lang="es-ES" sz="1100" dirty="0">
                <a:solidFill>
                  <a:schemeClr val="bg1"/>
                </a:solidFill>
                <a:hlinkClick r:id="rId8">
                  <a:extLst>
                    <a:ext uri="{A12FA001-AC4F-418D-AE19-62706E023703}">
                      <ahyp:hlinkClr xmlns:ahyp="http://schemas.microsoft.com/office/drawing/2018/hyperlinkcolor" val="tx"/>
                    </a:ext>
                  </a:extLst>
                </a:hlinkClick>
              </a:rPr>
              <a:t>http://agrega.juntadeandalucia.es/repositorio/02072018/6d/es-an_2018070212_9141036/41_la_no_intervencin.html</a:t>
            </a:r>
            <a:r>
              <a:rPr lang="es-ES" sz="1100" dirty="0">
                <a:solidFill>
                  <a:schemeClr val="bg1"/>
                </a:solidFill>
              </a:rPr>
              <a:t> </a:t>
            </a:r>
          </a:p>
          <a:p>
            <a:endParaRPr lang="es-ES" dirty="0"/>
          </a:p>
        </p:txBody>
      </p:sp>
    </p:spTree>
    <p:extLst>
      <p:ext uri="{BB962C8B-B14F-4D97-AF65-F5344CB8AC3E}">
        <p14:creationId xmlns:p14="http://schemas.microsoft.com/office/powerpoint/2010/main" val="3636653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9B4056F-1959-4627-A683-77F6C0603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Interfaz de usuario gráfica, Texto, Aplicación&#10;&#10;Descripción generada automáticamente">
            <a:extLst>
              <a:ext uri="{FF2B5EF4-FFF2-40B4-BE49-F238E27FC236}">
                <a16:creationId xmlns:a16="http://schemas.microsoft.com/office/drawing/2014/main" id="{A1A6F933-1046-882A-3AA1-B54F36C358CD}"/>
              </a:ext>
            </a:extLst>
          </p:cNvPr>
          <p:cNvPicPr>
            <a:picLocks noChangeAspect="1"/>
          </p:cNvPicPr>
          <p:nvPr/>
        </p:nvPicPr>
        <p:blipFill>
          <a:blip r:embed="rId2"/>
          <a:stretch>
            <a:fillRect/>
          </a:stretch>
        </p:blipFill>
        <p:spPr>
          <a:xfrm>
            <a:off x="2141332" y="733784"/>
            <a:ext cx="8782757" cy="2958797"/>
          </a:xfrm>
          <a:prstGeom prst="rect">
            <a:avLst/>
          </a:prstGeom>
        </p:spPr>
      </p:pic>
      <p:sp>
        <p:nvSpPr>
          <p:cNvPr id="11" name="Rectangle 10">
            <a:extLst>
              <a:ext uri="{FF2B5EF4-FFF2-40B4-BE49-F238E27FC236}">
                <a16:creationId xmlns:a16="http://schemas.microsoft.com/office/drawing/2014/main" id="{D8D7349B-C9FA-4FCE-A1FF-948F460A3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554906"/>
            <a:ext cx="12188952" cy="2303094"/>
          </a:xfrm>
          <a:prstGeom prst="rect">
            <a:avLst/>
          </a:prstGeom>
          <a:solidFill>
            <a:srgbClr val="1F406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E1F2CF9C-11B2-9C3B-5A65-98B15044F6D2}"/>
              </a:ext>
            </a:extLst>
          </p:cNvPr>
          <p:cNvSpPr>
            <a:spLocks noGrp="1"/>
          </p:cNvSpPr>
          <p:nvPr>
            <p:ph type="title"/>
          </p:nvPr>
        </p:nvSpPr>
        <p:spPr>
          <a:xfrm>
            <a:off x="633998" y="4905301"/>
            <a:ext cx="4988879" cy="1554485"/>
          </a:xfrm>
        </p:spPr>
        <p:txBody>
          <a:bodyPr anchor="ctr">
            <a:normAutofit/>
          </a:bodyPr>
          <a:lstStyle/>
          <a:p>
            <a:pPr algn="r"/>
            <a:r>
              <a:rPr lang="es-ES" sz="3700" dirty="0">
                <a:solidFill>
                  <a:srgbClr val="FFFFFF"/>
                </a:solidFill>
              </a:rPr>
              <a:t>Para empezar: una visión general del conflicto</a:t>
            </a:r>
          </a:p>
        </p:txBody>
      </p:sp>
      <p:sp>
        <p:nvSpPr>
          <p:cNvPr id="13" name="Rectangle 12">
            <a:extLst>
              <a:ext uri="{FF2B5EF4-FFF2-40B4-BE49-F238E27FC236}">
                <a16:creationId xmlns:a16="http://schemas.microsoft.com/office/drawing/2014/main" id="{4AF746F9-E85F-4BED-9D7E-562262E8B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554906"/>
            <a:ext cx="12188952" cy="64008"/>
          </a:xfrm>
          <a:prstGeom prst="rect">
            <a:avLst/>
          </a:prstGeom>
          <a:solidFill>
            <a:srgbClr val="2CC4E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55646586-8E5D-4A2B-BDA9-01CE28AC89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0770" y="5247564"/>
            <a:ext cx="0" cy="873457"/>
          </a:xfrm>
          <a:prstGeom prst="line">
            <a:avLst/>
          </a:prstGeom>
          <a:ln w="15875">
            <a:solidFill>
              <a:srgbClr val="2CC4E2"/>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5167FC08-5993-5230-0423-E653CEF8BA86}"/>
              </a:ext>
            </a:extLst>
          </p:cNvPr>
          <p:cNvSpPr>
            <a:spLocks noGrp="1"/>
          </p:cNvSpPr>
          <p:nvPr>
            <p:ph idx="1"/>
          </p:nvPr>
        </p:nvSpPr>
        <p:spPr>
          <a:xfrm>
            <a:off x="6016866" y="4961214"/>
            <a:ext cx="5493699" cy="1554485"/>
          </a:xfrm>
        </p:spPr>
        <p:txBody>
          <a:bodyPr anchor="ctr">
            <a:normAutofit fontScale="92500"/>
          </a:bodyPr>
          <a:lstStyle/>
          <a:p>
            <a:r>
              <a:rPr lang="es-ES" sz="1500" dirty="0">
                <a:solidFill>
                  <a:srgbClr val="FFFFFF"/>
                </a:solidFill>
              </a:rPr>
              <a:t>Algunos enlaces:</a:t>
            </a:r>
          </a:p>
          <a:p>
            <a:pPr lvl="1"/>
            <a:r>
              <a:rPr lang="es-ES" sz="1500" dirty="0">
                <a:solidFill>
                  <a:srgbClr val="FFFFFF"/>
                </a:solidFill>
              </a:rPr>
              <a:t>Conferencia “Comprender la Guerra civil, Julián Casanova, Universidad de La Rioja, 2018: </a:t>
            </a:r>
            <a:r>
              <a:rPr lang="es-ES" sz="1500" dirty="0">
                <a:solidFill>
                  <a:schemeClr val="bg1"/>
                </a:solidFill>
                <a:hlinkClick r:id="rId3">
                  <a:extLst>
                    <a:ext uri="{A12FA001-AC4F-418D-AE19-62706E023703}">
                      <ahyp:hlinkClr xmlns:ahyp="http://schemas.microsoft.com/office/drawing/2018/hyperlinkcolor" val="tx"/>
                    </a:ext>
                  </a:extLst>
                </a:hlinkClick>
              </a:rPr>
              <a:t>https://www.youtube.com/watch?v=3YqVoFb2ubQ</a:t>
            </a:r>
            <a:r>
              <a:rPr lang="es-ES" sz="1500" dirty="0">
                <a:solidFill>
                  <a:schemeClr val="bg1"/>
                </a:solidFill>
              </a:rPr>
              <a:t> </a:t>
            </a:r>
          </a:p>
          <a:p>
            <a:pPr lvl="1"/>
            <a:r>
              <a:rPr lang="es-ES" sz="1500" dirty="0">
                <a:solidFill>
                  <a:srgbClr val="FFFFFF"/>
                </a:solidFill>
              </a:rPr>
              <a:t>Memorias de Pez: “ Resumen: La Guerra Civil Española en 7 minutos”. </a:t>
            </a:r>
            <a:r>
              <a:rPr lang="es-ES" sz="1500" dirty="0">
                <a:solidFill>
                  <a:schemeClr val="bg1"/>
                </a:solidFill>
                <a:hlinkClick r:id="rId4">
                  <a:extLst>
                    <a:ext uri="{A12FA001-AC4F-418D-AE19-62706E023703}">
                      <ahyp:hlinkClr xmlns:ahyp="http://schemas.microsoft.com/office/drawing/2018/hyperlinkcolor" val="tx"/>
                    </a:ext>
                  </a:extLst>
                </a:hlinkClick>
              </a:rPr>
              <a:t>https://www.youtube.com/watch?v=JpV2e-2Ya-4</a:t>
            </a:r>
            <a:r>
              <a:rPr lang="es-ES" sz="1500" dirty="0">
                <a:solidFill>
                  <a:schemeClr val="bg1"/>
                </a:solidFill>
              </a:rPr>
              <a:t>   </a:t>
            </a:r>
          </a:p>
          <a:p>
            <a:r>
              <a:rPr lang="es-ES" sz="700" dirty="0">
                <a:solidFill>
                  <a:srgbClr val="FFFFFF"/>
                </a:solidFill>
              </a:rPr>
              <a:t> </a:t>
            </a:r>
          </a:p>
        </p:txBody>
      </p:sp>
      <p:sp>
        <p:nvSpPr>
          <p:cNvPr id="10" name="CuadroTexto 9">
            <a:extLst>
              <a:ext uri="{FF2B5EF4-FFF2-40B4-BE49-F238E27FC236}">
                <a16:creationId xmlns:a16="http://schemas.microsoft.com/office/drawing/2014/main" id="{FDCF14E1-EC69-E17D-4AD1-314E0A12B1F9}"/>
              </a:ext>
            </a:extLst>
          </p:cNvPr>
          <p:cNvSpPr txBox="1"/>
          <p:nvPr/>
        </p:nvSpPr>
        <p:spPr>
          <a:xfrm>
            <a:off x="3169380" y="3863731"/>
            <a:ext cx="6093724" cy="523220"/>
          </a:xfrm>
          <a:prstGeom prst="rect">
            <a:avLst/>
          </a:prstGeom>
          <a:noFill/>
        </p:spPr>
        <p:txBody>
          <a:bodyPr wrap="square">
            <a:spAutoFit/>
          </a:bodyPr>
          <a:lstStyle/>
          <a:p>
            <a:r>
              <a:rPr lang="es-ES" sz="1400" dirty="0"/>
              <a:t>Julián Casanova (@CasanovaHistory) “La Guerra Civil en 10 tuits”, </a:t>
            </a:r>
            <a:r>
              <a:rPr lang="es-ES" sz="1400" dirty="0">
                <a:hlinkClick r:id="rId5"/>
              </a:rPr>
              <a:t>https://twitter.com/CasanovaHistory/status/1404375092507914251</a:t>
            </a:r>
            <a:r>
              <a:rPr lang="es-ES" sz="1400" dirty="0"/>
              <a:t>     </a:t>
            </a:r>
          </a:p>
        </p:txBody>
      </p:sp>
    </p:spTree>
    <p:extLst>
      <p:ext uri="{BB962C8B-B14F-4D97-AF65-F5344CB8AC3E}">
        <p14:creationId xmlns:p14="http://schemas.microsoft.com/office/powerpoint/2010/main" val="3024824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8A1B5F-0801-4AFF-A489-335B6A851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06201B52-6441-4DBA-BACE-235977581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89DF3DBB-17DD-4058-A944-5578E18A03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F3B3B6C5-748F-437C-AE76-DB11FEA9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97CEB5D-9BB2-475C-BA8D-AC88BB8C9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EFF4726-3DDD-4275-9450-77B915A40F9E}"/>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n-US" sz="5400" dirty="0">
                <a:solidFill>
                  <a:schemeClr val="tx1">
                    <a:lumMod val="85000"/>
                    <a:lumOff val="15000"/>
                  </a:schemeClr>
                </a:solidFill>
              </a:rPr>
              <a:t>V. </a:t>
            </a:r>
            <a:r>
              <a:rPr lang="es-ES" sz="5400" dirty="0"/>
              <a:t>Una España dividida en dos: una visión de la vida en las retaguardias</a:t>
            </a:r>
            <a:br>
              <a:rPr lang="es-ES" sz="5400" dirty="0"/>
            </a:br>
            <a:endParaRPr lang="en-US" sz="5400" dirty="0">
              <a:solidFill>
                <a:schemeClr val="tx1">
                  <a:lumMod val="85000"/>
                  <a:lumOff val="15000"/>
                </a:schemeClr>
              </a:solidFill>
            </a:endParaRPr>
          </a:p>
        </p:txBody>
      </p:sp>
      <p:cxnSp>
        <p:nvCxnSpPr>
          <p:cNvPr id="17" name="Straight Connector 16">
            <a:extLst>
              <a:ext uri="{FF2B5EF4-FFF2-40B4-BE49-F238E27FC236}">
                <a16:creationId xmlns:a16="http://schemas.microsoft.com/office/drawing/2014/main" id="{BB14AD1F-ADD5-46E7-966F-4C0290232F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Google Shape;86;p1">
            <a:extLst>
              <a:ext uri="{FF2B5EF4-FFF2-40B4-BE49-F238E27FC236}">
                <a16:creationId xmlns:a16="http://schemas.microsoft.com/office/drawing/2014/main" id="{2119977D-F1B4-4CF1-A3F6-B0675D670C5F}"/>
              </a:ext>
            </a:extLst>
          </p:cNvPr>
          <p:cNvPicPr preferRelativeResize="0"/>
          <p:nvPr/>
        </p:nvPicPr>
        <p:blipFill>
          <a:blip r:embed="rId2">
            <a:alphaModFix/>
          </a:blip>
          <a:stretch>
            <a:fillRect/>
          </a:stretch>
        </p:blipFill>
        <p:spPr>
          <a:xfrm>
            <a:off x="3063041" y="6252225"/>
            <a:ext cx="6062870" cy="605775"/>
          </a:xfrm>
          <a:prstGeom prst="rect">
            <a:avLst/>
          </a:prstGeom>
          <a:noFill/>
          <a:ln>
            <a:noFill/>
          </a:ln>
        </p:spPr>
      </p:pic>
      <p:pic>
        <p:nvPicPr>
          <p:cNvPr id="12" name="Google Shape;84;p1">
            <a:extLst>
              <a:ext uri="{FF2B5EF4-FFF2-40B4-BE49-F238E27FC236}">
                <a16:creationId xmlns:a16="http://schemas.microsoft.com/office/drawing/2014/main" id="{DE67A112-3418-4666-900F-AB689B62BF5A}"/>
              </a:ext>
            </a:extLst>
          </p:cNvPr>
          <p:cNvPicPr preferRelativeResize="0"/>
          <p:nvPr/>
        </p:nvPicPr>
        <p:blipFill>
          <a:blip r:embed="rId3">
            <a:alphaModFix/>
          </a:blip>
          <a:stretch>
            <a:fillRect/>
          </a:stretch>
        </p:blipFill>
        <p:spPr>
          <a:xfrm>
            <a:off x="10312791" y="6099048"/>
            <a:ext cx="1202475" cy="420875"/>
          </a:xfrm>
          <a:prstGeom prst="rect">
            <a:avLst/>
          </a:prstGeom>
          <a:noFill/>
          <a:ln>
            <a:noFill/>
          </a:ln>
        </p:spPr>
      </p:pic>
    </p:spTree>
    <p:extLst>
      <p:ext uri="{BB962C8B-B14F-4D97-AF65-F5344CB8AC3E}">
        <p14:creationId xmlns:p14="http://schemas.microsoft.com/office/powerpoint/2010/main" val="1235235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8649736F-1429-49D0-ACF2-CDD62A194543}"/>
              </a:ext>
            </a:extLst>
          </p:cNvPr>
          <p:cNvSpPr>
            <a:spLocks noGrp="1"/>
          </p:cNvSpPr>
          <p:nvPr>
            <p:ph type="title"/>
          </p:nvPr>
        </p:nvSpPr>
        <p:spPr>
          <a:xfrm>
            <a:off x="492370" y="605896"/>
            <a:ext cx="3084844" cy="5646208"/>
          </a:xfrm>
        </p:spPr>
        <p:txBody>
          <a:bodyPr anchor="ctr">
            <a:normAutofit/>
          </a:bodyPr>
          <a:lstStyle/>
          <a:p>
            <a:r>
              <a:rPr lang="es-ES" sz="2800" dirty="0">
                <a:solidFill>
                  <a:srgbClr val="FFFFFF"/>
                </a:solidFill>
                <a:latin typeface="+mn-lt"/>
              </a:rPr>
              <a:t>Dependiendo de la reacción de las regiones ante el golpe de estado, la vida en retaguardia varió.  Toda la población, sin embargo, sufrió los horrores de los bombardeos, la escasez de alimentos, el terror de la venganza y la represión y el miedo.</a:t>
            </a:r>
          </a:p>
        </p:txBody>
      </p:sp>
      <p:sp>
        <p:nvSpPr>
          <p:cNvPr id="21" name="Rectangle 2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Marcador de contenido 2">
            <a:extLst>
              <a:ext uri="{FF2B5EF4-FFF2-40B4-BE49-F238E27FC236}">
                <a16:creationId xmlns:a16="http://schemas.microsoft.com/office/drawing/2014/main" id="{9D0D8D52-87F4-469F-B3A5-8FA39BF63703}"/>
              </a:ext>
            </a:extLst>
          </p:cNvPr>
          <p:cNvSpPr>
            <a:spLocks noGrp="1"/>
          </p:cNvSpPr>
          <p:nvPr>
            <p:ph idx="1"/>
          </p:nvPr>
        </p:nvSpPr>
        <p:spPr>
          <a:xfrm>
            <a:off x="4742016" y="605896"/>
            <a:ext cx="6413663" cy="5646208"/>
          </a:xfrm>
        </p:spPr>
        <p:txBody>
          <a:bodyPr anchor="ctr">
            <a:normAutofit fontScale="92500" lnSpcReduction="20000"/>
          </a:bodyPr>
          <a:lstStyle/>
          <a:p>
            <a:r>
              <a:rPr lang="es-ES" dirty="0"/>
              <a:t>La vida en el frente y en la retaguardia en fotografías:</a:t>
            </a:r>
          </a:p>
          <a:p>
            <a:pPr lvl="1"/>
            <a:r>
              <a:rPr lang="es-ES" sz="1400" dirty="0" err="1"/>
              <a:t>Mohorte</a:t>
            </a:r>
            <a:r>
              <a:rPr lang="es-ES" sz="1400" dirty="0"/>
              <a:t> (29 de mayo de 2018), “La vida en el frente y en la retaguardia de la Guerra Civil española, contada en 31 fotografías”,  </a:t>
            </a:r>
            <a:r>
              <a:rPr lang="es-ES" sz="1400" dirty="0">
                <a:solidFill>
                  <a:srgbClr val="86C55B"/>
                </a:solidFill>
                <a:hlinkClick r:id="rId2">
                  <a:extLst>
                    <a:ext uri="{A12FA001-AC4F-418D-AE19-62706E023703}">
                      <ahyp:hlinkClr xmlns:ahyp="http://schemas.microsoft.com/office/drawing/2018/hyperlinkcolor" val="tx"/>
                    </a:ext>
                  </a:extLst>
                </a:hlinkClick>
              </a:rPr>
              <a:t>https://magnet.xataka.com/un-mundo-fascinante/vida-frente-retaguardia-guerra-civil-espanola-contada-31-fotografias</a:t>
            </a:r>
            <a:r>
              <a:rPr lang="es-ES" sz="1400" dirty="0">
                <a:solidFill>
                  <a:srgbClr val="86C55B"/>
                </a:solidFill>
              </a:rPr>
              <a:t> </a:t>
            </a:r>
          </a:p>
          <a:p>
            <a:r>
              <a:rPr lang="es-ES" dirty="0"/>
              <a:t>La vida en las retaguardias: </a:t>
            </a:r>
          </a:p>
          <a:p>
            <a:pPr lvl="1"/>
            <a:r>
              <a:rPr lang="es-ES" sz="1400" dirty="0"/>
              <a:t>Agrega: “2.3. La vida en las retaguardias”, </a:t>
            </a:r>
            <a:r>
              <a:rPr lang="es-ES" sz="1400" i="1" dirty="0"/>
              <a:t>Junta de Andalucía,</a:t>
            </a:r>
            <a:r>
              <a:rPr lang="es-ES" sz="1400" dirty="0"/>
              <a:t> </a:t>
            </a:r>
            <a:r>
              <a:rPr lang="es-ES" sz="1400" dirty="0">
                <a:solidFill>
                  <a:srgbClr val="86C55B"/>
                </a:solidFill>
                <a:hlinkClick r:id="rId3">
                  <a:extLst>
                    <a:ext uri="{A12FA001-AC4F-418D-AE19-62706E023703}">
                      <ahyp:hlinkClr xmlns:ahyp="http://schemas.microsoft.com/office/drawing/2018/hyperlinkcolor" val="tx"/>
                    </a:ext>
                  </a:extLst>
                </a:hlinkClick>
              </a:rPr>
              <a:t>http://agrega.juntadeandalucia.es/repositorio/09032011/22/es-an_2011030913_9125604/ODE-1b6e068c-c23d-3790-935e-0b0df56de743/23_la_vida_en_las_retaguardias.html</a:t>
            </a:r>
            <a:r>
              <a:rPr lang="es-ES" sz="1400" dirty="0">
                <a:solidFill>
                  <a:srgbClr val="86C55B"/>
                </a:solidFill>
              </a:rPr>
              <a:t>  </a:t>
            </a:r>
          </a:p>
          <a:p>
            <a:pPr lvl="1"/>
            <a:r>
              <a:rPr lang="es-ES" sz="1400" dirty="0"/>
              <a:t>La represión en las retaguardias durante la guerra civil: </a:t>
            </a:r>
            <a:r>
              <a:rPr lang="es-ES" sz="1400" dirty="0">
                <a:hlinkClick r:id="rId4">
                  <a:extLst>
                    <a:ext uri="{A12FA001-AC4F-418D-AE19-62706E023703}">
                      <ahyp:hlinkClr xmlns:ahyp="http://schemas.microsoft.com/office/drawing/2018/hyperlinkcolor" val="tx"/>
                    </a:ext>
                  </a:extLst>
                </a:hlinkClick>
              </a:rPr>
              <a:t>http://social-es-sinclases.blogspot.com/2015/05/la-represion-en-la-retaguardia-durante.html</a:t>
            </a:r>
            <a:r>
              <a:rPr lang="es-ES" sz="1400" dirty="0"/>
              <a:t> </a:t>
            </a:r>
          </a:p>
          <a:p>
            <a:r>
              <a:rPr lang="es-ES" dirty="0"/>
              <a:t>Escenas de mercado, refugiados, infancia, mujeres:</a:t>
            </a:r>
          </a:p>
          <a:p>
            <a:pPr lvl="1"/>
            <a:r>
              <a:rPr lang="es-ES" sz="1400" dirty="0" err="1"/>
              <a:t>Mº</a:t>
            </a:r>
            <a:r>
              <a:rPr lang="es-ES" sz="1400" dirty="0"/>
              <a:t> de Cultura y Deporte: “Kati </a:t>
            </a:r>
            <a:r>
              <a:rPr lang="es-ES" sz="1400" dirty="0" err="1"/>
              <a:t>Horna.Exposición</a:t>
            </a:r>
            <a:r>
              <a:rPr lang="es-ES" sz="1400" dirty="0"/>
              <a:t> Fotografías sobre la Guerra civil española (1936-1939)”,  </a:t>
            </a:r>
            <a:r>
              <a:rPr lang="es-ES" sz="1400" dirty="0">
                <a:solidFill>
                  <a:srgbClr val="86C55B"/>
                </a:solidFill>
                <a:hlinkClick r:id="rId5">
                  <a:extLst>
                    <a:ext uri="{A12FA001-AC4F-418D-AE19-62706E023703}">
                      <ahyp:hlinkClr xmlns:ahyp="http://schemas.microsoft.com/office/drawing/2018/hyperlinkcolor" val="tx"/>
                    </a:ext>
                  </a:extLst>
                </a:hlinkClick>
              </a:rPr>
              <a:t>https://www.culturaydeporte.gob.es/cultura/areas/archivos/mc/kati-horna/exposicion.html</a:t>
            </a:r>
            <a:r>
              <a:rPr lang="es-ES" sz="1400" dirty="0">
                <a:solidFill>
                  <a:srgbClr val="86C55B"/>
                </a:solidFill>
              </a:rPr>
              <a:t> </a:t>
            </a:r>
          </a:p>
          <a:p>
            <a:r>
              <a:rPr lang="es-ES" dirty="0"/>
              <a:t>El cine durante la Guerra civil:</a:t>
            </a:r>
          </a:p>
          <a:p>
            <a:pPr lvl="1"/>
            <a:r>
              <a:rPr lang="es-ES" sz="1400" dirty="0"/>
              <a:t>Enrique Martínez y Ilda Peralta: “La guerra civil española en el cine”, </a:t>
            </a:r>
            <a:r>
              <a:rPr lang="es-ES" sz="1400" i="1" dirty="0" err="1"/>
              <a:t>Educomunicación</a:t>
            </a:r>
            <a:r>
              <a:rPr lang="es-ES" sz="1400" dirty="0"/>
              <a:t>,  </a:t>
            </a:r>
            <a:r>
              <a:rPr lang="es-ES" sz="1400" dirty="0">
                <a:solidFill>
                  <a:srgbClr val="86C55B"/>
                </a:solidFill>
                <a:hlinkClick r:id="rId6">
                  <a:extLst>
                    <a:ext uri="{A12FA001-AC4F-418D-AE19-62706E023703}">
                      <ahyp:hlinkClr xmlns:ahyp="http://schemas.microsoft.com/office/drawing/2018/hyperlinkcolor" val="tx"/>
                    </a:ext>
                  </a:extLst>
                </a:hlinkClick>
              </a:rPr>
              <a:t>https://educomunicacion.es/cineyeducacion/historia_guerracivil.htm#Listado_de_pel%C3%ADculas_sobre_la_Guerra_Civil_espa%C3%B1ola,_antecedentes,_contienda_y_consecuencias_</a:t>
            </a:r>
            <a:r>
              <a:rPr lang="es-ES" sz="1400" dirty="0">
                <a:solidFill>
                  <a:srgbClr val="86C55B"/>
                </a:solidFill>
              </a:rPr>
              <a:t> </a:t>
            </a:r>
          </a:p>
          <a:p>
            <a:r>
              <a:rPr lang="es-ES" dirty="0"/>
              <a:t>Prensa en la Guerra Civil:</a:t>
            </a:r>
          </a:p>
          <a:p>
            <a:pPr lvl="1"/>
            <a:r>
              <a:rPr lang="es-ES" sz="1400" dirty="0" err="1"/>
              <a:t>Mº</a:t>
            </a:r>
            <a:r>
              <a:rPr lang="es-ES" sz="1400" dirty="0"/>
              <a:t> de Cultura y Deporte: “Kiosco digital de la Guerra civil española”, </a:t>
            </a:r>
            <a:r>
              <a:rPr lang="es-ES" sz="1400" i="1" dirty="0"/>
              <a:t>Centro Documental de la Memoria Histórica,</a:t>
            </a:r>
            <a:r>
              <a:rPr lang="es-ES" sz="1400" dirty="0"/>
              <a:t> </a:t>
            </a:r>
            <a:r>
              <a:rPr lang="es-ES" sz="1400" dirty="0">
                <a:solidFill>
                  <a:srgbClr val="86C55B"/>
                </a:solidFill>
                <a:hlinkClick r:id="rId7">
                  <a:extLst>
                    <a:ext uri="{A12FA001-AC4F-418D-AE19-62706E023703}">
                      <ahyp:hlinkClr xmlns:ahyp="http://schemas.microsoft.com/office/drawing/2018/hyperlinkcolor" val="tx"/>
                    </a:ext>
                  </a:extLst>
                </a:hlinkClick>
              </a:rPr>
              <a:t>https://www.culturaydeporte.gob.es/cultura/areas/archivos/mc/archivos/cdmh/biblioteca/guiasdelectura/kioscoguerracivil.html</a:t>
            </a:r>
            <a:r>
              <a:rPr lang="es-ES" sz="1400" dirty="0">
                <a:solidFill>
                  <a:srgbClr val="86C55B"/>
                </a:solidFill>
              </a:rPr>
              <a:t> </a:t>
            </a:r>
          </a:p>
          <a:p>
            <a:endParaRPr lang="es-ES" sz="1100" dirty="0"/>
          </a:p>
        </p:txBody>
      </p:sp>
      <p:pic>
        <p:nvPicPr>
          <p:cNvPr id="7" name="Google Shape;84;p1" descr="Un dibujo de una cara feliz&#10;&#10;Descripción generada automáticamente con confianza baja">
            <a:extLst>
              <a:ext uri="{FF2B5EF4-FFF2-40B4-BE49-F238E27FC236}">
                <a16:creationId xmlns:a16="http://schemas.microsoft.com/office/drawing/2014/main" id="{5782357C-7B1A-AA2E-69DC-6E6915FA8EFF}"/>
              </a:ext>
            </a:extLst>
          </p:cNvPr>
          <p:cNvPicPr preferRelativeResize="0"/>
          <p:nvPr/>
        </p:nvPicPr>
        <p:blipFill>
          <a:blip r:embed="rId8">
            <a:alphaModFix/>
          </a:blip>
          <a:stretch>
            <a:fillRect/>
          </a:stretch>
        </p:blipFill>
        <p:spPr>
          <a:xfrm>
            <a:off x="10544498" y="6149525"/>
            <a:ext cx="1202475" cy="420875"/>
          </a:xfrm>
          <a:prstGeom prst="rect">
            <a:avLst/>
          </a:prstGeom>
          <a:noFill/>
          <a:ln>
            <a:noFill/>
          </a:ln>
        </p:spPr>
      </p:pic>
    </p:spTree>
    <p:extLst>
      <p:ext uri="{BB962C8B-B14F-4D97-AF65-F5344CB8AC3E}">
        <p14:creationId xmlns:p14="http://schemas.microsoft.com/office/powerpoint/2010/main" val="4243043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58331D47-DE7A-4F51-9D59-FD68F3BDD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 name="Rectangle 64">
            <a:extLst>
              <a:ext uri="{FF2B5EF4-FFF2-40B4-BE49-F238E27FC236}">
                <a16:creationId xmlns:a16="http://schemas.microsoft.com/office/drawing/2014/main" id="{99DEDC60-6312-4214-B219-E46479D7E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7" name="Straight Connector 66">
            <a:extLst>
              <a:ext uri="{FF2B5EF4-FFF2-40B4-BE49-F238E27FC236}">
                <a16:creationId xmlns:a16="http://schemas.microsoft.com/office/drawing/2014/main" id="{D92A1B31-DB63-435D-93E6-9712CDFB20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69" name="Rectangle 68">
            <a:extLst>
              <a:ext uri="{FF2B5EF4-FFF2-40B4-BE49-F238E27FC236}">
                <a16:creationId xmlns:a16="http://schemas.microsoft.com/office/drawing/2014/main" id="{BD447334-7A13-4AAB-B92F-9B3990794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A80859B2-E631-44CD-80CE-0B9E3CAA7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5C444E"/>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Marcador de contenido 3" descr="Texto&#10;&#10;Descripción generada automáticamente">
            <a:extLst>
              <a:ext uri="{FF2B5EF4-FFF2-40B4-BE49-F238E27FC236}">
                <a16:creationId xmlns:a16="http://schemas.microsoft.com/office/drawing/2014/main" id="{43C4C5DC-433A-7CC2-BBE8-F5752AF5666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24849" y="383188"/>
            <a:ext cx="5131653" cy="2591831"/>
          </a:xfrm>
          <a:prstGeom prst="rect">
            <a:avLst/>
          </a:prstGeom>
        </p:spPr>
      </p:pic>
      <p:sp>
        <p:nvSpPr>
          <p:cNvPr id="73" name="Rectangle 72">
            <a:extLst>
              <a:ext uri="{FF2B5EF4-FFF2-40B4-BE49-F238E27FC236}">
                <a16:creationId xmlns:a16="http://schemas.microsoft.com/office/drawing/2014/main" id="{6330B6DB-1B88-4062-A0B5-6360AA020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solidFill>
            <a:srgbClr val="5C4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descr="Tabla&#10;&#10;Descripción generada automáticamente">
            <a:extLst>
              <a:ext uri="{FF2B5EF4-FFF2-40B4-BE49-F238E27FC236}">
                <a16:creationId xmlns:a16="http://schemas.microsoft.com/office/drawing/2014/main" id="{6D25C6A4-F393-4BC3-87C6-02C9B86E9043}"/>
              </a:ext>
            </a:extLst>
          </p:cNvPr>
          <p:cNvPicPr>
            <a:picLocks noChangeAspect="1"/>
          </p:cNvPicPr>
          <p:nvPr/>
        </p:nvPicPr>
        <p:blipFill>
          <a:blip r:embed="rId3"/>
          <a:stretch>
            <a:fillRect/>
          </a:stretch>
        </p:blipFill>
        <p:spPr>
          <a:xfrm>
            <a:off x="6424891" y="640080"/>
            <a:ext cx="3884351" cy="3602736"/>
          </a:xfrm>
          <a:prstGeom prst="rect">
            <a:avLst/>
          </a:prstGeom>
        </p:spPr>
      </p:pic>
      <p:sp>
        <p:nvSpPr>
          <p:cNvPr id="75" name="Rectangle 74">
            <a:extLst>
              <a:ext uri="{FF2B5EF4-FFF2-40B4-BE49-F238E27FC236}">
                <a16:creationId xmlns:a16="http://schemas.microsoft.com/office/drawing/2014/main" id="{8E79B4B5-4912-4114-A02C-CE476EEE9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rgbClr val="FF9A2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CuadroTexto 4">
            <a:extLst>
              <a:ext uri="{FF2B5EF4-FFF2-40B4-BE49-F238E27FC236}">
                <a16:creationId xmlns:a16="http://schemas.microsoft.com/office/drawing/2014/main" id="{E9C9798C-9867-4F55-9FB1-D0DE6EF2C0B5}"/>
              </a:ext>
            </a:extLst>
          </p:cNvPr>
          <p:cNvSpPr txBox="1"/>
          <p:nvPr/>
        </p:nvSpPr>
        <p:spPr>
          <a:xfrm>
            <a:off x="6728459" y="2198914"/>
            <a:ext cx="4821283" cy="3670180"/>
          </a:xfrm>
          <a:prstGeom prst="rect">
            <a:avLst/>
          </a:prstGeom>
        </p:spPr>
        <p:txBody>
          <a:bodyPr vert="horz" lIns="0" tIns="45720" rIns="0" bIns="45720" rtlCol="0">
            <a:normAutofit/>
          </a:bodyPr>
          <a:lstStyle/>
          <a:p>
            <a:pPr defTabSz="914400">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endParaRPr>
          </a:p>
        </p:txBody>
      </p:sp>
      <p:sp>
        <p:nvSpPr>
          <p:cNvPr id="39" name="CuadroTexto 38">
            <a:extLst>
              <a:ext uri="{FF2B5EF4-FFF2-40B4-BE49-F238E27FC236}">
                <a16:creationId xmlns:a16="http://schemas.microsoft.com/office/drawing/2014/main" id="{622AEA84-E5F9-E7F4-8044-908792E1B2CC}"/>
              </a:ext>
            </a:extLst>
          </p:cNvPr>
          <p:cNvSpPr txBox="1"/>
          <p:nvPr/>
        </p:nvSpPr>
        <p:spPr>
          <a:xfrm>
            <a:off x="175711" y="5322345"/>
            <a:ext cx="11182798" cy="978729"/>
          </a:xfrm>
          <a:prstGeom prst="rect">
            <a:avLst/>
          </a:prstGeom>
          <a:noFill/>
        </p:spPr>
        <p:txBody>
          <a:bodyPr wrap="square">
            <a:spAutoFit/>
          </a:bodyPr>
          <a:lstStyle/>
          <a:p>
            <a:pPr algn="ctr" defTabSz="914400">
              <a:lnSpc>
                <a:spcPct val="90000"/>
              </a:lnSpc>
              <a:spcAft>
                <a:spcPts val="600"/>
              </a:spcAft>
              <a:buClr>
                <a:schemeClr val="accent1"/>
              </a:buClr>
              <a:buFont typeface="Calibri" panose="020F0502020204030204" pitchFamily="34" charset="0"/>
            </a:pPr>
            <a:r>
              <a:rPr lang="en-US" sz="3200" dirty="0">
                <a:solidFill>
                  <a:schemeClr val="bg1"/>
                </a:solidFill>
              </a:rPr>
              <a:t>La </a:t>
            </a:r>
            <a:r>
              <a:rPr lang="en-US" sz="3200" dirty="0" err="1">
                <a:solidFill>
                  <a:schemeClr val="bg1"/>
                </a:solidFill>
              </a:rPr>
              <a:t>faceta</a:t>
            </a:r>
            <a:r>
              <a:rPr lang="en-US" sz="3200" dirty="0">
                <a:solidFill>
                  <a:schemeClr val="bg1"/>
                </a:solidFill>
              </a:rPr>
              <a:t> </a:t>
            </a:r>
            <a:r>
              <a:rPr lang="en-US" sz="3200" dirty="0" err="1">
                <a:solidFill>
                  <a:schemeClr val="bg1"/>
                </a:solidFill>
              </a:rPr>
              <a:t>más</a:t>
            </a:r>
            <a:r>
              <a:rPr lang="en-US" sz="3200" dirty="0">
                <a:solidFill>
                  <a:schemeClr val="bg1"/>
                </a:solidFill>
              </a:rPr>
              <a:t> </a:t>
            </a:r>
            <a:r>
              <a:rPr lang="en-US" sz="3200" dirty="0" err="1">
                <a:solidFill>
                  <a:schemeClr val="bg1"/>
                </a:solidFill>
              </a:rPr>
              <a:t>trágica</a:t>
            </a:r>
            <a:r>
              <a:rPr lang="en-US" sz="3200" dirty="0">
                <a:solidFill>
                  <a:schemeClr val="bg1"/>
                </a:solidFill>
              </a:rPr>
              <a:t> de la </a:t>
            </a:r>
            <a:r>
              <a:rPr lang="en-US" sz="3200" dirty="0" err="1">
                <a:solidFill>
                  <a:schemeClr val="bg1"/>
                </a:solidFill>
              </a:rPr>
              <a:t>vida</a:t>
            </a:r>
            <a:r>
              <a:rPr lang="en-US" sz="3200" dirty="0">
                <a:solidFill>
                  <a:schemeClr val="bg1"/>
                </a:solidFill>
              </a:rPr>
              <a:t> </a:t>
            </a:r>
            <a:r>
              <a:rPr lang="en-US" sz="3200" dirty="0" err="1">
                <a:solidFill>
                  <a:schemeClr val="bg1"/>
                </a:solidFill>
              </a:rPr>
              <a:t>en</a:t>
            </a:r>
            <a:r>
              <a:rPr lang="en-US" sz="3200" dirty="0">
                <a:solidFill>
                  <a:schemeClr val="bg1"/>
                </a:solidFill>
              </a:rPr>
              <a:t> las </a:t>
            </a:r>
            <a:r>
              <a:rPr lang="en-US" sz="3200" dirty="0" err="1">
                <a:solidFill>
                  <a:schemeClr val="bg1"/>
                </a:solidFill>
              </a:rPr>
              <a:t>retaguardias</a:t>
            </a:r>
            <a:r>
              <a:rPr lang="en-US" sz="3200" dirty="0">
                <a:solidFill>
                  <a:schemeClr val="bg1"/>
                </a:solidFill>
              </a:rPr>
              <a:t>: la </a:t>
            </a:r>
            <a:r>
              <a:rPr lang="en-US" sz="3200" dirty="0" err="1">
                <a:solidFill>
                  <a:schemeClr val="bg1"/>
                </a:solidFill>
              </a:rPr>
              <a:t>represión</a:t>
            </a:r>
            <a:r>
              <a:rPr lang="en-US" sz="3200" dirty="0">
                <a:solidFill>
                  <a:schemeClr val="bg1"/>
                </a:solidFill>
              </a:rPr>
              <a:t> </a:t>
            </a:r>
            <a:r>
              <a:rPr lang="en-US" sz="3200" dirty="0" err="1">
                <a:solidFill>
                  <a:schemeClr val="bg1"/>
                </a:solidFill>
              </a:rPr>
              <a:t>en</a:t>
            </a:r>
            <a:r>
              <a:rPr lang="en-US" sz="3200" dirty="0">
                <a:solidFill>
                  <a:schemeClr val="bg1"/>
                </a:solidFill>
              </a:rPr>
              <a:t> zona </a:t>
            </a:r>
            <a:r>
              <a:rPr lang="en-US" sz="3200" dirty="0" err="1">
                <a:solidFill>
                  <a:schemeClr val="bg1"/>
                </a:solidFill>
              </a:rPr>
              <a:t>rebelde</a:t>
            </a:r>
            <a:r>
              <a:rPr lang="en-US" sz="3200" dirty="0">
                <a:solidFill>
                  <a:schemeClr val="bg1"/>
                </a:solidFill>
              </a:rPr>
              <a:t> y </a:t>
            </a:r>
            <a:r>
              <a:rPr lang="en-US" sz="3200" dirty="0" err="1">
                <a:solidFill>
                  <a:schemeClr val="bg1"/>
                </a:solidFill>
              </a:rPr>
              <a:t>en</a:t>
            </a:r>
            <a:r>
              <a:rPr lang="en-US" sz="3200" dirty="0">
                <a:solidFill>
                  <a:schemeClr val="bg1"/>
                </a:solidFill>
              </a:rPr>
              <a:t> zona </a:t>
            </a:r>
            <a:r>
              <a:rPr lang="en-US" sz="3200" dirty="0" err="1">
                <a:solidFill>
                  <a:schemeClr val="bg1"/>
                </a:solidFill>
              </a:rPr>
              <a:t>republicana</a:t>
            </a:r>
            <a:endParaRPr lang="en-US" sz="3200" dirty="0">
              <a:solidFill>
                <a:schemeClr val="bg1"/>
              </a:solidFill>
            </a:endParaRPr>
          </a:p>
        </p:txBody>
      </p:sp>
      <p:sp>
        <p:nvSpPr>
          <p:cNvPr id="40" name="CuadroTexto 39">
            <a:extLst>
              <a:ext uri="{FF2B5EF4-FFF2-40B4-BE49-F238E27FC236}">
                <a16:creationId xmlns:a16="http://schemas.microsoft.com/office/drawing/2014/main" id="{6C1FB96B-B1B4-F80D-3EF3-3E7943D81E85}"/>
              </a:ext>
            </a:extLst>
          </p:cNvPr>
          <p:cNvSpPr txBox="1"/>
          <p:nvPr/>
        </p:nvSpPr>
        <p:spPr>
          <a:xfrm>
            <a:off x="317368" y="2948629"/>
            <a:ext cx="6093724" cy="307777"/>
          </a:xfrm>
          <a:prstGeom prst="rect">
            <a:avLst/>
          </a:prstGeom>
          <a:noFill/>
        </p:spPr>
        <p:txBody>
          <a:bodyPr wrap="square">
            <a:spAutoFit/>
          </a:bodyPr>
          <a:lstStyle/>
          <a:p>
            <a:r>
              <a:rPr lang="es-ES" sz="1400" dirty="0">
                <a:hlinkClick r:id="rId4"/>
              </a:rPr>
              <a:t>https://twitter.com/CasanovaHistory/status/1480122951127158785</a:t>
            </a:r>
            <a:r>
              <a:rPr lang="es-ES" sz="1400" dirty="0"/>
              <a:t> </a:t>
            </a:r>
          </a:p>
        </p:txBody>
      </p:sp>
      <p:pic>
        <p:nvPicPr>
          <p:cNvPr id="14" name="Google Shape;84;p1">
            <a:extLst>
              <a:ext uri="{FF2B5EF4-FFF2-40B4-BE49-F238E27FC236}">
                <a16:creationId xmlns:a16="http://schemas.microsoft.com/office/drawing/2014/main" id="{E90F71D4-18E7-DCEB-5FB4-1FAA51ECE9BC}"/>
              </a:ext>
            </a:extLst>
          </p:cNvPr>
          <p:cNvPicPr preferRelativeResize="0"/>
          <p:nvPr/>
        </p:nvPicPr>
        <p:blipFill>
          <a:blip r:embed="rId5">
            <a:alphaModFix/>
          </a:blip>
          <a:stretch>
            <a:fillRect/>
          </a:stretch>
        </p:blipFill>
        <p:spPr>
          <a:xfrm>
            <a:off x="10312791" y="6099048"/>
            <a:ext cx="1202475" cy="420875"/>
          </a:xfrm>
          <a:prstGeom prst="rect">
            <a:avLst/>
          </a:prstGeom>
          <a:noFill/>
          <a:ln>
            <a:noFill/>
          </a:ln>
        </p:spPr>
      </p:pic>
      <p:sp>
        <p:nvSpPr>
          <p:cNvPr id="2" name="CuadroTexto 1">
            <a:extLst>
              <a:ext uri="{FF2B5EF4-FFF2-40B4-BE49-F238E27FC236}">
                <a16:creationId xmlns:a16="http://schemas.microsoft.com/office/drawing/2014/main" id="{6D9D30B1-41DA-4782-B3C4-7FFCA6717DE1}"/>
              </a:ext>
            </a:extLst>
          </p:cNvPr>
          <p:cNvSpPr txBox="1"/>
          <p:nvPr/>
        </p:nvSpPr>
        <p:spPr>
          <a:xfrm>
            <a:off x="188077" y="3819181"/>
            <a:ext cx="5605196" cy="646331"/>
          </a:xfrm>
          <a:prstGeom prst="rect">
            <a:avLst/>
          </a:prstGeom>
          <a:noFill/>
        </p:spPr>
        <p:txBody>
          <a:bodyPr wrap="square" rtlCol="0">
            <a:spAutoFit/>
          </a:bodyPr>
          <a:lstStyle/>
          <a:p>
            <a:r>
              <a:rPr lang="es-ES" dirty="0"/>
              <a:t>¿Hubo “checas” en el Madrid de la Guerra Civil? </a:t>
            </a:r>
            <a:r>
              <a:rPr lang="es-ES" dirty="0">
                <a:hlinkClick r:id="rId6"/>
              </a:rPr>
              <a:t>https://e-revistas.uc3m.es/index.php/HISPNOV/article/view/4516</a:t>
            </a:r>
            <a:r>
              <a:rPr lang="es-ES" dirty="0"/>
              <a:t> </a:t>
            </a:r>
          </a:p>
        </p:txBody>
      </p:sp>
    </p:spTree>
    <p:extLst>
      <p:ext uri="{BB962C8B-B14F-4D97-AF65-F5344CB8AC3E}">
        <p14:creationId xmlns:p14="http://schemas.microsoft.com/office/powerpoint/2010/main" val="2834427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4D43E0-A9CF-BDA7-4857-66E59E4703AF}"/>
              </a:ext>
            </a:extLst>
          </p:cNvPr>
          <p:cNvSpPr>
            <a:spLocks noGrp="1"/>
          </p:cNvSpPr>
          <p:nvPr>
            <p:ph type="title"/>
          </p:nvPr>
        </p:nvSpPr>
        <p:spPr/>
        <p:txBody>
          <a:bodyPr/>
          <a:lstStyle/>
          <a:p>
            <a:r>
              <a:rPr lang="es-ES" dirty="0"/>
              <a:t>Testimonios de la vida en la Guerra disponibles en:</a:t>
            </a:r>
          </a:p>
        </p:txBody>
      </p:sp>
      <p:graphicFrame>
        <p:nvGraphicFramePr>
          <p:cNvPr id="4" name="Marcador de contenido 3">
            <a:extLst>
              <a:ext uri="{FF2B5EF4-FFF2-40B4-BE49-F238E27FC236}">
                <a16:creationId xmlns:a16="http://schemas.microsoft.com/office/drawing/2014/main" id="{101309CB-E9C0-5FD7-1C9E-EA65986E31C7}"/>
              </a:ext>
            </a:extLst>
          </p:cNvPr>
          <p:cNvGraphicFramePr>
            <a:graphicFrameLocks noGrp="1"/>
          </p:cNvGraphicFramePr>
          <p:nvPr>
            <p:ph idx="1"/>
            <p:extLst>
              <p:ext uri="{D42A27DB-BD31-4B8C-83A1-F6EECF244321}">
                <p14:modId xmlns:p14="http://schemas.microsoft.com/office/powerpoint/2010/main" val="3803745421"/>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Google Shape;84;p1">
            <a:extLst>
              <a:ext uri="{FF2B5EF4-FFF2-40B4-BE49-F238E27FC236}">
                <a16:creationId xmlns:a16="http://schemas.microsoft.com/office/drawing/2014/main" id="{F414BAD4-819B-778E-177C-F0A185414094}"/>
              </a:ext>
            </a:extLst>
          </p:cNvPr>
          <p:cNvPicPr preferRelativeResize="0"/>
          <p:nvPr/>
        </p:nvPicPr>
        <p:blipFill>
          <a:blip r:embed="rId7">
            <a:alphaModFix/>
          </a:blip>
          <a:stretch>
            <a:fillRect/>
          </a:stretch>
        </p:blipFill>
        <p:spPr>
          <a:xfrm>
            <a:off x="10312791" y="6099048"/>
            <a:ext cx="1202475" cy="420875"/>
          </a:xfrm>
          <a:prstGeom prst="rect">
            <a:avLst/>
          </a:prstGeom>
          <a:noFill/>
          <a:ln>
            <a:noFill/>
          </a:ln>
        </p:spPr>
      </p:pic>
    </p:spTree>
    <p:extLst>
      <p:ext uri="{BB962C8B-B14F-4D97-AF65-F5344CB8AC3E}">
        <p14:creationId xmlns:p14="http://schemas.microsoft.com/office/powerpoint/2010/main" val="3318025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8A1B5F-0801-4AFF-A489-335B6A851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06201B52-6441-4DBA-BACE-235977581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89DF3DBB-17DD-4058-A944-5578E18A03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F3B3B6C5-748F-437C-AE76-DB11FEA9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97CEB5D-9BB2-475C-BA8D-AC88BB8C9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EFF4726-3DDD-4275-9450-77B915A40F9E}"/>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n-US" sz="5400" dirty="0">
                <a:solidFill>
                  <a:schemeClr val="tx1">
                    <a:lumMod val="85000"/>
                    <a:lumOff val="15000"/>
                  </a:schemeClr>
                </a:solidFill>
              </a:rPr>
              <a:t>VI.</a:t>
            </a:r>
            <a:r>
              <a:rPr lang="es-ES" sz="5400" dirty="0"/>
              <a:t> Consecuencias del conflicto: economía y demografía. El exilio republicano</a:t>
            </a:r>
            <a:endParaRPr lang="en-US" sz="5400" dirty="0">
              <a:solidFill>
                <a:schemeClr val="tx1">
                  <a:lumMod val="85000"/>
                  <a:lumOff val="15000"/>
                </a:schemeClr>
              </a:solidFill>
            </a:endParaRPr>
          </a:p>
        </p:txBody>
      </p:sp>
      <p:cxnSp>
        <p:nvCxnSpPr>
          <p:cNvPr id="17" name="Straight Connector 16">
            <a:extLst>
              <a:ext uri="{FF2B5EF4-FFF2-40B4-BE49-F238E27FC236}">
                <a16:creationId xmlns:a16="http://schemas.microsoft.com/office/drawing/2014/main" id="{BB14AD1F-ADD5-46E7-966F-4C0290232F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Google Shape;86;p1">
            <a:extLst>
              <a:ext uri="{FF2B5EF4-FFF2-40B4-BE49-F238E27FC236}">
                <a16:creationId xmlns:a16="http://schemas.microsoft.com/office/drawing/2014/main" id="{2119977D-F1B4-4CF1-A3F6-B0675D670C5F}"/>
              </a:ext>
            </a:extLst>
          </p:cNvPr>
          <p:cNvPicPr preferRelativeResize="0"/>
          <p:nvPr/>
        </p:nvPicPr>
        <p:blipFill>
          <a:blip r:embed="rId2">
            <a:alphaModFix/>
          </a:blip>
          <a:stretch>
            <a:fillRect/>
          </a:stretch>
        </p:blipFill>
        <p:spPr>
          <a:xfrm>
            <a:off x="3063041" y="6252225"/>
            <a:ext cx="6062870" cy="605775"/>
          </a:xfrm>
          <a:prstGeom prst="rect">
            <a:avLst/>
          </a:prstGeom>
          <a:noFill/>
          <a:ln>
            <a:noFill/>
          </a:ln>
        </p:spPr>
      </p:pic>
      <p:pic>
        <p:nvPicPr>
          <p:cNvPr id="12" name="Google Shape;84;p1">
            <a:extLst>
              <a:ext uri="{FF2B5EF4-FFF2-40B4-BE49-F238E27FC236}">
                <a16:creationId xmlns:a16="http://schemas.microsoft.com/office/drawing/2014/main" id="{DE67A112-3418-4666-900F-AB689B62BF5A}"/>
              </a:ext>
            </a:extLst>
          </p:cNvPr>
          <p:cNvPicPr preferRelativeResize="0"/>
          <p:nvPr/>
        </p:nvPicPr>
        <p:blipFill>
          <a:blip r:embed="rId3">
            <a:alphaModFix/>
          </a:blip>
          <a:stretch>
            <a:fillRect/>
          </a:stretch>
        </p:blipFill>
        <p:spPr>
          <a:xfrm>
            <a:off x="10312791" y="6112696"/>
            <a:ext cx="1202475" cy="420875"/>
          </a:xfrm>
          <a:prstGeom prst="rect">
            <a:avLst/>
          </a:prstGeom>
          <a:noFill/>
          <a:ln>
            <a:noFill/>
          </a:ln>
        </p:spPr>
      </p:pic>
    </p:spTree>
    <p:extLst>
      <p:ext uri="{BB962C8B-B14F-4D97-AF65-F5344CB8AC3E}">
        <p14:creationId xmlns:p14="http://schemas.microsoft.com/office/powerpoint/2010/main" val="26865728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247B2F-8A60-58C2-CA40-F20CF75D8C78}"/>
              </a:ext>
            </a:extLst>
          </p:cNvPr>
          <p:cNvSpPr>
            <a:spLocks noGrp="1"/>
          </p:cNvSpPr>
          <p:nvPr>
            <p:ph type="title"/>
          </p:nvPr>
        </p:nvSpPr>
        <p:spPr>
          <a:xfrm>
            <a:off x="1097280" y="286603"/>
            <a:ext cx="10908792" cy="1450757"/>
          </a:xfrm>
        </p:spPr>
        <p:txBody>
          <a:bodyPr/>
          <a:lstStyle/>
          <a:p>
            <a:pPr algn="ctr"/>
            <a:r>
              <a:rPr lang="es-ES" dirty="0"/>
              <a:t>Consecuencias económicas y demográficas de la Guerra Civil</a:t>
            </a:r>
          </a:p>
        </p:txBody>
      </p:sp>
      <p:graphicFrame>
        <p:nvGraphicFramePr>
          <p:cNvPr id="4" name="Marcador de contenido 3">
            <a:extLst>
              <a:ext uri="{FF2B5EF4-FFF2-40B4-BE49-F238E27FC236}">
                <a16:creationId xmlns:a16="http://schemas.microsoft.com/office/drawing/2014/main" id="{B3C64A7C-AE92-8209-A433-D5101AB75792}"/>
              </a:ext>
            </a:extLst>
          </p:cNvPr>
          <p:cNvGraphicFramePr>
            <a:graphicFrameLocks noGrp="1"/>
          </p:cNvGraphicFramePr>
          <p:nvPr>
            <p:ph idx="1"/>
            <p:extLst>
              <p:ext uri="{D42A27DB-BD31-4B8C-83A1-F6EECF244321}">
                <p14:modId xmlns:p14="http://schemas.microsoft.com/office/powerpoint/2010/main" val="692741239"/>
              </p:ext>
            </p:extLst>
          </p:nvPr>
        </p:nvGraphicFramePr>
        <p:xfrm>
          <a:off x="-1314422" y="2160586"/>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Marcador de contenido 3">
            <a:extLst>
              <a:ext uri="{FF2B5EF4-FFF2-40B4-BE49-F238E27FC236}">
                <a16:creationId xmlns:a16="http://schemas.microsoft.com/office/drawing/2014/main" id="{6AF3E9F6-B57E-1040-AA7C-41AF8BAA29B0}"/>
              </a:ext>
            </a:extLst>
          </p:cNvPr>
          <p:cNvGraphicFramePr>
            <a:graphicFrameLocks/>
          </p:cNvGraphicFramePr>
          <p:nvPr>
            <p:extLst>
              <p:ext uri="{D42A27DB-BD31-4B8C-83A1-F6EECF244321}">
                <p14:modId xmlns:p14="http://schemas.microsoft.com/office/powerpoint/2010/main" val="3512456116"/>
              </p:ext>
            </p:extLst>
          </p:nvPr>
        </p:nvGraphicFramePr>
        <p:xfrm>
          <a:off x="3774786" y="2160587"/>
          <a:ext cx="10058400" cy="40227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Google Shape;84;p1">
            <a:extLst>
              <a:ext uri="{FF2B5EF4-FFF2-40B4-BE49-F238E27FC236}">
                <a16:creationId xmlns:a16="http://schemas.microsoft.com/office/drawing/2014/main" id="{10600548-5888-B72B-A504-BE8E756A5F24}"/>
              </a:ext>
            </a:extLst>
          </p:cNvPr>
          <p:cNvPicPr preferRelativeResize="0"/>
          <p:nvPr/>
        </p:nvPicPr>
        <p:blipFill>
          <a:blip r:embed="rId12">
            <a:alphaModFix/>
          </a:blip>
          <a:stretch>
            <a:fillRect/>
          </a:stretch>
        </p:blipFill>
        <p:spPr>
          <a:xfrm>
            <a:off x="10803597" y="6360959"/>
            <a:ext cx="1202475" cy="420875"/>
          </a:xfrm>
          <a:prstGeom prst="rect">
            <a:avLst/>
          </a:prstGeom>
          <a:noFill/>
          <a:ln>
            <a:noFill/>
          </a:ln>
        </p:spPr>
      </p:pic>
    </p:spTree>
    <p:extLst>
      <p:ext uri="{BB962C8B-B14F-4D97-AF65-F5344CB8AC3E}">
        <p14:creationId xmlns:p14="http://schemas.microsoft.com/office/powerpoint/2010/main" val="567690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330A2836-69DF-4CA1-A9D3-57E9810F2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Rectangle 80">
            <a:extLst>
              <a:ext uri="{FF2B5EF4-FFF2-40B4-BE49-F238E27FC236}">
                <a16:creationId xmlns:a16="http://schemas.microsoft.com/office/drawing/2014/main" id="{F8B7DEB1-7483-4619-96AC-2F5EE9060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3" name="Straight Connector 82">
            <a:extLst>
              <a:ext uri="{FF2B5EF4-FFF2-40B4-BE49-F238E27FC236}">
                <a16:creationId xmlns:a16="http://schemas.microsoft.com/office/drawing/2014/main" id="{7FD4BDA6-D078-4821-B845-EB6CC7CA4D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5" name="Rectangle 84">
            <a:extLst>
              <a:ext uri="{FF2B5EF4-FFF2-40B4-BE49-F238E27FC236}">
                <a16:creationId xmlns:a16="http://schemas.microsoft.com/office/drawing/2014/main" id="{53CD9415-23F6-4193-87FC-2C591B903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A211EB5-C41E-1044-2A49-462B0CD22160}"/>
              </a:ext>
            </a:extLst>
          </p:cNvPr>
          <p:cNvSpPr>
            <a:spLocks noGrp="1"/>
          </p:cNvSpPr>
          <p:nvPr>
            <p:ph type="title"/>
          </p:nvPr>
        </p:nvSpPr>
        <p:spPr>
          <a:xfrm>
            <a:off x="3356649" y="3809866"/>
            <a:ext cx="3699506" cy="2524450"/>
          </a:xfrm>
        </p:spPr>
        <p:txBody>
          <a:bodyPr vert="horz" lIns="91440" tIns="45720" rIns="91440" bIns="45720" rtlCol="0" anchor="b">
            <a:normAutofit/>
          </a:bodyPr>
          <a:lstStyle/>
          <a:p>
            <a:r>
              <a:rPr lang="en-US" sz="6000" dirty="0" err="1">
                <a:solidFill>
                  <a:schemeClr val="tx1">
                    <a:lumMod val="85000"/>
                    <a:lumOff val="15000"/>
                  </a:schemeClr>
                </a:solidFill>
              </a:rPr>
              <a:t>Ecos</a:t>
            </a:r>
            <a:r>
              <a:rPr lang="en-US" sz="6000" dirty="0">
                <a:solidFill>
                  <a:schemeClr val="tx1">
                    <a:lumMod val="85000"/>
                    <a:lumOff val="15000"/>
                  </a:schemeClr>
                </a:solidFill>
              </a:rPr>
              <a:t> </a:t>
            </a:r>
            <a:r>
              <a:rPr lang="en-US" sz="6000" dirty="0" err="1">
                <a:solidFill>
                  <a:schemeClr val="tx1">
                    <a:lumMod val="85000"/>
                    <a:lumOff val="15000"/>
                  </a:schemeClr>
                </a:solidFill>
              </a:rPr>
              <a:t>digitales</a:t>
            </a:r>
            <a:r>
              <a:rPr lang="en-US" sz="6000" dirty="0">
                <a:solidFill>
                  <a:schemeClr val="tx1">
                    <a:lumMod val="85000"/>
                    <a:lumOff val="15000"/>
                  </a:schemeClr>
                </a:solidFill>
              </a:rPr>
              <a:t> del </a:t>
            </a:r>
            <a:r>
              <a:rPr lang="en-US" sz="6000" dirty="0" err="1">
                <a:solidFill>
                  <a:schemeClr val="tx1">
                    <a:lumMod val="85000"/>
                    <a:lumOff val="15000"/>
                  </a:schemeClr>
                </a:solidFill>
              </a:rPr>
              <a:t>Exilio</a:t>
            </a:r>
            <a:endParaRPr lang="en-US" sz="6000" dirty="0">
              <a:solidFill>
                <a:schemeClr val="tx1">
                  <a:lumMod val="85000"/>
                  <a:lumOff val="15000"/>
                </a:schemeClr>
              </a:solidFill>
            </a:endParaRPr>
          </a:p>
        </p:txBody>
      </p:sp>
      <p:pic>
        <p:nvPicPr>
          <p:cNvPr id="8" name="Imagen 7">
            <a:extLst>
              <a:ext uri="{FF2B5EF4-FFF2-40B4-BE49-F238E27FC236}">
                <a16:creationId xmlns:a16="http://schemas.microsoft.com/office/drawing/2014/main" id="{272CF489-B7C4-E992-B464-94FD41045BB7}"/>
              </a:ext>
            </a:extLst>
          </p:cNvPr>
          <p:cNvPicPr>
            <a:picLocks noChangeAspect="1"/>
          </p:cNvPicPr>
          <p:nvPr/>
        </p:nvPicPr>
        <p:blipFill rotWithShape="1">
          <a:blip r:embed="rId2"/>
          <a:srcRect t="7165" r="2" b="7487"/>
          <a:stretch/>
        </p:blipFill>
        <p:spPr>
          <a:xfrm>
            <a:off x="20" y="3769490"/>
            <a:ext cx="3337795" cy="2481970"/>
          </a:xfrm>
          <a:prstGeom prst="rect">
            <a:avLst/>
          </a:prstGeom>
        </p:spPr>
      </p:pic>
      <p:sp>
        <p:nvSpPr>
          <p:cNvPr id="87" name="Rectangle 86">
            <a:extLst>
              <a:ext uri="{FF2B5EF4-FFF2-40B4-BE49-F238E27FC236}">
                <a16:creationId xmlns:a16="http://schemas.microsoft.com/office/drawing/2014/main" id="{5C6E4C0F-3424-4BDA-9874-17B4589EAE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80A34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 name="Rectangle 88">
            <a:extLst>
              <a:ext uri="{FF2B5EF4-FFF2-40B4-BE49-F238E27FC236}">
                <a16:creationId xmlns:a16="http://schemas.microsoft.com/office/drawing/2014/main" id="{9572934D-C7AE-422D-8070-237CEC612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535E44"/>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91" name="Rectangle 90">
            <a:extLst>
              <a:ext uri="{FF2B5EF4-FFF2-40B4-BE49-F238E27FC236}">
                <a16:creationId xmlns:a16="http://schemas.microsoft.com/office/drawing/2014/main" id="{0C494DA0-2721-475C-854D-F39D8B56A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6357" y="6110748"/>
            <a:ext cx="4392753" cy="7472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9829477C-81FB-3BB8-93A2-1F0FFA473B05}"/>
              </a:ext>
            </a:extLst>
          </p:cNvPr>
          <p:cNvPicPr>
            <a:picLocks noChangeAspect="1"/>
          </p:cNvPicPr>
          <p:nvPr/>
        </p:nvPicPr>
        <p:blipFill rotWithShape="1">
          <a:blip r:embed="rId3"/>
          <a:srcRect l="11445" r="15315" b="2"/>
          <a:stretch/>
        </p:blipFill>
        <p:spPr>
          <a:xfrm>
            <a:off x="8164978" y="139757"/>
            <a:ext cx="4027002" cy="3670109"/>
          </a:xfrm>
          <a:prstGeom prst="rect">
            <a:avLst/>
          </a:prstGeom>
        </p:spPr>
      </p:pic>
      <p:cxnSp>
        <p:nvCxnSpPr>
          <p:cNvPr id="93" name="Straight Connector 92">
            <a:extLst>
              <a:ext uri="{FF2B5EF4-FFF2-40B4-BE49-F238E27FC236}">
                <a16:creationId xmlns:a16="http://schemas.microsoft.com/office/drawing/2014/main" id="{1B17586A-7C11-480B-834E-F91146194C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72504"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4EF71366-C82D-3BC0-951F-B70CAF85F18A}"/>
              </a:ext>
            </a:extLst>
          </p:cNvPr>
          <p:cNvSpPr txBox="1"/>
          <p:nvPr/>
        </p:nvSpPr>
        <p:spPr>
          <a:xfrm>
            <a:off x="7397944" y="4435578"/>
            <a:ext cx="4716982" cy="1384995"/>
          </a:xfrm>
          <a:prstGeom prst="rect">
            <a:avLst/>
          </a:prstGeom>
          <a:noFill/>
        </p:spPr>
        <p:txBody>
          <a:bodyPr wrap="square" rtlCol="0">
            <a:spAutoFit/>
          </a:bodyPr>
          <a:lstStyle/>
          <a:p>
            <a:r>
              <a:rPr lang="es-ES" sz="1400" dirty="0"/>
              <a:t>Imágenes:  Infografía de Memorízate</a:t>
            </a:r>
          </a:p>
          <a:p>
            <a:r>
              <a:rPr lang="es-ES" sz="1400" dirty="0">
                <a:hlinkClick r:id="rId4"/>
              </a:rPr>
              <a:t>https://www.memorizate.org/</a:t>
            </a:r>
            <a:endParaRPr lang="es-ES" sz="1400" dirty="0"/>
          </a:p>
          <a:p>
            <a:r>
              <a:rPr lang="es-ES" sz="1400" dirty="0"/>
              <a:t>Izquierda: Asociación de Descendientes del Exilio español </a:t>
            </a:r>
            <a:r>
              <a:rPr lang="es-ES" sz="1400" dirty="0">
                <a:hlinkClick r:id="rId5"/>
              </a:rPr>
              <a:t>https://descendientesexilio.com/</a:t>
            </a:r>
            <a:endParaRPr lang="es-ES" sz="1400" dirty="0"/>
          </a:p>
          <a:p>
            <a:r>
              <a:rPr lang="es-ES" sz="1400" dirty="0"/>
              <a:t>Arriba: Tumba de Antonio Machado en Colliure. Fotografía privada </a:t>
            </a:r>
            <a:r>
              <a:rPr lang="es-ES" sz="1400" dirty="0">
                <a:hlinkClick r:id="rId6"/>
              </a:rPr>
              <a:t>http://www.machado-collioure.fr/</a:t>
            </a:r>
            <a:r>
              <a:rPr lang="es-ES" sz="1400" dirty="0"/>
              <a:t> </a:t>
            </a:r>
          </a:p>
        </p:txBody>
      </p:sp>
      <p:pic>
        <p:nvPicPr>
          <p:cNvPr id="15" name="Google Shape;84;p1">
            <a:extLst>
              <a:ext uri="{FF2B5EF4-FFF2-40B4-BE49-F238E27FC236}">
                <a16:creationId xmlns:a16="http://schemas.microsoft.com/office/drawing/2014/main" id="{F30209AF-1681-24C7-D153-DB5AB5AF8029}"/>
              </a:ext>
            </a:extLst>
          </p:cNvPr>
          <p:cNvPicPr preferRelativeResize="0"/>
          <p:nvPr/>
        </p:nvPicPr>
        <p:blipFill>
          <a:blip r:embed="rId7">
            <a:alphaModFix/>
          </a:blip>
          <a:stretch>
            <a:fillRect/>
          </a:stretch>
        </p:blipFill>
        <p:spPr>
          <a:xfrm>
            <a:off x="10941833" y="6420582"/>
            <a:ext cx="1202475" cy="420875"/>
          </a:xfrm>
          <a:prstGeom prst="rect">
            <a:avLst/>
          </a:prstGeom>
          <a:noFill/>
          <a:ln>
            <a:noFill/>
          </a:ln>
        </p:spPr>
      </p:pic>
      <p:pic>
        <p:nvPicPr>
          <p:cNvPr id="4" name="Imagen 3">
            <a:extLst>
              <a:ext uri="{FF2B5EF4-FFF2-40B4-BE49-F238E27FC236}">
                <a16:creationId xmlns:a16="http://schemas.microsoft.com/office/drawing/2014/main" id="{4EA6346F-1E73-412A-A2ED-AB23DC4AFB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49" y="78935"/>
            <a:ext cx="6477000" cy="3648075"/>
          </a:xfrm>
          <a:prstGeom prst="rect">
            <a:avLst/>
          </a:prstGeom>
        </p:spPr>
      </p:pic>
    </p:spTree>
    <p:extLst>
      <p:ext uri="{BB962C8B-B14F-4D97-AF65-F5344CB8AC3E}">
        <p14:creationId xmlns:p14="http://schemas.microsoft.com/office/powerpoint/2010/main" val="98440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D9246AE-B9A1-ED4C-B5F7-E82490EAA086}"/>
              </a:ext>
            </a:extLst>
          </p:cNvPr>
          <p:cNvSpPr>
            <a:spLocks noGrp="1"/>
          </p:cNvSpPr>
          <p:nvPr>
            <p:ph type="title"/>
          </p:nvPr>
        </p:nvSpPr>
        <p:spPr>
          <a:xfrm>
            <a:off x="7741328" y="885374"/>
            <a:ext cx="4009808" cy="1200329"/>
          </a:xfrm>
        </p:spPr>
        <p:txBody>
          <a:bodyPr vert="horz" lIns="91440" tIns="45720" rIns="91440" bIns="45720" rtlCol="0" anchor="b">
            <a:normAutofit/>
          </a:bodyPr>
          <a:lstStyle/>
          <a:p>
            <a:pPr algn="ctr"/>
            <a:r>
              <a:rPr lang="en-US" sz="3400" dirty="0" err="1"/>
              <a:t>Recursos</a:t>
            </a:r>
            <a:endParaRPr lang="en-US" sz="3400" dirty="0"/>
          </a:p>
        </p:txBody>
      </p:sp>
      <p:pic>
        <p:nvPicPr>
          <p:cNvPr id="4" name="Marcador de contenido 3">
            <a:extLst>
              <a:ext uri="{FF2B5EF4-FFF2-40B4-BE49-F238E27FC236}">
                <a16:creationId xmlns:a16="http://schemas.microsoft.com/office/drawing/2014/main" id="{F42F413B-BCF5-1602-55DB-EE84B060600E}"/>
              </a:ext>
            </a:extLst>
          </p:cNvPr>
          <p:cNvPicPr>
            <a:picLocks noGrp="1" noChangeAspect="1"/>
          </p:cNvPicPr>
          <p:nvPr>
            <p:ph idx="1"/>
          </p:nvPr>
        </p:nvPicPr>
        <p:blipFill rotWithShape="1">
          <a:blip r:embed="rId2"/>
          <a:srcRect l="1254" r="33736"/>
          <a:stretch/>
        </p:blipFill>
        <p:spPr>
          <a:xfrm>
            <a:off x="475024" y="1586812"/>
            <a:ext cx="6726056" cy="4935506"/>
          </a:xfrm>
          <a:prstGeom prst="rect">
            <a:avLst/>
          </a:prstGeom>
        </p:spPr>
      </p:pic>
      <p:cxnSp>
        <p:nvCxnSpPr>
          <p:cNvPr id="24" name="Straight Connector 23">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DD87BF1D-A40B-8F60-E11D-43592FC1C6DA}"/>
              </a:ext>
            </a:extLst>
          </p:cNvPr>
          <p:cNvSpPr txBox="1"/>
          <p:nvPr/>
        </p:nvSpPr>
        <p:spPr>
          <a:xfrm>
            <a:off x="7350711" y="2198916"/>
            <a:ext cx="4383915" cy="3981289"/>
          </a:xfrm>
          <a:prstGeom prst="rect">
            <a:avLst/>
          </a:prstGeom>
        </p:spPr>
        <p:txBody>
          <a:bodyPr vert="horz" lIns="0" tIns="45720" rIns="0" bIns="45720" rtlCol="0">
            <a:normAutofit/>
          </a:bodyPr>
          <a:lstStyle/>
          <a:p>
            <a:pPr defTabSz="914400">
              <a:lnSpc>
                <a:spcPct val="90000"/>
              </a:lnSpc>
              <a:spcAft>
                <a:spcPts val="600"/>
              </a:spcAft>
              <a:buClr>
                <a:schemeClr val="accent1"/>
              </a:buClr>
            </a:pPr>
            <a:br>
              <a:rPr lang="en-US" sz="1300" dirty="0">
                <a:solidFill>
                  <a:schemeClr val="tx1">
                    <a:lumMod val="75000"/>
                    <a:lumOff val="25000"/>
                  </a:schemeClr>
                </a:solidFill>
              </a:rPr>
            </a:br>
            <a:r>
              <a:rPr lang="en-US" sz="1300" dirty="0">
                <a:solidFill>
                  <a:schemeClr val="tx1">
                    <a:lumMod val="75000"/>
                    <a:lumOff val="25000"/>
                  </a:schemeClr>
                </a:solidFill>
              </a:rPr>
              <a:t>Academia Play: “El </a:t>
            </a:r>
            <a:r>
              <a:rPr lang="en-US" sz="1300" dirty="0" err="1">
                <a:solidFill>
                  <a:schemeClr val="tx1">
                    <a:lumMod val="75000"/>
                    <a:lumOff val="25000"/>
                  </a:schemeClr>
                </a:solidFill>
              </a:rPr>
              <a:t>exilio</a:t>
            </a:r>
            <a:r>
              <a:rPr lang="en-US" sz="1300" dirty="0">
                <a:solidFill>
                  <a:schemeClr val="tx1">
                    <a:lumMod val="75000"/>
                    <a:lumOff val="25000"/>
                  </a:schemeClr>
                </a:solidFill>
              </a:rPr>
              <a:t> </a:t>
            </a:r>
            <a:r>
              <a:rPr lang="en-US" sz="1300" dirty="0" err="1">
                <a:solidFill>
                  <a:schemeClr val="tx1">
                    <a:lumMod val="75000"/>
                    <a:lumOff val="25000"/>
                  </a:schemeClr>
                </a:solidFill>
              </a:rPr>
              <a:t>republicano</a:t>
            </a:r>
            <a:r>
              <a:rPr lang="en-US" sz="1300" dirty="0">
                <a:solidFill>
                  <a:schemeClr val="tx1">
                    <a:lumMod val="75000"/>
                    <a:lumOff val="25000"/>
                  </a:schemeClr>
                </a:solidFill>
              </a:rPr>
              <a:t> </a:t>
            </a:r>
            <a:r>
              <a:rPr lang="en-US" sz="1300" dirty="0" err="1">
                <a:solidFill>
                  <a:schemeClr val="tx1">
                    <a:lumMod val="75000"/>
                    <a:lumOff val="25000"/>
                  </a:schemeClr>
                </a:solidFill>
              </a:rPr>
              <a:t>español</a:t>
            </a:r>
            <a:r>
              <a:rPr lang="en-US" sz="1300" dirty="0">
                <a:solidFill>
                  <a:schemeClr val="tx1">
                    <a:lumMod val="75000"/>
                    <a:lumOff val="25000"/>
                  </a:schemeClr>
                </a:solidFill>
              </a:rPr>
              <a:t> de 1939”,  </a:t>
            </a:r>
            <a:r>
              <a:rPr lang="en-US" sz="1300" dirty="0">
                <a:solidFill>
                  <a:schemeClr val="tx1">
                    <a:lumMod val="75000"/>
                    <a:lumOff val="25000"/>
                  </a:schemeClr>
                </a:solidFill>
                <a:hlinkClick r:id="rId3">
                  <a:extLst>
                    <a:ext uri="{A12FA001-AC4F-418D-AE19-62706E023703}">
                      <ahyp:hlinkClr xmlns:ahyp="http://schemas.microsoft.com/office/drawing/2018/hyperlinkcolor" val="tx"/>
                    </a:ext>
                  </a:extLst>
                </a:hlinkClick>
              </a:rPr>
              <a:t>https://www.youtube.com/watch?v=veR94RMg3LU</a:t>
            </a:r>
            <a:r>
              <a:rPr lang="en-US" sz="1300" dirty="0">
                <a:solidFill>
                  <a:schemeClr val="tx1">
                    <a:lumMod val="75000"/>
                    <a:lumOff val="25000"/>
                  </a:schemeClr>
                </a:solidFill>
              </a:rPr>
              <a:t>  </a:t>
            </a:r>
            <a:br>
              <a:rPr lang="en-US" sz="1300" dirty="0">
                <a:solidFill>
                  <a:schemeClr val="tx1">
                    <a:lumMod val="75000"/>
                    <a:lumOff val="25000"/>
                  </a:schemeClr>
                </a:solidFill>
              </a:rPr>
            </a:br>
            <a:br>
              <a:rPr lang="en-US" sz="1300" dirty="0">
                <a:solidFill>
                  <a:schemeClr val="tx1">
                    <a:lumMod val="75000"/>
                    <a:lumOff val="25000"/>
                  </a:schemeClr>
                </a:solidFill>
              </a:rPr>
            </a:br>
            <a:r>
              <a:rPr lang="en-US" sz="1300" dirty="0">
                <a:solidFill>
                  <a:schemeClr val="tx1">
                    <a:lumMod val="75000"/>
                    <a:lumOff val="25000"/>
                  </a:schemeClr>
                </a:solidFill>
              </a:rPr>
              <a:t>Universidad de Alicante: “Los </a:t>
            </a:r>
            <a:r>
              <a:rPr lang="en-US" sz="1300" dirty="0" err="1">
                <a:solidFill>
                  <a:schemeClr val="tx1">
                    <a:lumMod val="75000"/>
                    <a:lumOff val="25000"/>
                  </a:schemeClr>
                </a:solidFill>
              </a:rPr>
              <a:t>barcos</a:t>
            </a:r>
            <a:r>
              <a:rPr lang="en-US" sz="1300" dirty="0">
                <a:solidFill>
                  <a:schemeClr val="tx1">
                    <a:lumMod val="75000"/>
                    <a:lumOff val="25000"/>
                  </a:schemeClr>
                </a:solidFill>
              </a:rPr>
              <a:t> del </a:t>
            </a:r>
            <a:r>
              <a:rPr lang="en-US" sz="1300" dirty="0" err="1">
                <a:solidFill>
                  <a:schemeClr val="tx1">
                    <a:lumMod val="75000"/>
                    <a:lumOff val="25000"/>
                  </a:schemeClr>
                </a:solidFill>
              </a:rPr>
              <a:t>exilio</a:t>
            </a:r>
            <a:r>
              <a:rPr lang="en-US" sz="1300" dirty="0">
                <a:solidFill>
                  <a:schemeClr val="tx1">
                    <a:lumMod val="75000"/>
                    <a:lumOff val="25000"/>
                  </a:schemeClr>
                </a:solidFill>
              </a:rPr>
              <a:t>”, </a:t>
            </a:r>
            <a:r>
              <a:rPr lang="en-US" sz="1300" dirty="0">
                <a:solidFill>
                  <a:schemeClr val="tx1">
                    <a:lumMod val="75000"/>
                    <a:lumOff val="25000"/>
                  </a:schemeClr>
                </a:solidFill>
                <a:hlinkClick r:id="rId4">
                  <a:extLst>
                    <a:ext uri="{A12FA001-AC4F-418D-AE19-62706E023703}">
                      <ahyp:hlinkClr xmlns:ahyp="http://schemas.microsoft.com/office/drawing/2018/hyperlinkcolor" val="tx"/>
                    </a:ext>
                  </a:extLst>
                </a:hlinkClick>
              </a:rPr>
              <a:t>https://archivodemocracia.ua.es/es/exilio-republicano-africa/3-los-barcos-del-exilio.html</a:t>
            </a:r>
            <a:r>
              <a:rPr lang="en-US" sz="1300" dirty="0">
                <a:solidFill>
                  <a:schemeClr val="tx1">
                    <a:lumMod val="75000"/>
                    <a:lumOff val="25000"/>
                  </a:schemeClr>
                </a:solidFill>
              </a:rPr>
              <a:t> </a:t>
            </a:r>
            <a:br>
              <a:rPr lang="en-US" sz="1300" dirty="0">
                <a:solidFill>
                  <a:schemeClr val="tx1">
                    <a:lumMod val="75000"/>
                    <a:lumOff val="25000"/>
                  </a:schemeClr>
                </a:solidFill>
              </a:rPr>
            </a:br>
            <a:br>
              <a:rPr lang="en-US" sz="1300" dirty="0">
                <a:solidFill>
                  <a:schemeClr val="tx1">
                    <a:lumMod val="75000"/>
                    <a:lumOff val="25000"/>
                  </a:schemeClr>
                </a:solidFill>
              </a:rPr>
            </a:br>
            <a:r>
              <a:rPr lang="en-US" sz="1300" dirty="0">
                <a:solidFill>
                  <a:schemeClr val="tx1">
                    <a:lumMod val="75000"/>
                    <a:lumOff val="25000"/>
                  </a:schemeClr>
                </a:solidFill>
              </a:rPr>
              <a:t>UNED (20 de </a:t>
            </a:r>
            <a:r>
              <a:rPr lang="en-US" sz="1300" dirty="0" err="1">
                <a:solidFill>
                  <a:schemeClr val="tx1">
                    <a:lumMod val="75000"/>
                    <a:lumOff val="25000"/>
                  </a:schemeClr>
                </a:solidFill>
              </a:rPr>
              <a:t>febrero</a:t>
            </a:r>
            <a:r>
              <a:rPr lang="en-US" sz="1300" dirty="0">
                <a:solidFill>
                  <a:schemeClr val="tx1">
                    <a:lumMod val="75000"/>
                    <a:lumOff val="25000"/>
                  </a:schemeClr>
                </a:solidFill>
              </a:rPr>
              <a:t> de 1996): El </a:t>
            </a:r>
            <a:r>
              <a:rPr lang="en-US" sz="1300" dirty="0" err="1">
                <a:solidFill>
                  <a:schemeClr val="tx1">
                    <a:lumMod val="75000"/>
                    <a:lumOff val="25000"/>
                  </a:schemeClr>
                </a:solidFill>
              </a:rPr>
              <a:t>exilio</a:t>
            </a:r>
            <a:r>
              <a:rPr lang="en-US" sz="1300" dirty="0">
                <a:solidFill>
                  <a:schemeClr val="tx1">
                    <a:lumMod val="75000"/>
                    <a:lumOff val="25000"/>
                  </a:schemeClr>
                </a:solidFill>
              </a:rPr>
              <a:t> </a:t>
            </a:r>
            <a:r>
              <a:rPr lang="en-US" sz="1300" dirty="0" err="1">
                <a:solidFill>
                  <a:schemeClr val="tx1">
                    <a:lumMod val="75000"/>
                    <a:lumOff val="25000"/>
                  </a:schemeClr>
                </a:solidFill>
              </a:rPr>
              <a:t>republicano</a:t>
            </a:r>
            <a:r>
              <a:rPr lang="en-US" sz="1300" dirty="0">
                <a:solidFill>
                  <a:schemeClr val="tx1">
                    <a:lumMod val="75000"/>
                    <a:lumOff val="25000"/>
                  </a:schemeClr>
                </a:solidFill>
              </a:rPr>
              <a:t> </a:t>
            </a:r>
            <a:r>
              <a:rPr lang="en-US" sz="1300" dirty="0" err="1">
                <a:solidFill>
                  <a:schemeClr val="tx1">
                    <a:lumMod val="75000"/>
                    <a:lumOff val="25000"/>
                  </a:schemeClr>
                </a:solidFill>
              </a:rPr>
              <a:t>español</a:t>
            </a:r>
            <a:r>
              <a:rPr lang="en-US" sz="1300" dirty="0">
                <a:solidFill>
                  <a:schemeClr val="tx1">
                    <a:lumMod val="75000"/>
                    <a:lumOff val="25000"/>
                  </a:schemeClr>
                </a:solidFill>
              </a:rPr>
              <a:t> (I). 1939-1945. “</a:t>
            </a:r>
            <a:r>
              <a:rPr lang="en-US" sz="1300" dirty="0" err="1">
                <a:solidFill>
                  <a:schemeClr val="tx1">
                    <a:lumMod val="75000"/>
                    <a:lumOff val="25000"/>
                  </a:schemeClr>
                </a:solidFill>
              </a:rPr>
              <a:t>Refugiados</a:t>
            </a:r>
            <a:r>
              <a:rPr lang="en-US" sz="1300" dirty="0">
                <a:solidFill>
                  <a:schemeClr val="tx1">
                    <a:lumMod val="75000"/>
                    <a:lumOff val="25000"/>
                  </a:schemeClr>
                </a:solidFill>
              </a:rPr>
              <a:t> </a:t>
            </a:r>
            <a:r>
              <a:rPr lang="en-US" sz="1300" dirty="0" err="1">
                <a:solidFill>
                  <a:schemeClr val="tx1">
                    <a:lumMod val="75000"/>
                    <a:lumOff val="25000"/>
                  </a:schemeClr>
                </a:solidFill>
              </a:rPr>
              <a:t>españoles</a:t>
            </a:r>
            <a:r>
              <a:rPr lang="en-US" sz="1300" dirty="0">
                <a:solidFill>
                  <a:schemeClr val="tx1">
                    <a:lumMod val="75000"/>
                    <a:lumOff val="25000"/>
                  </a:schemeClr>
                </a:solidFill>
              </a:rPr>
              <a:t> </a:t>
            </a:r>
            <a:r>
              <a:rPr lang="en-US" sz="1300" dirty="0" err="1">
                <a:solidFill>
                  <a:schemeClr val="tx1">
                    <a:lumMod val="75000"/>
                    <a:lumOff val="25000"/>
                  </a:schemeClr>
                </a:solidFill>
              </a:rPr>
              <a:t>en</a:t>
            </a:r>
            <a:r>
              <a:rPr lang="en-US" sz="1300" dirty="0">
                <a:solidFill>
                  <a:schemeClr val="tx1">
                    <a:lumMod val="75000"/>
                    <a:lumOff val="25000"/>
                  </a:schemeClr>
                </a:solidFill>
              </a:rPr>
              <a:t> el </a:t>
            </a:r>
            <a:r>
              <a:rPr lang="en-US" sz="1300" dirty="0" err="1">
                <a:solidFill>
                  <a:schemeClr val="tx1">
                    <a:lumMod val="75000"/>
                    <a:lumOff val="25000"/>
                  </a:schemeClr>
                </a:solidFill>
              </a:rPr>
              <a:t>mediodía</a:t>
            </a:r>
            <a:r>
              <a:rPr lang="en-US" sz="1300" dirty="0">
                <a:solidFill>
                  <a:schemeClr val="tx1">
                    <a:lumMod val="75000"/>
                    <a:lumOff val="25000"/>
                  </a:schemeClr>
                </a:solidFill>
              </a:rPr>
              <a:t> de Francia”, </a:t>
            </a:r>
            <a:br>
              <a:rPr lang="en-US" sz="1300" dirty="0">
                <a:solidFill>
                  <a:schemeClr val="tx1">
                    <a:lumMod val="75000"/>
                    <a:lumOff val="25000"/>
                  </a:schemeClr>
                </a:solidFill>
              </a:rPr>
            </a:br>
            <a:r>
              <a:rPr lang="en-US" sz="1300" dirty="0">
                <a:solidFill>
                  <a:schemeClr val="tx1">
                    <a:lumMod val="75000"/>
                    <a:lumOff val="25000"/>
                  </a:schemeClr>
                </a:solidFill>
                <a:hlinkClick r:id="rId5">
                  <a:extLst>
                    <a:ext uri="{A12FA001-AC4F-418D-AE19-62706E023703}">
                      <ahyp:hlinkClr xmlns:ahyp="http://schemas.microsoft.com/office/drawing/2018/hyperlinkcolor" val="tx"/>
                    </a:ext>
                  </a:extLst>
                </a:hlinkClick>
              </a:rPr>
              <a:t>https://canal.uned.es/video/5a6f2296b1111f2a3a8b456a</a:t>
            </a:r>
            <a:r>
              <a:rPr lang="en-US" sz="1300" dirty="0">
                <a:solidFill>
                  <a:schemeClr val="tx1">
                    <a:lumMod val="75000"/>
                    <a:lumOff val="25000"/>
                  </a:schemeClr>
                </a:solidFill>
              </a:rPr>
              <a:t> </a:t>
            </a:r>
            <a:br>
              <a:rPr lang="en-US" sz="1300" dirty="0">
                <a:solidFill>
                  <a:schemeClr val="tx1">
                    <a:lumMod val="75000"/>
                    <a:lumOff val="25000"/>
                  </a:schemeClr>
                </a:solidFill>
              </a:rPr>
            </a:br>
            <a:br>
              <a:rPr lang="en-US" sz="1300" dirty="0">
                <a:solidFill>
                  <a:schemeClr val="tx1">
                    <a:lumMod val="75000"/>
                    <a:lumOff val="25000"/>
                  </a:schemeClr>
                </a:solidFill>
              </a:rPr>
            </a:br>
            <a:r>
              <a:rPr lang="en-US" sz="1300" dirty="0" err="1">
                <a:solidFill>
                  <a:schemeClr val="tx1">
                    <a:lumMod val="75000"/>
                    <a:lumOff val="25000"/>
                  </a:schemeClr>
                </a:solidFill>
              </a:rPr>
              <a:t>TeleUV</a:t>
            </a:r>
            <a:r>
              <a:rPr lang="en-US" sz="1300" dirty="0">
                <a:solidFill>
                  <a:schemeClr val="tx1">
                    <a:lumMod val="75000"/>
                    <a:lumOff val="25000"/>
                  </a:schemeClr>
                </a:solidFill>
              </a:rPr>
              <a:t> (21 de </a:t>
            </a:r>
            <a:r>
              <a:rPr lang="en-US" sz="1300" dirty="0" err="1">
                <a:solidFill>
                  <a:schemeClr val="tx1">
                    <a:lumMod val="75000"/>
                    <a:lumOff val="25000"/>
                  </a:schemeClr>
                </a:solidFill>
              </a:rPr>
              <a:t>julio</a:t>
            </a:r>
            <a:r>
              <a:rPr lang="en-US" sz="1300" dirty="0">
                <a:solidFill>
                  <a:schemeClr val="tx1">
                    <a:lumMod val="75000"/>
                    <a:lumOff val="25000"/>
                  </a:schemeClr>
                </a:solidFill>
              </a:rPr>
              <a:t> de 2019):“El </a:t>
            </a:r>
            <a:r>
              <a:rPr lang="en-US" sz="1300" dirty="0" err="1">
                <a:solidFill>
                  <a:schemeClr val="tx1">
                    <a:lumMod val="75000"/>
                    <a:lumOff val="25000"/>
                  </a:schemeClr>
                </a:solidFill>
              </a:rPr>
              <a:t>exilio</a:t>
            </a:r>
            <a:r>
              <a:rPr lang="en-US" sz="1300" dirty="0">
                <a:solidFill>
                  <a:schemeClr val="tx1">
                    <a:lumMod val="75000"/>
                    <a:lumOff val="25000"/>
                  </a:schemeClr>
                </a:solidFill>
              </a:rPr>
              <a:t> </a:t>
            </a:r>
            <a:r>
              <a:rPr lang="en-US" sz="1300" dirty="0" err="1">
                <a:solidFill>
                  <a:schemeClr val="tx1">
                    <a:lumMod val="75000"/>
                    <a:lumOff val="25000"/>
                  </a:schemeClr>
                </a:solidFill>
              </a:rPr>
              <a:t>republicano</a:t>
            </a:r>
            <a:r>
              <a:rPr lang="en-US" sz="1300" dirty="0">
                <a:solidFill>
                  <a:schemeClr val="tx1">
                    <a:lumMod val="75000"/>
                    <a:lumOff val="25000"/>
                  </a:schemeClr>
                </a:solidFill>
              </a:rPr>
              <a:t> </a:t>
            </a:r>
            <a:r>
              <a:rPr lang="en-US" sz="1300" dirty="0" err="1">
                <a:solidFill>
                  <a:schemeClr val="tx1">
                    <a:lumMod val="75000"/>
                    <a:lumOff val="25000"/>
                  </a:schemeClr>
                </a:solidFill>
              </a:rPr>
              <a:t>en</a:t>
            </a:r>
            <a:r>
              <a:rPr lang="en-US" sz="1300" dirty="0">
                <a:solidFill>
                  <a:schemeClr val="tx1">
                    <a:lumMod val="75000"/>
                    <a:lumOff val="25000"/>
                  </a:schemeClr>
                </a:solidFill>
              </a:rPr>
              <a:t> México. La </a:t>
            </a:r>
            <a:r>
              <a:rPr lang="en-US" sz="1300" dirty="0" err="1">
                <a:solidFill>
                  <a:schemeClr val="tx1">
                    <a:lumMod val="75000"/>
                    <a:lumOff val="25000"/>
                  </a:schemeClr>
                </a:solidFill>
              </a:rPr>
              <a:t>llegada</a:t>
            </a:r>
            <a:r>
              <a:rPr lang="en-US" sz="1300" dirty="0">
                <a:solidFill>
                  <a:schemeClr val="tx1">
                    <a:lumMod val="75000"/>
                    <a:lumOff val="25000"/>
                  </a:schemeClr>
                </a:solidFill>
              </a:rPr>
              <a:t> del </a:t>
            </a:r>
            <a:r>
              <a:rPr lang="en-US" sz="1300" dirty="0" err="1">
                <a:solidFill>
                  <a:schemeClr val="tx1">
                    <a:lumMod val="75000"/>
                    <a:lumOff val="25000"/>
                  </a:schemeClr>
                </a:solidFill>
              </a:rPr>
              <a:t>Sinaia</a:t>
            </a:r>
            <a:r>
              <a:rPr lang="en-US" sz="1300" dirty="0">
                <a:solidFill>
                  <a:schemeClr val="tx1">
                    <a:lumMod val="75000"/>
                    <a:lumOff val="25000"/>
                  </a:schemeClr>
                </a:solidFill>
              </a:rPr>
              <a:t> a Veracruz”, </a:t>
            </a:r>
            <a:r>
              <a:rPr lang="en-US" sz="1300" dirty="0">
                <a:solidFill>
                  <a:schemeClr val="tx1">
                    <a:lumMod val="75000"/>
                    <a:lumOff val="25000"/>
                  </a:schemeClr>
                </a:solidFill>
                <a:hlinkClick r:id="rId6">
                  <a:extLst>
                    <a:ext uri="{A12FA001-AC4F-418D-AE19-62706E023703}">
                      <ahyp:hlinkClr xmlns:ahyp="http://schemas.microsoft.com/office/drawing/2018/hyperlinkcolor" val="tx"/>
                    </a:ext>
                  </a:extLst>
                </a:hlinkClick>
              </a:rPr>
              <a:t>https://www.youtube.com/watch?v=DqhcsH3j0d4</a:t>
            </a:r>
            <a:r>
              <a:rPr lang="en-US" sz="1300" dirty="0">
                <a:solidFill>
                  <a:schemeClr val="tx1">
                    <a:lumMod val="75000"/>
                    <a:lumOff val="25000"/>
                  </a:schemeClr>
                </a:solidFill>
              </a:rPr>
              <a:t> </a:t>
            </a:r>
            <a:br>
              <a:rPr lang="en-US" sz="1300" dirty="0">
                <a:solidFill>
                  <a:schemeClr val="tx1">
                    <a:lumMod val="75000"/>
                    <a:lumOff val="25000"/>
                  </a:schemeClr>
                </a:solidFill>
              </a:rPr>
            </a:br>
            <a:endParaRPr lang="en-US" sz="1300" dirty="0">
              <a:solidFill>
                <a:schemeClr val="tx1">
                  <a:lumMod val="75000"/>
                  <a:lumOff val="25000"/>
                </a:schemeClr>
              </a:solidFill>
            </a:endParaRPr>
          </a:p>
          <a:p>
            <a:pPr defTabSz="914400">
              <a:lnSpc>
                <a:spcPct val="90000"/>
              </a:lnSpc>
              <a:spcAft>
                <a:spcPts val="600"/>
              </a:spcAft>
              <a:buClr>
                <a:schemeClr val="accent1"/>
              </a:buClr>
            </a:pPr>
            <a:r>
              <a:rPr lang="es-ES" sz="1400" dirty="0"/>
              <a:t>Proyecto </a:t>
            </a:r>
            <a:r>
              <a:rPr lang="es-ES" sz="1400" dirty="0" err="1"/>
              <a:t>e-xiliad@s</a:t>
            </a:r>
            <a:r>
              <a:rPr lang="es-ES" sz="1200" dirty="0"/>
              <a:t>:  </a:t>
            </a:r>
            <a:r>
              <a:rPr lang="es-ES" sz="1400" dirty="0">
                <a:hlinkClick r:id="rId7"/>
              </a:rPr>
              <a:t>https://exiliadosrepublicanos.info/es/proyecto</a:t>
            </a:r>
            <a:r>
              <a:rPr lang="es-ES" sz="1400" dirty="0"/>
              <a:t> </a:t>
            </a:r>
          </a:p>
          <a:p>
            <a:pPr defTabSz="914400">
              <a:lnSpc>
                <a:spcPct val="90000"/>
              </a:lnSpc>
              <a:spcAft>
                <a:spcPts val="600"/>
              </a:spcAft>
              <a:buClr>
                <a:schemeClr val="accent1"/>
              </a:buClr>
            </a:pPr>
            <a:endParaRPr lang="en-US" sz="1300" dirty="0">
              <a:solidFill>
                <a:schemeClr val="tx1">
                  <a:lumMod val="75000"/>
                  <a:lumOff val="25000"/>
                </a:schemeClr>
              </a:solidFill>
            </a:endParaRPr>
          </a:p>
        </p:txBody>
      </p:sp>
      <p:sp>
        <p:nvSpPr>
          <p:cNvPr id="26" name="Rectangle 25">
            <a:extLst>
              <a:ext uri="{FF2B5EF4-FFF2-40B4-BE49-F238E27FC236}">
                <a16:creationId xmlns:a16="http://schemas.microsoft.com/office/drawing/2014/main" id="{7D417315-0A35-4882-ABD2-ABE3C89E5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CuadroTexto 15">
            <a:extLst>
              <a:ext uri="{FF2B5EF4-FFF2-40B4-BE49-F238E27FC236}">
                <a16:creationId xmlns:a16="http://schemas.microsoft.com/office/drawing/2014/main" id="{0D411654-CC2F-E600-D131-FBB0EB53031D}"/>
              </a:ext>
            </a:extLst>
          </p:cNvPr>
          <p:cNvSpPr txBox="1"/>
          <p:nvPr/>
        </p:nvSpPr>
        <p:spPr>
          <a:xfrm>
            <a:off x="-1" y="232372"/>
            <a:ext cx="12038121" cy="1200329"/>
          </a:xfrm>
          <a:prstGeom prst="rect">
            <a:avLst/>
          </a:prstGeom>
          <a:noFill/>
        </p:spPr>
        <p:txBody>
          <a:bodyPr wrap="square">
            <a:spAutoFit/>
          </a:bodyPr>
          <a:lstStyle/>
          <a:p>
            <a:pPr algn="ctr"/>
            <a:r>
              <a:rPr lang="es-ES" sz="1800" dirty="0"/>
              <a:t>Recurso básico para el estudio del exilio: </a:t>
            </a:r>
          </a:p>
          <a:p>
            <a:pPr algn="ctr"/>
            <a:r>
              <a:rPr lang="es-ES" sz="1800" dirty="0" err="1"/>
              <a:t>Hismedi</a:t>
            </a:r>
            <a:r>
              <a:rPr lang="es-ES" sz="1800" dirty="0"/>
              <a:t>: Exposición virtual </a:t>
            </a:r>
            <a:r>
              <a:rPr lang="es-ES" sz="1800" i="1" dirty="0"/>
              <a:t>El exilio republicano. </a:t>
            </a:r>
            <a:r>
              <a:rPr lang="es-ES" i="1" dirty="0"/>
              <a:t>La representación de un fenómeno singular”,</a:t>
            </a:r>
            <a:r>
              <a:rPr lang="es-ES" sz="1800" dirty="0"/>
              <a:t> </a:t>
            </a:r>
            <a:r>
              <a:rPr lang="es-ES" dirty="0">
                <a:solidFill>
                  <a:schemeClr val="accent1"/>
                </a:solidFill>
                <a:hlinkClick r:id="rId8">
                  <a:extLst>
                    <a:ext uri="{A12FA001-AC4F-418D-AE19-62706E023703}">
                      <ahyp:hlinkClr xmlns:ahyp="http://schemas.microsoft.com/office/drawing/2018/hyperlinkcolor" val="tx"/>
                    </a:ext>
                  </a:extLst>
                </a:hlinkClick>
              </a:rPr>
              <a:t>https://humanidadesdigitales.uc3m.es/s/hismedi-g/page/el-exilio-republicano-la-representacion-de-un-fenomeno-singular</a:t>
            </a:r>
            <a:r>
              <a:rPr lang="es-ES" dirty="0">
                <a:solidFill>
                  <a:schemeClr val="accent1"/>
                </a:solidFill>
              </a:rPr>
              <a:t> </a:t>
            </a:r>
          </a:p>
          <a:p>
            <a:pPr algn="ctr"/>
            <a:r>
              <a:rPr lang="es-ES" sz="1800" dirty="0"/>
              <a:t> </a:t>
            </a:r>
          </a:p>
        </p:txBody>
      </p:sp>
      <p:pic>
        <p:nvPicPr>
          <p:cNvPr id="10" name="Google Shape;84;p1">
            <a:extLst>
              <a:ext uri="{FF2B5EF4-FFF2-40B4-BE49-F238E27FC236}">
                <a16:creationId xmlns:a16="http://schemas.microsoft.com/office/drawing/2014/main" id="{33FC6938-A592-54F0-DBEF-216655B88B99}"/>
              </a:ext>
            </a:extLst>
          </p:cNvPr>
          <p:cNvPicPr preferRelativeResize="0"/>
          <p:nvPr/>
        </p:nvPicPr>
        <p:blipFill>
          <a:blip r:embed="rId9">
            <a:alphaModFix/>
          </a:blip>
          <a:stretch>
            <a:fillRect/>
          </a:stretch>
        </p:blipFill>
        <p:spPr>
          <a:xfrm>
            <a:off x="10717490" y="6356250"/>
            <a:ext cx="1202475" cy="420875"/>
          </a:xfrm>
          <a:prstGeom prst="rect">
            <a:avLst/>
          </a:prstGeom>
          <a:noFill/>
          <a:ln>
            <a:noFill/>
          </a:ln>
        </p:spPr>
      </p:pic>
    </p:spTree>
    <p:extLst>
      <p:ext uri="{BB962C8B-B14F-4D97-AF65-F5344CB8AC3E}">
        <p14:creationId xmlns:p14="http://schemas.microsoft.com/office/powerpoint/2010/main" val="1439997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D5EAB5B-DB29-48AA-B103-C2C6F893CD6F}"/>
              </a:ext>
            </a:extLst>
          </p:cNvPr>
          <p:cNvSpPr>
            <a:spLocks noGrp="1"/>
          </p:cNvSpPr>
          <p:nvPr>
            <p:ph type="title"/>
          </p:nvPr>
        </p:nvSpPr>
        <p:spPr>
          <a:xfrm>
            <a:off x="321565" y="963997"/>
            <a:ext cx="3137252" cy="4938361"/>
          </a:xfrm>
        </p:spPr>
        <p:txBody>
          <a:bodyPr anchor="ctr">
            <a:normAutofit/>
          </a:bodyPr>
          <a:lstStyle/>
          <a:p>
            <a:pPr algn="r"/>
            <a:r>
              <a:rPr lang="es-ES" sz="4400" dirty="0"/>
              <a:t>Referencias bibliográficas</a:t>
            </a:r>
          </a:p>
        </p:txBody>
      </p:sp>
      <p:cxnSp>
        <p:nvCxnSpPr>
          <p:cNvPr id="13" name="Straight Connector 12">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44769431-0C37-4D30-BFA3-A7566211021F}"/>
              </a:ext>
            </a:extLst>
          </p:cNvPr>
          <p:cNvSpPr>
            <a:spLocks noGrp="1"/>
          </p:cNvSpPr>
          <p:nvPr>
            <p:ph idx="1"/>
          </p:nvPr>
        </p:nvSpPr>
        <p:spPr>
          <a:xfrm>
            <a:off x="4650250" y="649203"/>
            <a:ext cx="7117678" cy="5760971"/>
          </a:xfrm>
        </p:spPr>
        <p:txBody>
          <a:bodyPr anchor="ctr">
            <a:normAutofit lnSpcReduction="10000"/>
          </a:bodyPr>
          <a:lstStyle/>
          <a:p>
            <a:r>
              <a:rPr lang="es-ES" sz="1100" dirty="0"/>
              <a:t>Bahamonde, Ángel y Ruiz, Rosario (</a:t>
            </a:r>
            <a:r>
              <a:rPr lang="es-ES" sz="1100" dirty="0" err="1"/>
              <a:t>eds</a:t>
            </a:r>
            <a:r>
              <a:rPr lang="es-ES" sz="1100" dirty="0"/>
              <a:t>), (2021), </a:t>
            </a:r>
            <a:r>
              <a:rPr lang="es-ES" sz="1100" i="1" dirty="0"/>
              <a:t>Los libros sobre la Guerra Civil, </a:t>
            </a:r>
            <a:r>
              <a:rPr lang="es-ES" sz="1100" dirty="0"/>
              <a:t>Cátedra, Barcelona</a:t>
            </a:r>
            <a:r>
              <a:rPr lang="es-ES" sz="1100" i="1" dirty="0"/>
              <a:t>. </a:t>
            </a:r>
            <a:endParaRPr lang="es-ES" sz="1100" dirty="0"/>
          </a:p>
          <a:p>
            <a:r>
              <a:rPr lang="es-ES" sz="1100" dirty="0"/>
              <a:t>Casanova; Julián (2020), </a:t>
            </a:r>
            <a:r>
              <a:rPr lang="es-ES" sz="1100" i="1" dirty="0"/>
              <a:t>España partida en dos. Breve Historia de la Guerra civil española</a:t>
            </a:r>
            <a:r>
              <a:rPr lang="es-ES" sz="1100" dirty="0"/>
              <a:t>, Crítica, Barcelona. </a:t>
            </a:r>
          </a:p>
          <a:p>
            <a:r>
              <a:rPr lang="es-ES" sz="1100" dirty="0"/>
              <a:t>Egea Bruno, Pedro  (2016), “El final de la guerra civil: Cartagena, marzo de 1939. </a:t>
            </a:r>
            <a:r>
              <a:rPr lang="es-ES" sz="1100" i="1" dirty="0"/>
              <a:t>Hispania Nova. Primera Revista De Historia Contemporánea on-Line En Castellano. Segunda Época</a:t>
            </a:r>
            <a:r>
              <a:rPr lang="es-ES" sz="1100" dirty="0"/>
              <a:t>, 139-164. </a:t>
            </a:r>
            <a:r>
              <a:rPr lang="es-ES" sz="1100" dirty="0">
                <a:solidFill>
                  <a:schemeClr val="accent1"/>
                </a:solidFill>
                <a:hlinkClick r:id="rId2">
                  <a:extLst>
                    <a:ext uri="{A12FA001-AC4F-418D-AE19-62706E023703}">
                      <ahyp:hlinkClr xmlns:ahyp="http://schemas.microsoft.com/office/drawing/2018/hyperlinkcolor" val="tx"/>
                    </a:ext>
                  </a:extLst>
                </a:hlinkClick>
              </a:rPr>
              <a:t>https://e-revistas.uc3m.es/index.php/HISPNOV/article/view/2968</a:t>
            </a:r>
            <a:r>
              <a:rPr lang="es-ES" sz="1100" dirty="0">
                <a:solidFill>
                  <a:schemeClr val="accent1"/>
                </a:solidFill>
              </a:rPr>
              <a:t> </a:t>
            </a:r>
          </a:p>
          <a:p>
            <a:r>
              <a:rPr lang="es-ES" sz="1100" dirty="0" err="1"/>
              <a:t>Eiroa</a:t>
            </a:r>
            <a:r>
              <a:rPr lang="es-ES" sz="1100" dirty="0"/>
              <a:t>, Matilde (2016), “La Guerra Civil online: un pasado que no se olvida”, en Matilde EIROA (coord.), </a:t>
            </a:r>
            <a:r>
              <a:rPr lang="es-ES" sz="1100" i="1" dirty="0"/>
              <a:t>La </a:t>
            </a:r>
            <a:r>
              <a:rPr lang="es-ES" sz="1100" i="1" dirty="0" err="1"/>
              <a:t>Guerre</a:t>
            </a:r>
            <a:r>
              <a:rPr lang="es-ES" sz="1100" i="1" dirty="0"/>
              <a:t> Civile </a:t>
            </a:r>
            <a:r>
              <a:rPr lang="es-ES" sz="1100" i="1" dirty="0" err="1"/>
              <a:t>espagnole</a:t>
            </a:r>
            <a:r>
              <a:rPr lang="es-ES" sz="1100" i="1" dirty="0"/>
              <a:t> </a:t>
            </a:r>
            <a:r>
              <a:rPr lang="es-ES" sz="1100" i="1" dirty="0" err="1"/>
              <a:t>aujourd'hui</a:t>
            </a:r>
            <a:r>
              <a:rPr lang="es-ES" sz="1100" i="1" dirty="0"/>
              <a:t> (1936-2016)</a:t>
            </a:r>
            <a:r>
              <a:rPr lang="es-ES" sz="1100" dirty="0"/>
              <a:t>. </a:t>
            </a:r>
            <a:r>
              <a:rPr lang="es-ES" sz="1100" i="1" dirty="0" err="1"/>
              <a:t>Bulletin</a:t>
            </a:r>
            <a:r>
              <a:rPr lang="es-ES" sz="1100" i="1" dirty="0"/>
              <a:t> </a:t>
            </a:r>
            <a:r>
              <a:rPr lang="es-ES" sz="1100" i="1" dirty="0" err="1"/>
              <a:t>Hispanique</a:t>
            </a:r>
            <a:r>
              <a:rPr lang="es-ES" sz="1100" dirty="0"/>
              <a:t>, Tomo 118, </a:t>
            </a:r>
            <a:r>
              <a:rPr lang="es-ES" sz="1100" dirty="0" err="1"/>
              <a:t>nº</a:t>
            </a:r>
            <a:r>
              <a:rPr lang="es-ES" sz="1100" dirty="0"/>
              <a:t> 1, pp. 33-48. </a:t>
            </a:r>
            <a:r>
              <a:rPr lang="es-ES" sz="1100" dirty="0">
                <a:solidFill>
                  <a:schemeClr val="accent1"/>
                </a:solidFill>
                <a:hlinkClick r:id="rId3">
                  <a:extLst>
                    <a:ext uri="{A12FA001-AC4F-418D-AE19-62706E023703}">
                      <ahyp:hlinkClr xmlns:ahyp="http://schemas.microsoft.com/office/drawing/2018/hyperlinkcolor" val="tx"/>
                    </a:ext>
                  </a:extLst>
                </a:hlinkClick>
              </a:rPr>
              <a:t>https://journals.openedition.org/bulletinhispanique/4192</a:t>
            </a:r>
            <a:endParaRPr lang="es-ES" sz="1100" dirty="0">
              <a:solidFill>
                <a:schemeClr val="accent1"/>
              </a:solidFill>
            </a:endParaRPr>
          </a:p>
          <a:p>
            <a:r>
              <a:rPr lang="es-ES" sz="1100" dirty="0" err="1"/>
              <a:t>Eiroa</a:t>
            </a:r>
            <a:r>
              <a:rPr lang="es-ES" sz="1100" dirty="0"/>
              <a:t>, Matilde (2017), “Usos públicos y representación digital de la Guerra Civil”, en Ángel Viñas y Juan Andrés Blanco (</a:t>
            </a:r>
            <a:r>
              <a:rPr lang="es-ES" sz="1100" dirty="0" err="1"/>
              <a:t>dirs</a:t>
            </a:r>
            <a:r>
              <a:rPr lang="es-ES" sz="1100" dirty="0"/>
              <a:t>.) </a:t>
            </a:r>
            <a:r>
              <a:rPr lang="es-ES" sz="1100" i="1" dirty="0"/>
              <a:t>La guerra civil española, una visión bibliográfica</a:t>
            </a:r>
            <a:r>
              <a:rPr lang="es-ES" sz="1100" dirty="0"/>
              <a:t>, pp. 443-462. Madrid, Marcial Pons. </a:t>
            </a:r>
            <a:r>
              <a:rPr lang="es-ES" sz="1100" dirty="0">
                <a:solidFill>
                  <a:schemeClr val="accent1"/>
                </a:solidFill>
                <a:hlinkClick r:id="rId4">
                  <a:extLst>
                    <a:ext uri="{A12FA001-AC4F-418D-AE19-62706E023703}">
                      <ahyp:hlinkClr xmlns:ahyp="http://schemas.microsoft.com/office/drawing/2018/hyperlinkcolor" val="tx"/>
                    </a:ext>
                  </a:extLst>
                </a:hlinkClick>
              </a:rPr>
              <a:t>https://books.google.es/books/about/La_Guerra_Civil_espa%C3%B1ola_una_visi%C3%B3n_bi.html?id=D7pWDgAAQBAJ&amp;printsec=frontcover&amp;source=kp_read_button&amp;redir_esc=y#v=onepage&amp;q&amp;f=false. </a:t>
            </a:r>
            <a:endParaRPr lang="es-ES" sz="1100" dirty="0">
              <a:solidFill>
                <a:schemeClr val="accent1"/>
              </a:solidFill>
            </a:endParaRPr>
          </a:p>
          <a:p>
            <a:r>
              <a:rPr lang="es-ES" sz="1100" dirty="0"/>
              <a:t>Jiménez Herrera, Fernando (2019). “¿Hubo checas en el Madrid de la Guerra Civil? Estudio comparado de la policía política soviética y los comités revolucionarios españoles (verano-otoño 1936)”. </a:t>
            </a:r>
            <a:r>
              <a:rPr lang="es-ES" sz="1100" i="1" dirty="0"/>
              <a:t>Hispania Nova. Primera Revista De Historia Contemporánea on-Line En Castellano. Segunda Época</a:t>
            </a:r>
            <a:r>
              <a:rPr lang="es-ES" sz="1100" dirty="0"/>
              <a:t>, 49-84. </a:t>
            </a:r>
            <a:r>
              <a:rPr lang="es-ES" sz="1100" dirty="0">
                <a:solidFill>
                  <a:schemeClr val="accent1"/>
                </a:solidFill>
                <a:hlinkClick r:id="rId5">
                  <a:extLst>
                    <a:ext uri="{A12FA001-AC4F-418D-AE19-62706E023703}">
                      <ahyp:hlinkClr xmlns:ahyp="http://schemas.microsoft.com/office/drawing/2018/hyperlinkcolor" val="tx"/>
                    </a:ext>
                  </a:extLst>
                </a:hlinkClick>
              </a:rPr>
              <a:t>https://doi.org/10.20318/hn.2019.4516</a:t>
            </a:r>
            <a:r>
              <a:rPr lang="es-ES" sz="1100" dirty="0">
                <a:solidFill>
                  <a:schemeClr val="accent1"/>
                </a:solidFill>
              </a:rPr>
              <a:t> </a:t>
            </a:r>
          </a:p>
          <a:p>
            <a:r>
              <a:rPr lang="es-ES" sz="1100" dirty="0" err="1"/>
              <a:t>Moradiellos</a:t>
            </a:r>
            <a:r>
              <a:rPr lang="es-ES" sz="1100" dirty="0"/>
              <a:t>, Enrique (2016): </a:t>
            </a:r>
            <a:r>
              <a:rPr lang="es-ES" sz="1100" i="1" dirty="0"/>
              <a:t>Una historia mínima de la Guerra civil española</a:t>
            </a:r>
            <a:r>
              <a:rPr lang="es-ES" sz="1100" dirty="0"/>
              <a:t>, Madrid, Turner.</a:t>
            </a:r>
          </a:p>
          <a:p>
            <a:r>
              <a:rPr lang="es-ES" sz="1100" dirty="0"/>
              <a:t>Preston, Paul (2016), </a:t>
            </a:r>
            <a:r>
              <a:rPr lang="es-ES" sz="1100" i="1" dirty="0"/>
              <a:t>La guerra civil española</a:t>
            </a:r>
            <a:r>
              <a:rPr lang="es-ES" sz="1100" dirty="0"/>
              <a:t>, Madrid, Debate</a:t>
            </a:r>
          </a:p>
          <a:p>
            <a:r>
              <a:rPr lang="es-ES" sz="1100" dirty="0"/>
              <a:t>Viñas, Ángel (2012): </a:t>
            </a:r>
            <a:r>
              <a:rPr lang="es-ES" sz="1100" i="1" dirty="0"/>
              <a:t>La conspiración del general Franco: y otras revelaciones acerca de una guerra civil desfigurada, </a:t>
            </a:r>
            <a:r>
              <a:rPr lang="es-ES" sz="1100" dirty="0"/>
              <a:t>Crítica, Barcelona. </a:t>
            </a:r>
          </a:p>
          <a:p>
            <a:r>
              <a:rPr lang="es-ES" sz="1100" dirty="0"/>
              <a:t>Viñas, Ángel (2019): </a:t>
            </a:r>
            <a:r>
              <a:rPr lang="es-ES" sz="1100" i="1" dirty="0"/>
              <a:t>¿Quién quiso la guerra civil? Historia de una conspiración.</a:t>
            </a:r>
            <a:r>
              <a:rPr lang="es-ES" sz="1100" dirty="0"/>
              <a:t> Crítica, Barcelona. </a:t>
            </a:r>
          </a:p>
          <a:p>
            <a:r>
              <a:rPr lang="es-ES" sz="1100" dirty="0"/>
              <a:t>Viñas, Ángel (2021): </a:t>
            </a:r>
            <a:r>
              <a:rPr lang="es-ES" sz="1100" i="1" dirty="0"/>
              <a:t>El gran error de la República. Entre el ruido de sables y la ineficacia del Gobierno. </a:t>
            </a:r>
            <a:r>
              <a:rPr lang="es-ES" sz="1100" dirty="0"/>
              <a:t> Crítica, Barcelona.</a:t>
            </a:r>
          </a:p>
          <a:p>
            <a:r>
              <a:rPr lang="es-ES" sz="1100" dirty="0"/>
              <a:t>Viñas, Ángel (2021): </a:t>
            </a:r>
            <a:r>
              <a:rPr lang="es-ES" sz="1100" i="1" dirty="0"/>
              <a:t>Las armas y el oro. Palancas de la guerra, mitos del franquismo. </a:t>
            </a:r>
            <a:r>
              <a:rPr lang="es-ES" sz="1100" dirty="0"/>
              <a:t>Pasado y Presente, Madrid. </a:t>
            </a:r>
            <a:endParaRPr lang="es-ES" sz="1100" i="1" dirty="0"/>
          </a:p>
          <a:p>
            <a:r>
              <a:rPr lang="es-ES" sz="1100" dirty="0"/>
              <a:t>Viñas, Ángel; </a:t>
            </a:r>
            <a:r>
              <a:rPr lang="es-ES" sz="1100" dirty="0" err="1"/>
              <a:t>Ull</a:t>
            </a:r>
            <a:r>
              <a:rPr lang="es-ES" sz="1100" dirty="0"/>
              <a:t>, Miguel y </a:t>
            </a:r>
            <a:r>
              <a:rPr lang="es-ES" sz="1100" dirty="0" err="1"/>
              <a:t>Yusta</a:t>
            </a:r>
            <a:r>
              <a:rPr lang="es-ES" sz="1100" dirty="0"/>
              <a:t>, Cecilio (2018):  </a:t>
            </a:r>
            <a:r>
              <a:rPr lang="es-ES" sz="1100" i="1" dirty="0"/>
              <a:t>El primer asesinato de Franco: la muerte del general </a:t>
            </a:r>
            <a:r>
              <a:rPr lang="es-ES" sz="1100" i="1" dirty="0" err="1"/>
              <a:t>Galmes</a:t>
            </a:r>
            <a:r>
              <a:rPr lang="es-ES" sz="1100" i="1" dirty="0"/>
              <a:t> y el inicio del golpe de 1936. </a:t>
            </a:r>
            <a:r>
              <a:rPr lang="es-ES" sz="1100" dirty="0"/>
              <a:t>Crítica, Barcelona. </a:t>
            </a:r>
          </a:p>
          <a:p>
            <a:pPr algn="ctr"/>
            <a:endParaRPr lang="es-ES" sz="1100" dirty="0">
              <a:solidFill>
                <a:schemeClr val="accent1"/>
              </a:solidFill>
            </a:endParaRPr>
          </a:p>
        </p:txBody>
      </p:sp>
      <p:pic>
        <p:nvPicPr>
          <p:cNvPr id="4" name="Google Shape;84;p1">
            <a:extLst>
              <a:ext uri="{FF2B5EF4-FFF2-40B4-BE49-F238E27FC236}">
                <a16:creationId xmlns:a16="http://schemas.microsoft.com/office/drawing/2014/main" id="{C82500D6-9856-454C-BBD0-C56BCA8D9FA5}"/>
              </a:ext>
            </a:extLst>
          </p:cNvPr>
          <p:cNvPicPr preferRelativeResize="0"/>
          <p:nvPr/>
        </p:nvPicPr>
        <p:blipFill>
          <a:blip r:embed="rId6">
            <a:alphaModFix/>
          </a:blip>
          <a:stretch>
            <a:fillRect/>
          </a:stretch>
        </p:blipFill>
        <p:spPr>
          <a:xfrm>
            <a:off x="10312791" y="6071752"/>
            <a:ext cx="1202475" cy="420875"/>
          </a:xfrm>
          <a:prstGeom prst="rect">
            <a:avLst/>
          </a:prstGeom>
          <a:noFill/>
          <a:ln>
            <a:noFill/>
          </a:ln>
        </p:spPr>
      </p:pic>
    </p:spTree>
    <p:extLst>
      <p:ext uri="{BB962C8B-B14F-4D97-AF65-F5344CB8AC3E}">
        <p14:creationId xmlns:p14="http://schemas.microsoft.com/office/powerpoint/2010/main" val="4021446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D5EAB5B-DB29-48AA-B103-C2C6F893CD6F}"/>
              </a:ext>
            </a:extLst>
          </p:cNvPr>
          <p:cNvSpPr>
            <a:spLocks noGrp="1"/>
          </p:cNvSpPr>
          <p:nvPr>
            <p:ph type="title"/>
          </p:nvPr>
        </p:nvSpPr>
        <p:spPr>
          <a:xfrm>
            <a:off x="321565" y="963997"/>
            <a:ext cx="3137252" cy="4938361"/>
          </a:xfrm>
        </p:spPr>
        <p:txBody>
          <a:bodyPr anchor="ctr">
            <a:normAutofit/>
          </a:bodyPr>
          <a:lstStyle/>
          <a:p>
            <a:pPr algn="r"/>
            <a:r>
              <a:rPr lang="es-ES" sz="4400" dirty="0"/>
              <a:t>Referencias bibliográficas</a:t>
            </a:r>
          </a:p>
        </p:txBody>
      </p:sp>
      <p:cxnSp>
        <p:nvCxnSpPr>
          <p:cNvPr id="13" name="Straight Connector 12">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44769431-0C37-4D30-BFA3-A7566211021F}"/>
              </a:ext>
            </a:extLst>
          </p:cNvPr>
          <p:cNvSpPr>
            <a:spLocks noGrp="1"/>
          </p:cNvSpPr>
          <p:nvPr>
            <p:ph idx="1"/>
          </p:nvPr>
        </p:nvSpPr>
        <p:spPr>
          <a:xfrm>
            <a:off x="4650250" y="965382"/>
            <a:ext cx="7117678" cy="5760971"/>
          </a:xfrm>
        </p:spPr>
        <p:txBody>
          <a:bodyPr anchor="ctr">
            <a:normAutofit/>
          </a:bodyPr>
          <a:lstStyle/>
          <a:p>
            <a:r>
              <a:rPr lang="es-ES" sz="1400" b="1" dirty="0"/>
              <a:t>Selección bibliográfica sobre Mujeres en la Guerra Civil y el franquismo:  </a:t>
            </a:r>
            <a:r>
              <a:rPr lang="es-ES" sz="1400" b="1" dirty="0">
                <a:solidFill>
                  <a:schemeClr val="accent1"/>
                </a:solidFill>
                <a:hlinkClick r:id="rId2">
                  <a:extLst>
                    <a:ext uri="{A12FA001-AC4F-418D-AE19-62706E023703}">
                      <ahyp:hlinkClr xmlns:ahyp="http://schemas.microsoft.com/office/drawing/2018/hyperlinkcolor" val="tx"/>
                    </a:ext>
                  </a:extLst>
                </a:hlinkClick>
              </a:rPr>
              <a:t>https://humanidadesdigitales.uc3m.es/s/hismedi-g/page/seleccion-bibliografica-sobre-mujeres-en-la-guerra-civil-y-el-franquismo</a:t>
            </a:r>
            <a:r>
              <a:rPr lang="es-ES" sz="1400" b="1" dirty="0">
                <a:solidFill>
                  <a:schemeClr val="accent1"/>
                </a:solidFill>
              </a:rPr>
              <a:t> </a:t>
            </a:r>
          </a:p>
          <a:p>
            <a:r>
              <a:rPr lang="es-ES" sz="1400" b="1" dirty="0"/>
              <a:t>Selección bibliográfica sobre </a:t>
            </a:r>
            <a:r>
              <a:rPr lang="es-ES" sz="1400" b="1" i="1" dirty="0"/>
              <a:t>La </a:t>
            </a:r>
            <a:r>
              <a:rPr lang="es-ES" sz="1400" b="1" i="1" dirty="0" err="1"/>
              <a:t>Desbandá</a:t>
            </a:r>
            <a:r>
              <a:rPr lang="es-ES" sz="1400" b="1" i="1" dirty="0"/>
              <a:t>: </a:t>
            </a:r>
            <a:r>
              <a:rPr lang="es-ES" sz="1400" dirty="0">
                <a:solidFill>
                  <a:schemeClr val="accent1"/>
                </a:solidFill>
                <a:hlinkClick r:id="rId3">
                  <a:extLst>
                    <a:ext uri="{A12FA001-AC4F-418D-AE19-62706E023703}">
                      <ahyp:hlinkClr xmlns:ahyp="http://schemas.microsoft.com/office/drawing/2018/hyperlinkcolor" val="tx"/>
                    </a:ext>
                  </a:extLst>
                </a:hlinkClick>
              </a:rPr>
              <a:t>https://humanidadesdigitales.uc3m.es/s/hismedi-g/page/bibliografia-y-literatura-sobre-la-carretera-malaga-almeria</a:t>
            </a:r>
            <a:r>
              <a:rPr lang="es-ES" sz="1400" dirty="0">
                <a:solidFill>
                  <a:schemeClr val="accent1"/>
                </a:solidFill>
              </a:rPr>
              <a:t> </a:t>
            </a:r>
          </a:p>
          <a:p>
            <a:r>
              <a:rPr lang="es-ES" sz="1400" b="1" dirty="0"/>
              <a:t>Selección bibliográfica sobre el exilio: </a:t>
            </a:r>
            <a:r>
              <a:rPr lang="es-ES" sz="1400" dirty="0">
                <a:solidFill>
                  <a:schemeClr val="accent1"/>
                </a:solidFill>
                <a:hlinkClick r:id="rId4">
                  <a:extLst>
                    <a:ext uri="{A12FA001-AC4F-418D-AE19-62706E023703}">
                      <ahyp:hlinkClr xmlns:ahyp="http://schemas.microsoft.com/office/drawing/2018/hyperlinkcolor" val="tx"/>
                    </a:ext>
                  </a:extLst>
                </a:hlinkClick>
              </a:rPr>
              <a:t>https://humanidadesdigitales.uc3m.es/s/hismedi-g/page/bibliograf-a1</a:t>
            </a:r>
            <a:r>
              <a:rPr lang="es-ES" sz="1400" dirty="0">
                <a:solidFill>
                  <a:schemeClr val="accent1"/>
                </a:solidFill>
              </a:rPr>
              <a:t> </a:t>
            </a:r>
          </a:p>
          <a:p>
            <a:r>
              <a:rPr lang="es-ES" sz="1400" b="1" dirty="0"/>
              <a:t>Selección bibliográfica sobre las Brigadas Internacionales: </a:t>
            </a:r>
            <a:r>
              <a:rPr lang="es-ES" sz="1400" dirty="0">
                <a:solidFill>
                  <a:schemeClr val="accent1"/>
                </a:solidFill>
                <a:hlinkClick r:id="rId5">
                  <a:extLst>
                    <a:ext uri="{A12FA001-AC4F-418D-AE19-62706E023703}">
                      <ahyp:hlinkClr xmlns:ahyp="http://schemas.microsoft.com/office/drawing/2018/hyperlinkcolor" val="tx"/>
                    </a:ext>
                  </a:extLst>
                </a:hlinkClick>
              </a:rPr>
              <a:t>https://humanidadesdigitales.uc3m.es/s/hismedi-g/page/bibliograf-a</a:t>
            </a:r>
            <a:r>
              <a:rPr lang="es-ES" sz="1400" dirty="0">
                <a:solidFill>
                  <a:schemeClr val="accent1"/>
                </a:solidFill>
              </a:rPr>
              <a:t> </a:t>
            </a:r>
          </a:p>
          <a:p>
            <a:pPr algn="ctr"/>
            <a:r>
              <a:rPr lang="es-ES" sz="1100" dirty="0"/>
              <a:t>****************************</a:t>
            </a:r>
          </a:p>
          <a:p>
            <a:pPr algn="just"/>
            <a:r>
              <a:rPr lang="es-ES" sz="1400" dirty="0"/>
              <a:t>Entre otras revistas, se recomienda la consulta a artículos sobre la guerra en libre acceso :</a:t>
            </a:r>
          </a:p>
          <a:p>
            <a:pPr lvl="1" algn="just"/>
            <a:r>
              <a:rPr lang="es-ES" sz="1200" i="1" dirty="0"/>
              <a:t>Ayer: </a:t>
            </a:r>
            <a:r>
              <a:rPr lang="es-ES" sz="1200" dirty="0">
                <a:solidFill>
                  <a:schemeClr val="accent1"/>
                </a:solidFill>
                <a:hlinkClick r:id="rId6">
                  <a:extLst>
                    <a:ext uri="{A12FA001-AC4F-418D-AE19-62706E023703}">
                      <ahyp:hlinkClr xmlns:ahyp="http://schemas.microsoft.com/office/drawing/2018/hyperlinkcolor" val="tx"/>
                    </a:ext>
                  </a:extLst>
                </a:hlinkClick>
              </a:rPr>
              <a:t>https://revistaayer.com/</a:t>
            </a:r>
            <a:r>
              <a:rPr lang="es-ES" sz="1200" dirty="0">
                <a:solidFill>
                  <a:schemeClr val="accent1"/>
                </a:solidFill>
              </a:rPr>
              <a:t> </a:t>
            </a:r>
          </a:p>
          <a:p>
            <a:pPr lvl="1" algn="just"/>
            <a:r>
              <a:rPr lang="es-ES" sz="1200" i="1" dirty="0"/>
              <a:t>Hispania Nova: </a:t>
            </a:r>
            <a:r>
              <a:rPr lang="es-ES" sz="1200" dirty="0">
                <a:solidFill>
                  <a:schemeClr val="accent1"/>
                </a:solidFill>
                <a:hlinkClick r:id="rId7">
                  <a:extLst>
                    <a:ext uri="{A12FA001-AC4F-418D-AE19-62706E023703}">
                      <ahyp:hlinkClr xmlns:ahyp="http://schemas.microsoft.com/office/drawing/2018/hyperlinkcolor" val="tx"/>
                    </a:ext>
                  </a:extLst>
                </a:hlinkClick>
              </a:rPr>
              <a:t>https://e-revistas.uc3m.es/index.php/HISPNOV/index</a:t>
            </a:r>
            <a:r>
              <a:rPr lang="es-ES" sz="1200" dirty="0">
                <a:solidFill>
                  <a:schemeClr val="accent1"/>
                </a:solidFill>
              </a:rPr>
              <a:t> </a:t>
            </a:r>
          </a:p>
          <a:p>
            <a:pPr lvl="1" algn="just"/>
            <a:r>
              <a:rPr lang="es-ES" sz="1200" i="1" dirty="0"/>
              <a:t>Historia y Político: </a:t>
            </a:r>
            <a:r>
              <a:rPr lang="es-ES" sz="1200" dirty="0">
                <a:solidFill>
                  <a:schemeClr val="accent1"/>
                </a:solidFill>
                <a:hlinkClick r:id="rId8">
                  <a:extLst>
                    <a:ext uri="{A12FA001-AC4F-418D-AE19-62706E023703}">
                      <ahyp:hlinkClr xmlns:ahyp="http://schemas.microsoft.com/office/drawing/2018/hyperlinkcolor" val="tx"/>
                    </a:ext>
                  </a:extLst>
                </a:hlinkClick>
              </a:rPr>
              <a:t>https://recyt.fecyt.es/index.php/Hyp</a:t>
            </a:r>
            <a:r>
              <a:rPr lang="es-ES" sz="1200" dirty="0">
                <a:solidFill>
                  <a:schemeClr val="accent1"/>
                </a:solidFill>
              </a:rPr>
              <a:t> </a:t>
            </a:r>
          </a:p>
          <a:p>
            <a:pPr lvl="1" algn="just"/>
            <a:r>
              <a:rPr lang="es-ES" sz="1200" i="1" dirty="0"/>
              <a:t>Pasado y Memoria: </a:t>
            </a:r>
            <a:r>
              <a:rPr lang="es-ES" sz="1200" dirty="0">
                <a:solidFill>
                  <a:schemeClr val="accent1"/>
                </a:solidFill>
                <a:hlinkClick r:id="rId9">
                  <a:extLst>
                    <a:ext uri="{A12FA001-AC4F-418D-AE19-62706E023703}">
                      <ahyp:hlinkClr xmlns:ahyp="http://schemas.microsoft.com/office/drawing/2018/hyperlinkcolor" val="tx"/>
                    </a:ext>
                  </a:extLst>
                </a:hlinkClick>
              </a:rPr>
              <a:t>https://pasadoymemoria.ua.es/</a:t>
            </a:r>
            <a:r>
              <a:rPr lang="es-ES" sz="1200" dirty="0">
                <a:solidFill>
                  <a:schemeClr val="accent1"/>
                </a:solidFill>
              </a:rPr>
              <a:t> </a:t>
            </a:r>
          </a:p>
          <a:p>
            <a:pPr algn="ctr"/>
            <a:endParaRPr lang="es-ES" sz="1100" dirty="0">
              <a:solidFill>
                <a:schemeClr val="accent1"/>
              </a:solidFill>
            </a:endParaRPr>
          </a:p>
        </p:txBody>
      </p:sp>
      <p:pic>
        <p:nvPicPr>
          <p:cNvPr id="4" name="Google Shape;84;p1">
            <a:extLst>
              <a:ext uri="{FF2B5EF4-FFF2-40B4-BE49-F238E27FC236}">
                <a16:creationId xmlns:a16="http://schemas.microsoft.com/office/drawing/2014/main" id="{C82500D6-9856-454C-BBD0-C56BCA8D9FA5}"/>
              </a:ext>
            </a:extLst>
          </p:cNvPr>
          <p:cNvPicPr preferRelativeResize="0"/>
          <p:nvPr/>
        </p:nvPicPr>
        <p:blipFill>
          <a:blip r:embed="rId10">
            <a:alphaModFix/>
          </a:blip>
          <a:stretch>
            <a:fillRect/>
          </a:stretch>
        </p:blipFill>
        <p:spPr>
          <a:xfrm>
            <a:off x="10312791" y="6099048"/>
            <a:ext cx="1202475" cy="420875"/>
          </a:xfrm>
          <a:prstGeom prst="rect">
            <a:avLst/>
          </a:prstGeom>
          <a:noFill/>
          <a:ln>
            <a:noFill/>
          </a:ln>
        </p:spPr>
      </p:pic>
    </p:spTree>
    <p:extLst>
      <p:ext uri="{BB962C8B-B14F-4D97-AF65-F5344CB8AC3E}">
        <p14:creationId xmlns:p14="http://schemas.microsoft.com/office/powerpoint/2010/main" val="1759995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8A1B5F-0801-4AFF-A489-335B6A851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06201B52-6441-4DBA-BACE-235977581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89DF3DBB-17DD-4058-A944-5578E18A03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F3B3B6C5-748F-437C-AE76-DB11FEA9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7CEB5D-9BB2-475C-BA8D-AC88BB8C9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5">
            <a:extLst>
              <a:ext uri="{FF2B5EF4-FFF2-40B4-BE49-F238E27FC236}">
                <a16:creationId xmlns:a16="http://schemas.microsoft.com/office/drawing/2014/main" id="{7B84D58B-F681-45B7-A513-E2072366BC7C}"/>
              </a:ext>
            </a:extLst>
          </p:cNvPr>
          <p:cNvSpPr>
            <a:spLocks noGrp="1"/>
          </p:cNvSpPr>
          <p:nvPr>
            <p:ph type="title"/>
          </p:nvPr>
        </p:nvSpPr>
        <p:spPr>
          <a:xfrm>
            <a:off x="4317101" y="1879599"/>
            <a:ext cx="6766078" cy="4927601"/>
          </a:xfrm>
        </p:spPr>
        <p:txBody>
          <a:bodyPr vert="horz" lIns="91440" tIns="45720" rIns="91440" bIns="45720" rtlCol="0" anchor="ctr">
            <a:normAutofit/>
          </a:bodyPr>
          <a:lstStyle/>
          <a:p>
            <a:r>
              <a:rPr lang="en-US" sz="5400" dirty="0">
                <a:solidFill>
                  <a:schemeClr val="tx1">
                    <a:lumMod val="85000"/>
                    <a:lumOff val="15000"/>
                  </a:schemeClr>
                </a:solidFill>
              </a:rPr>
              <a:t>I. </a:t>
            </a:r>
            <a:r>
              <a:rPr lang="es-ES" sz="5400" dirty="0"/>
              <a:t>La conspiración contra la Segunda República. ¿Quiénes y por qué?</a:t>
            </a:r>
            <a:br>
              <a:rPr lang="es-ES" sz="5400" dirty="0"/>
            </a:br>
            <a:br>
              <a:rPr lang="es-ES" sz="5400" dirty="0"/>
            </a:br>
            <a:endParaRPr lang="en-US" sz="5400" dirty="0">
              <a:solidFill>
                <a:schemeClr val="tx1">
                  <a:lumMod val="85000"/>
                  <a:lumOff val="15000"/>
                </a:schemeClr>
              </a:solidFill>
            </a:endParaRPr>
          </a:p>
        </p:txBody>
      </p:sp>
      <p:cxnSp>
        <p:nvCxnSpPr>
          <p:cNvPr id="21" name="Straight Connector 20">
            <a:extLst>
              <a:ext uri="{FF2B5EF4-FFF2-40B4-BE49-F238E27FC236}">
                <a16:creationId xmlns:a16="http://schemas.microsoft.com/office/drawing/2014/main" id="{BB14AD1F-ADD5-46E7-966F-4C0290232F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Google Shape;84;p1">
            <a:extLst>
              <a:ext uri="{FF2B5EF4-FFF2-40B4-BE49-F238E27FC236}">
                <a16:creationId xmlns:a16="http://schemas.microsoft.com/office/drawing/2014/main" id="{3E80A984-6F00-4AFA-B429-583ABC9F3874}"/>
              </a:ext>
            </a:extLst>
          </p:cNvPr>
          <p:cNvPicPr preferRelativeResize="0"/>
          <p:nvPr/>
        </p:nvPicPr>
        <p:blipFill>
          <a:blip r:embed="rId2">
            <a:alphaModFix/>
          </a:blip>
          <a:stretch>
            <a:fillRect/>
          </a:stretch>
        </p:blipFill>
        <p:spPr>
          <a:xfrm>
            <a:off x="10312791" y="6099048"/>
            <a:ext cx="1202475" cy="420875"/>
          </a:xfrm>
          <a:prstGeom prst="rect">
            <a:avLst/>
          </a:prstGeom>
          <a:noFill/>
          <a:ln>
            <a:noFill/>
          </a:ln>
        </p:spPr>
      </p:pic>
      <p:pic>
        <p:nvPicPr>
          <p:cNvPr id="12" name="Google Shape;86;p1">
            <a:extLst>
              <a:ext uri="{FF2B5EF4-FFF2-40B4-BE49-F238E27FC236}">
                <a16:creationId xmlns:a16="http://schemas.microsoft.com/office/drawing/2014/main" id="{ECFD613C-0ABB-46AA-AD1B-BF0E1D1BED74}"/>
              </a:ext>
            </a:extLst>
          </p:cNvPr>
          <p:cNvPicPr preferRelativeResize="0"/>
          <p:nvPr/>
        </p:nvPicPr>
        <p:blipFill>
          <a:blip r:embed="rId3">
            <a:alphaModFix/>
          </a:blip>
          <a:stretch>
            <a:fillRect/>
          </a:stretch>
        </p:blipFill>
        <p:spPr>
          <a:xfrm>
            <a:off x="3063041" y="6252225"/>
            <a:ext cx="6062870" cy="605775"/>
          </a:xfrm>
          <a:prstGeom prst="rect">
            <a:avLst/>
          </a:prstGeom>
          <a:noFill/>
          <a:ln>
            <a:noFill/>
          </a:ln>
        </p:spPr>
      </p:pic>
    </p:spTree>
    <p:extLst>
      <p:ext uri="{BB962C8B-B14F-4D97-AF65-F5344CB8AC3E}">
        <p14:creationId xmlns:p14="http://schemas.microsoft.com/office/powerpoint/2010/main" val="245777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D4FD544D-7418-4706-BD0E-929147EEC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1A503DD-9078-40BD-881E-A52D1753F7E8}"/>
              </a:ext>
            </a:extLst>
          </p:cNvPr>
          <p:cNvSpPr>
            <a:spLocks noGrp="1"/>
          </p:cNvSpPr>
          <p:nvPr>
            <p:ph type="title"/>
          </p:nvPr>
        </p:nvSpPr>
        <p:spPr>
          <a:xfrm>
            <a:off x="6652256" y="634946"/>
            <a:ext cx="4821283" cy="1450757"/>
          </a:xfrm>
        </p:spPr>
        <p:txBody>
          <a:bodyPr>
            <a:normAutofit/>
          </a:bodyPr>
          <a:lstStyle/>
          <a:p>
            <a:r>
              <a:rPr lang="es-ES" dirty="0"/>
              <a:t>La conspiración (I)</a:t>
            </a:r>
          </a:p>
        </p:txBody>
      </p:sp>
      <p:sp>
        <p:nvSpPr>
          <p:cNvPr id="54" name="Rectangle 53">
            <a:extLst>
              <a:ext uri="{FF2B5EF4-FFF2-40B4-BE49-F238E27FC236}">
                <a16:creationId xmlns:a16="http://schemas.microsoft.com/office/drawing/2014/main" id="{CCF845D0-B54D-4851-ADF2-AFC0CFA43F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2806700" cy="2764992"/>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Foto en blanco y negro de un hombre con traje&#10;&#10;Descripción generada automáticamente">
            <a:extLst>
              <a:ext uri="{FF2B5EF4-FFF2-40B4-BE49-F238E27FC236}">
                <a16:creationId xmlns:a16="http://schemas.microsoft.com/office/drawing/2014/main" id="{AF53CB7B-A424-492B-9D6E-F67CC6DCE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693" y="521094"/>
            <a:ext cx="1664973" cy="2378534"/>
          </a:xfrm>
          <a:prstGeom prst="rect">
            <a:avLst/>
          </a:prstGeom>
        </p:spPr>
      </p:pic>
      <p:sp>
        <p:nvSpPr>
          <p:cNvPr id="56" name="Rectangle 55">
            <a:extLst>
              <a:ext uri="{FF2B5EF4-FFF2-40B4-BE49-F238E27FC236}">
                <a16:creationId xmlns:a16="http://schemas.microsoft.com/office/drawing/2014/main" id="{7811A761-8975-43A3-A032-3E2CBDDDED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9300" y="321733"/>
            <a:ext cx="2806699" cy="2764991"/>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Foto montaje de la cara de un hombre&#10;&#10;Descripción generada automáticamente con confianza baja">
            <a:extLst>
              <a:ext uri="{FF2B5EF4-FFF2-40B4-BE49-F238E27FC236}">
                <a16:creationId xmlns:a16="http://schemas.microsoft.com/office/drawing/2014/main" id="{9FCE10DE-7988-4CAF-BAC6-A5425C4B4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7748" y="521093"/>
            <a:ext cx="2343998" cy="2375962"/>
          </a:xfrm>
          <a:prstGeom prst="rect">
            <a:avLst/>
          </a:prstGeom>
        </p:spPr>
      </p:pic>
      <p:cxnSp>
        <p:nvCxnSpPr>
          <p:cNvPr id="58" name="Straight Connector 57">
            <a:extLst>
              <a:ext uri="{FF2B5EF4-FFF2-40B4-BE49-F238E27FC236}">
                <a16:creationId xmlns:a16="http://schemas.microsoft.com/office/drawing/2014/main" id="{42254AFE-5B1F-4C9B-8EE0-FB09C45393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63893"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BDF51631-1037-4D97-9ECA-4BD275B83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47592"/>
            <a:ext cx="2806700" cy="273618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descr="Imagen en blanco y negro de un hombre con traje&#10;&#10;Descripción generada automáticamente">
            <a:extLst>
              <a:ext uri="{FF2B5EF4-FFF2-40B4-BE49-F238E27FC236}">
                <a16:creationId xmlns:a16="http://schemas.microsoft.com/office/drawing/2014/main" id="{181ABD73-F7D4-418F-8C34-B80AD18356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794" y="3808162"/>
            <a:ext cx="2470772" cy="1649240"/>
          </a:xfrm>
          <a:prstGeom prst="rect">
            <a:avLst/>
          </a:prstGeom>
        </p:spPr>
      </p:pic>
      <p:sp>
        <p:nvSpPr>
          <p:cNvPr id="62" name="Rectangle 61">
            <a:extLst>
              <a:ext uri="{FF2B5EF4-FFF2-40B4-BE49-F238E27FC236}">
                <a16:creationId xmlns:a16="http://schemas.microsoft.com/office/drawing/2014/main" id="{33E2904D-8931-41B8-9C55-3DE2A55C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3494" y="3247592"/>
            <a:ext cx="2792505" cy="273618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n 10" descr="Foto en blanco y negro de un hombre con traje y lentes&#10;&#10;Descripción generada automáticamente">
            <a:extLst>
              <a:ext uri="{FF2B5EF4-FFF2-40B4-BE49-F238E27FC236}">
                <a16:creationId xmlns:a16="http://schemas.microsoft.com/office/drawing/2014/main" id="{4C15E759-1C86-4BD2-809D-D24C83731C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8010" y="3437262"/>
            <a:ext cx="2363474" cy="2363474"/>
          </a:xfrm>
          <a:prstGeom prst="rect">
            <a:avLst/>
          </a:prstGeom>
        </p:spPr>
      </p:pic>
      <p:sp>
        <p:nvSpPr>
          <p:cNvPr id="3" name="Marcador de contenido 2">
            <a:extLst>
              <a:ext uri="{FF2B5EF4-FFF2-40B4-BE49-F238E27FC236}">
                <a16:creationId xmlns:a16="http://schemas.microsoft.com/office/drawing/2014/main" id="{6847CC6E-B78C-4A8E-9F1A-B60F6E57BCE5}"/>
              </a:ext>
            </a:extLst>
          </p:cNvPr>
          <p:cNvSpPr>
            <a:spLocks noGrp="1"/>
          </p:cNvSpPr>
          <p:nvPr>
            <p:ph idx="1"/>
          </p:nvPr>
        </p:nvSpPr>
        <p:spPr>
          <a:xfrm>
            <a:off x="6652256" y="2198914"/>
            <a:ext cx="4821283" cy="3670180"/>
          </a:xfrm>
        </p:spPr>
        <p:txBody>
          <a:bodyPr>
            <a:normAutofit/>
          </a:bodyPr>
          <a:lstStyle/>
          <a:p>
            <a:r>
              <a:rPr lang="es-ES" b="0" i="0" baseline="0" dirty="0"/>
              <a:t>Desde </a:t>
            </a:r>
            <a:r>
              <a:rPr lang="es-ES" dirty="0"/>
              <a:t>la proclamación de la Segunda República comienzan a conspirar los </a:t>
            </a:r>
            <a:r>
              <a:rPr lang="es-ES" b="0" i="0" baseline="0" dirty="0"/>
              <a:t>monárquicos </a:t>
            </a:r>
            <a:r>
              <a:rPr lang="es-ES" dirty="0"/>
              <a:t>alfonsinos Antonio Goicoechea, José Calvo Sotelo y Pedro Sainz Rodríguez, a quienes</a:t>
            </a:r>
            <a:r>
              <a:rPr lang="es-ES" b="0" i="0" baseline="0" dirty="0"/>
              <a:t> se unieron grupos de tradicionalistas, carlistas y el empresario Juan March.</a:t>
            </a:r>
            <a:endParaRPr lang="en-US" dirty="0"/>
          </a:p>
          <a:p>
            <a:endParaRPr lang="es-ES" dirty="0"/>
          </a:p>
        </p:txBody>
      </p:sp>
      <p:sp>
        <p:nvSpPr>
          <p:cNvPr id="64" name="Rectangle 63">
            <a:extLst>
              <a:ext uri="{FF2B5EF4-FFF2-40B4-BE49-F238E27FC236}">
                <a16:creationId xmlns:a16="http://schemas.microsoft.com/office/drawing/2014/main" id="{32FFF76E-2585-419B-B4EB-52047E246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 name="Rectangle 65">
            <a:extLst>
              <a:ext uri="{FF2B5EF4-FFF2-40B4-BE49-F238E27FC236}">
                <a16:creationId xmlns:a16="http://schemas.microsoft.com/office/drawing/2014/main" id="{822E5C89-DF7B-4FEA-AC4D-0711A4381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CuadroTexto 11">
            <a:extLst>
              <a:ext uri="{FF2B5EF4-FFF2-40B4-BE49-F238E27FC236}">
                <a16:creationId xmlns:a16="http://schemas.microsoft.com/office/drawing/2014/main" id="{5C6C5DCC-7501-4413-AF5B-CB0ADD44D9FF}"/>
              </a:ext>
            </a:extLst>
          </p:cNvPr>
          <p:cNvSpPr txBox="1"/>
          <p:nvPr/>
        </p:nvSpPr>
        <p:spPr>
          <a:xfrm>
            <a:off x="4225636" y="5744025"/>
            <a:ext cx="1371600" cy="276999"/>
          </a:xfrm>
          <a:prstGeom prst="rect">
            <a:avLst/>
          </a:prstGeom>
          <a:noFill/>
        </p:spPr>
        <p:txBody>
          <a:bodyPr wrap="square" rtlCol="0">
            <a:spAutoFit/>
          </a:bodyPr>
          <a:lstStyle/>
          <a:p>
            <a:r>
              <a:rPr lang="es-ES" sz="1200" dirty="0"/>
              <a:t>Juan March</a:t>
            </a:r>
          </a:p>
        </p:txBody>
      </p:sp>
      <p:sp>
        <p:nvSpPr>
          <p:cNvPr id="38" name="CuadroTexto 37">
            <a:extLst>
              <a:ext uri="{FF2B5EF4-FFF2-40B4-BE49-F238E27FC236}">
                <a16:creationId xmlns:a16="http://schemas.microsoft.com/office/drawing/2014/main" id="{C44FC45E-8B91-4D67-8B0C-14CF03BA19A8}"/>
              </a:ext>
            </a:extLst>
          </p:cNvPr>
          <p:cNvSpPr txBox="1"/>
          <p:nvPr/>
        </p:nvSpPr>
        <p:spPr>
          <a:xfrm>
            <a:off x="1046379" y="5605525"/>
            <a:ext cx="1371600" cy="276999"/>
          </a:xfrm>
          <a:prstGeom prst="rect">
            <a:avLst/>
          </a:prstGeom>
          <a:noFill/>
        </p:spPr>
        <p:txBody>
          <a:bodyPr wrap="square" rtlCol="0">
            <a:spAutoFit/>
          </a:bodyPr>
          <a:lstStyle/>
          <a:p>
            <a:r>
              <a:rPr lang="es-ES" sz="1200" dirty="0"/>
              <a:t>José Calvo Sotelo</a:t>
            </a:r>
          </a:p>
        </p:txBody>
      </p:sp>
      <p:sp>
        <p:nvSpPr>
          <p:cNvPr id="40" name="CuadroTexto 39">
            <a:extLst>
              <a:ext uri="{FF2B5EF4-FFF2-40B4-BE49-F238E27FC236}">
                <a16:creationId xmlns:a16="http://schemas.microsoft.com/office/drawing/2014/main" id="{FCFF296B-3DC5-4486-B541-A03A9822A3F9}"/>
              </a:ext>
            </a:extLst>
          </p:cNvPr>
          <p:cNvSpPr txBox="1"/>
          <p:nvPr/>
        </p:nvSpPr>
        <p:spPr>
          <a:xfrm>
            <a:off x="941117" y="2846495"/>
            <a:ext cx="1582123" cy="276999"/>
          </a:xfrm>
          <a:prstGeom prst="rect">
            <a:avLst/>
          </a:prstGeom>
          <a:noFill/>
        </p:spPr>
        <p:txBody>
          <a:bodyPr wrap="square" rtlCol="0">
            <a:spAutoFit/>
          </a:bodyPr>
          <a:lstStyle/>
          <a:p>
            <a:r>
              <a:rPr lang="es-ES" sz="1200" dirty="0"/>
              <a:t>Antonio Goicoechea</a:t>
            </a:r>
          </a:p>
        </p:txBody>
      </p:sp>
      <p:sp>
        <p:nvSpPr>
          <p:cNvPr id="42" name="CuadroTexto 41">
            <a:extLst>
              <a:ext uri="{FF2B5EF4-FFF2-40B4-BE49-F238E27FC236}">
                <a16:creationId xmlns:a16="http://schemas.microsoft.com/office/drawing/2014/main" id="{B8311448-0E99-4244-8CDA-D7D1B807E2CF}"/>
              </a:ext>
            </a:extLst>
          </p:cNvPr>
          <p:cNvSpPr txBox="1"/>
          <p:nvPr/>
        </p:nvSpPr>
        <p:spPr>
          <a:xfrm>
            <a:off x="3908684" y="2809725"/>
            <a:ext cx="1582123" cy="276999"/>
          </a:xfrm>
          <a:prstGeom prst="rect">
            <a:avLst/>
          </a:prstGeom>
          <a:noFill/>
        </p:spPr>
        <p:txBody>
          <a:bodyPr wrap="square" rtlCol="0">
            <a:spAutoFit/>
          </a:bodyPr>
          <a:lstStyle/>
          <a:p>
            <a:r>
              <a:rPr lang="es-ES" sz="1200" dirty="0"/>
              <a:t>Pedro Sainz Rodríguez</a:t>
            </a:r>
          </a:p>
        </p:txBody>
      </p:sp>
      <p:pic>
        <p:nvPicPr>
          <p:cNvPr id="20" name="Google Shape;84;p1" descr="Un dibujo de una cara feliz&#10;&#10;Descripción generada automáticamente con confianza baja">
            <a:extLst>
              <a:ext uri="{FF2B5EF4-FFF2-40B4-BE49-F238E27FC236}">
                <a16:creationId xmlns:a16="http://schemas.microsoft.com/office/drawing/2014/main" id="{F4181197-9752-38C4-BD8F-86E570D65248}"/>
              </a:ext>
            </a:extLst>
          </p:cNvPr>
          <p:cNvPicPr preferRelativeResize="0"/>
          <p:nvPr/>
        </p:nvPicPr>
        <p:blipFill>
          <a:blip r:embed="rId6">
            <a:alphaModFix/>
          </a:blip>
          <a:stretch>
            <a:fillRect/>
          </a:stretch>
        </p:blipFill>
        <p:spPr>
          <a:xfrm>
            <a:off x="10312791" y="6099048"/>
            <a:ext cx="1202475" cy="420875"/>
          </a:xfrm>
          <a:prstGeom prst="rect">
            <a:avLst/>
          </a:prstGeom>
          <a:noFill/>
          <a:ln>
            <a:noFill/>
          </a:ln>
        </p:spPr>
      </p:pic>
      <p:sp>
        <p:nvSpPr>
          <p:cNvPr id="4" name="CuadroTexto 3">
            <a:extLst>
              <a:ext uri="{FF2B5EF4-FFF2-40B4-BE49-F238E27FC236}">
                <a16:creationId xmlns:a16="http://schemas.microsoft.com/office/drawing/2014/main" id="{2B6B05FB-8E93-417C-B7EC-F75996A6BBB2}"/>
              </a:ext>
            </a:extLst>
          </p:cNvPr>
          <p:cNvSpPr txBox="1"/>
          <p:nvPr/>
        </p:nvSpPr>
        <p:spPr>
          <a:xfrm>
            <a:off x="583912" y="6107877"/>
            <a:ext cx="4767308" cy="276999"/>
          </a:xfrm>
          <a:prstGeom prst="rect">
            <a:avLst/>
          </a:prstGeom>
          <a:noFill/>
        </p:spPr>
        <p:txBody>
          <a:bodyPr wrap="square" rtlCol="0">
            <a:spAutoFit/>
          </a:bodyPr>
          <a:lstStyle/>
          <a:p>
            <a:r>
              <a:rPr lang="es-ES" sz="1200" dirty="0"/>
              <a:t>Imágenes: Wikipedia.</a:t>
            </a:r>
          </a:p>
        </p:txBody>
      </p:sp>
    </p:spTree>
    <p:extLst>
      <p:ext uri="{BB962C8B-B14F-4D97-AF65-F5344CB8AC3E}">
        <p14:creationId xmlns:p14="http://schemas.microsoft.com/office/powerpoint/2010/main" val="2136174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1D0D66E3-66B1-4809-970D-5FAC7D98A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9DC4C49-C028-45F4-907E-51E09EEC5C0B}"/>
              </a:ext>
            </a:extLst>
          </p:cNvPr>
          <p:cNvSpPr>
            <a:spLocks noGrp="1"/>
          </p:cNvSpPr>
          <p:nvPr>
            <p:ph type="title"/>
          </p:nvPr>
        </p:nvSpPr>
        <p:spPr>
          <a:xfrm>
            <a:off x="1097280" y="286603"/>
            <a:ext cx="10058400" cy="1450757"/>
          </a:xfrm>
        </p:spPr>
        <p:txBody>
          <a:bodyPr>
            <a:normAutofit/>
          </a:bodyPr>
          <a:lstStyle/>
          <a:p>
            <a:r>
              <a:rPr lang="es-ES" dirty="0"/>
              <a:t>La conspiración (II)</a:t>
            </a:r>
          </a:p>
        </p:txBody>
      </p:sp>
      <p:cxnSp>
        <p:nvCxnSpPr>
          <p:cNvPr id="51" name="Straight Connector 50">
            <a:extLst>
              <a:ext uri="{FF2B5EF4-FFF2-40B4-BE49-F238E27FC236}">
                <a16:creationId xmlns:a16="http://schemas.microsoft.com/office/drawing/2014/main" id="{FB8CFFA2-5702-4046-A351-4A6699C01DA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Imagen 6" descr="Foto en blanco y negro de un hombre serio&#10;&#10;Descripción generada automáticamente">
            <a:extLst>
              <a:ext uri="{FF2B5EF4-FFF2-40B4-BE49-F238E27FC236}">
                <a16:creationId xmlns:a16="http://schemas.microsoft.com/office/drawing/2014/main" id="{669A09EC-5989-42CA-B53E-DD04931015EA}"/>
              </a:ext>
            </a:extLst>
          </p:cNvPr>
          <p:cNvPicPr>
            <a:picLocks noChangeAspect="1"/>
          </p:cNvPicPr>
          <p:nvPr/>
        </p:nvPicPr>
        <p:blipFill rotWithShape="1">
          <a:blip r:embed="rId2">
            <a:extLst>
              <a:ext uri="{28A0092B-C50C-407E-A947-70E740481C1C}">
                <a14:useLocalDpi xmlns:a14="http://schemas.microsoft.com/office/drawing/2010/main" val="0"/>
              </a:ext>
            </a:extLst>
          </a:blip>
          <a:srcRect l="16293" r="5037" b="-6"/>
          <a:stretch/>
        </p:blipFill>
        <p:spPr>
          <a:xfrm>
            <a:off x="480544" y="2487241"/>
            <a:ext cx="2411728" cy="1724501"/>
          </a:xfrm>
          <a:prstGeom prst="rect">
            <a:avLst/>
          </a:prstGeom>
        </p:spPr>
      </p:pic>
      <p:pic>
        <p:nvPicPr>
          <p:cNvPr id="5" name="Marcador de contenido 4" descr="Foto en blanco y negro de una persona con un traje de color negro&#10;&#10;Descripción generada automáticamente con confianza media">
            <a:extLst>
              <a:ext uri="{FF2B5EF4-FFF2-40B4-BE49-F238E27FC236}">
                <a16:creationId xmlns:a16="http://schemas.microsoft.com/office/drawing/2014/main" id="{7491DA8C-3580-4B29-93B3-82CA22B77964}"/>
              </a:ext>
            </a:extLst>
          </p:cNvPr>
          <p:cNvPicPr>
            <a:picLocks noChangeAspect="1"/>
          </p:cNvPicPr>
          <p:nvPr/>
        </p:nvPicPr>
        <p:blipFill rotWithShape="1">
          <a:blip r:embed="rId3">
            <a:extLst>
              <a:ext uri="{28A0092B-C50C-407E-A947-70E740481C1C}">
                <a14:useLocalDpi xmlns:a14="http://schemas.microsoft.com/office/drawing/2010/main" val="0"/>
              </a:ext>
            </a:extLst>
          </a:blip>
          <a:srcRect t="3123" r="-1" b="43248"/>
          <a:stretch/>
        </p:blipFill>
        <p:spPr>
          <a:xfrm>
            <a:off x="2968875" y="2487241"/>
            <a:ext cx="2411728" cy="1724501"/>
          </a:xfrm>
          <a:prstGeom prst="rect">
            <a:avLst/>
          </a:prstGeom>
        </p:spPr>
      </p:pic>
      <p:pic>
        <p:nvPicPr>
          <p:cNvPr id="9" name="Imagen 8" descr="Imagen en blanco y negro de un hombre con uniforme militar&#10;&#10;Descripción generada automáticamente con confianza media">
            <a:extLst>
              <a:ext uri="{FF2B5EF4-FFF2-40B4-BE49-F238E27FC236}">
                <a16:creationId xmlns:a16="http://schemas.microsoft.com/office/drawing/2014/main" id="{19613EE6-C449-47D4-9B30-E952BAAC0AA4}"/>
              </a:ext>
            </a:extLst>
          </p:cNvPr>
          <p:cNvPicPr>
            <a:picLocks noChangeAspect="1"/>
          </p:cNvPicPr>
          <p:nvPr/>
        </p:nvPicPr>
        <p:blipFill rotWithShape="1">
          <a:blip r:embed="rId4">
            <a:extLst>
              <a:ext uri="{28A0092B-C50C-407E-A947-70E740481C1C}">
                <a14:useLocalDpi xmlns:a14="http://schemas.microsoft.com/office/drawing/2010/main" val="0"/>
              </a:ext>
            </a:extLst>
          </a:blip>
          <a:srcRect t="9548" r="7" b="28429"/>
          <a:stretch/>
        </p:blipFill>
        <p:spPr>
          <a:xfrm>
            <a:off x="461883" y="4282103"/>
            <a:ext cx="2411727" cy="1676104"/>
          </a:xfrm>
          <a:prstGeom prst="rect">
            <a:avLst/>
          </a:prstGeom>
        </p:spPr>
      </p:pic>
      <p:pic>
        <p:nvPicPr>
          <p:cNvPr id="11" name="Imagen 10" descr="Foto en blanco y negro de un hombre con uniforme militar&#10;&#10;Descripción generada automáticamente">
            <a:extLst>
              <a:ext uri="{FF2B5EF4-FFF2-40B4-BE49-F238E27FC236}">
                <a16:creationId xmlns:a16="http://schemas.microsoft.com/office/drawing/2014/main" id="{41D18F93-CB29-4BE1-8B64-B59853BB6EF3}"/>
              </a:ext>
            </a:extLst>
          </p:cNvPr>
          <p:cNvPicPr>
            <a:picLocks noChangeAspect="1"/>
          </p:cNvPicPr>
          <p:nvPr/>
        </p:nvPicPr>
        <p:blipFill rotWithShape="1">
          <a:blip r:embed="rId5">
            <a:extLst>
              <a:ext uri="{28A0092B-C50C-407E-A947-70E740481C1C}">
                <a14:useLocalDpi xmlns:a14="http://schemas.microsoft.com/office/drawing/2010/main" val="0"/>
              </a:ext>
            </a:extLst>
          </a:blip>
          <a:srcRect t="9943" r="1" b="37297"/>
          <a:stretch/>
        </p:blipFill>
        <p:spPr>
          <a:xfrm>
            <a:off x="2952978" y="4288160"/>
            <a:ext cx="2411728" cy="1663990"/>
          </a:xfrm>
          <a:prstGeom prst="rect">
            <a:avLst/>
          </a:prstGeom>
        </p:spPr>
      </p:pic>
      <p:sp>
        <p:nvSpPr>
          <p:cNvPr id="38" name="Content Placeholder 14">
            <a:extLst>
              <a:ext uri="{FF2B5EF4-FFF2-40B4-BE49-F238E27FC236}">
                <a16:creationId xmlns:a16="http://schemas.microsoft.com/office/drawing/2014/main" id="{8E27BF30-68A1-560F-18D9-D2B6E3CF40B4}"/>
              </a:ext>
            </a:extLst>
          </p:cNvPr>
          <p:cNvSpPr>
            <a:spLocks noGrp="1"/>
          </p:cNvSpPr>
          <p:nvPr>
            <p:ph idx="1"/>
          </p:nvPr>
        </p:nvSpPr>
        <p:spPr>
          <a:xfrm>
            <a:off x="5520202" y="2487241"/>
            <a:ext cx="6282944" cy="1049713"/>
          </a:xfr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ormAutofit/>
          </a:bodyPr>
          <a:lstStyle/>
          <a:p>
            <a:r>
              <a:rPr lang="es-ES" sz="1800" b="0" i="0" baseline="0" dirty="0"/>
              <a:t>Posteriormente, se unieron los militares: descontentos con las políticas republicanas. </a:t>
            </a:r>
          </a:p>
          <a:p>
            <a:r>
              <a:rPr lang="es-ES" sz="1800" b="0" i="0" baseline="0" dirty="0"/>
              <a:t>Fecha clave: marzo de 1936</a:t>
            </a:r>
            <a:endParaRPr lang="es-ES" sz="1800" dirty="0"/>
          </a:p>
        </p:txBody>
      </p:sp>
      <p:sp>
        <p:nvSpPr>
          <p:cNvPr id="53" name="Rectangle 52">
            <a:extLst>
              <a:ext uri="{FF2B5EF4-FFF2-40B4-BE49-F238E27FC236}">
                <a16:creationId xmlns:a16="http://schemas.microsoft.com/office/drawing/2014/main" id="{D4813388-C6B7-4C78-9FAF-F96F1FD816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 name="Rectangle 54">
            <a:extLst>
              <a:ext uri="{FF2B5EF4-FFF2-40B4-BE49-F238E27FC236}">
                <a16:creationId xmlns:a16="http://schemas.microsoft.com/office/drawing/2014/main" id="{830FF883-91FF-4D15-82AC-C6980918D2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5" name="Imagen 44" descr="Imagen en blanco y negro de la cara de un hombre&#10;&#10;Descripción generada automáticamente con confianza media">
            <a:extLst>
              <a:ext uri="{FF2B5EF4-FFF2-40B4-BE49-F238E27FC236}">
                <a16:creationId xmlns:a16="http://schemas.microsoft.com/office/drawing/2014/main" id="{5C07BB4A-F897-4908-B5F1-F235CA36C2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4305" y="3674867"/>
            <a:ext cx="1664973" cy="2378534"/>
          </a:xfrm>
          <a:prstGeom prst="rect">
            <a:avLst/>
          </a:prstGeom>
        </p:spPr>
      </p:pic>
      <p:pic>
        <p:nvPicPr>
          <p:cNvPr id="46" name="Imagen 45" descr="Foto en blanco y negro de un hombre con un traje de color negro&#10;&#10;Descripción generada automáticamente">
            <a:extLst>
              <a:ext uri="{FF2B5EF4-FFF2-40B4-BE49-F238E27FC236}">
                <a16:creationId xmlns:a16="http://schemas.microsoft.com/office/drawing/2014/main" id="{479B977B-ACDA-4176-90AB-FF55E1284C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5377" y="3769042"/>
            <a:ext cx="1833198" cy="2284359"/>
          </a:xfrm>
          <a:prstGeom prst="rect">
            <a:avLst/>
          </a:prstGeom>
        </p:spPr>
      </p:pic>
      <p:pic>
        <p:nvPicPr>
          <p:cNvPr id="47" name="Marcador de contenido 4" descr="Imagen en blanco y negro de un hombre&#10;&#10;Descripción generada automáticamente">
            <a:extLst>
              <a:ext uri="{FF2B5EF4-FFF2-40B4-BE49-F238E27FC236}">
                <a16:creationId xmlns:a16="http://schemas.microsoft.com/office/drawing/2014/main" id="{78BFDD2F-0C66-44C0-832C-00E00E3CBE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59345" y="3266064"/>
            <a:ext cx="2470772" cy="1297155"/>
          </a:xfrm>
          <a:prstGeom prst="rect">
            <a:avLst/>
          </a:prstGeom>
        </p:spPr>
      </p:pic>
      <p:pic>
        <p:nvPicPr>
          <p:cNvPr id="48" name="Imagen 47" descr="General Franco">
            <a:extLst>
              <a:ext uri="{FF2B5EF4-FFF2-40B4-BE49-F238E27FC236}">
                <a16:creationId xmlns:a16="http://schemas.microsoft.com/office/drawing/2014/main" id="{BCB168CF-353C-47A0-8A5C-80E2FF2F1A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9022" y="4673020"/>
            <a:ext cx="2470771" cy="1377454"/>
          </a:xfrm>
          <a:prstGeom prst="rect">
            <a:avLst/>
          </a:prstGeom>
        </p:spPr>
      </p:pic>
      <p:sp>
        <p:nvSpPr>
          <p:cNvPr id="21" name="CuadroTexto 20">
            <a:extLst>
              <a:ext uri="{FF2B5EF4-FFF2-40B4-BE49-F238E27FC236}">
                <a16:creationId xmlns:a16="http://schemas.microsoft.com/office/drawing/2014/main" id="{768777BC-F325-4D04-9AD4-C350CFD74271}"/>
              </a:ext>
            </a:extLst>
          </p:cNvPr>
          <p:cNvSpPr txBox="1"/>
          <p:nvPr/>
        </p:nvSpPr>
        <p:spPr>
          <a:xfrm>
            <a:off x="9794672" y="5989541"/>
            <a:ext cx="2197290" cy="307777"/>
          </a:xfrm>
          <a:prstGeom prst="rect">
            <a:avLst/>
          </a:prstGeom>
          <a:noFill/>
        </p:spPr>
        <p:txBody>
          <a:bodyPr wrap="square" rtlCol="0">
            <a:spAutoFit/>
          </a:bodyPr>
          <a:lstStyle/>
          <a:p>
            <a:r>
              <a:rPr lang="es-ES" sz="1400" dirty="0"/>
              <a:t>General Franco</a:t>
            </a:r>
          </a:p>
        </p:txBody>
      </p:sp>
      <p:sp>
        <p:nvSpPr>
          <p:cNvPr id="50" name="CuadroTexto 49">
            <a:extLst>
              <a:ext uri="{FF2B5EF4-FFF2-40B4-BE49-F238E27FC236}">
                <a16:creationId xmlns:a16="http://schemas.microsoft.com/office/drawing/2014/main" id="{D5076442-E7C5-45BB-9981-866084AF97AF}"/>
              </a:ext>
            </a:extLst>
          </p:cNvPr>
          <p:cNvSpPr txBox="1"/>
          <p:nvPr/>
        </p:nvSpPr>
        <p:spPr>
          <a:xfrm>
            <a:off x="9794672" y="3013270"/>
            <a:ext cx="2197290" cy="307777"/>
          </a:xfrm>
          <a:prstGeom prst="rect">
            <a:avLst/>
          </a:prstGeom>
          <a:noFill/>
        </p:spPr>
        <p:txBody>
          <a:bodyPr wrap="square" rtlCol="0">
            <a:spAutoFit/>
          </a:bodyPr>
          <a:lstStyle/>
          <a:p>
            <a:r>
              <a:rPr lang="es-ES" sz="1400" dirty="0"/>
              <a:t>General Mola</a:t>
            </a:r>
          </a:p>
        </p:txBody>
      </p:sp>
      <p:sp>
        <p:nvSpPr>
          <p:cNvPr id="52" name="CuadroTexto 51">
            <a:extLst>
              <a:ext uri="{FF2B5EF4-FFF2-40B4-BE49-F238E27FC236}">
                <a16:creationId xmlns:a16="http://schemas.microsoft.com/office/drawing/2014/main" id="{18C16B58-7ADE-4512-9DA8-49A0E343173B}"/>
              </a:ext>
            </a:extLst>
          </p:cNvPr>
          <p:cNvSpPr txBox="1"/>
          <p:nvPr/>
        </p:nvSpPr>
        <p:spPr>
          <a:xfrm>
            <a:off x="5590222" y="5986917"/>
            <a:ext cx="2197290" cy="307777"/>
          </a:xfrm>
          <a:prstGeom prst="rect">
            <a:avLst/>
          </a:prstGeom>
          <a:noFill/>
        </p:spPr>
        <p:txBody>
          <a:bodyPr wrap="square" rtlCol="0">
            <a:spAutoFit/>
          </a:bodyPr>
          <a:lstStyle/>
          <a:p>
            <a:r>
              <a:rPr lang="es-ES" sz="1400" dirty="0"/>
              <a:t>General Sanjurjo</a:t>
            </a:r>
          </a:p>
        </p:txBody>
      </p:sp>
      <p:sp>
        <p:nvSpPr>
          <p:cNvPr id="54" name="CuadroTexto 53">
            <a:extLst>
              <a:ext uri="{FF2B5EF4-FFF2-40B4-BE49-F238E27FC236}">
                <a16:creationId xmlns:a16="http://schemas.microsoft.com/office/drawing/2014/main" id="{E23C7112-EFDA-454D-9F53-61187CF3ED2D}"/>
              </a:ext>
            </a:extLst>
          </p:cNvPr>
          <p:cNvSpPr txBox="1"/>
          <p:nvPr/>
        </p:nvSpPr>
        <p:spPr>
          <a:xfrm>
            <a:off x="7403788" y="6013108"/>
            <a:ext cx="2197290" cy="307777"/>
          </a:xfrm>
          <a:prstGeom prst="rect">
            <a:avLst/>
          </a:prstGeom>
          <a:noFill/>
        </p:spPr>
        <p:txBody>
          <a:bodyPr wrap="square" rtlCol="0">
            <a:spAutoFit/>
          </a:bodyPr>
          <a:lstStyle/>
          <a:p>
            <a:r>
              <a:rPr lang="es-ES" sz="1400" dirty="0"/>
              <a:t>General Cabanellas</a:t>
            </a:r>
          </a:p>
        </p:txBody>
      </p:sp>
      <p:sp>
        <p:nvSpPr>
          <p:cNvPr id="56" name="CuadroTexto 55">
            <a:extLst>
              <a:ext uri="{FF2B5EF4-FFF2-40B4-BE49-F238E27FC236}">
                <a16:creationId xmlns:a16="http://schemas.microsoft.com/office/drawing/2014/main" id="{6C246D0D-3CAB-4286-8A58-143A74EAEA46}"/>
              </a:ext>
            </a:extLst>
          </p:cNvPr>
          <p:cNvSpPr txBox="1"/>
          <p:nvPr/>
        </p:nvSpPr>
        <p:spPr>
          <a:xfrm>
            <a:off x="3525512" y="2210734"/>
            <a:ext cx="2197290" cy="307777"/>
          </a:xfrm>
          <a:prstGeom prst="rect">
            <a:avLst/>
          </a:prstGeom>
          <a:noFill/>
        </p:spPr>
        <p:txBody>
          <a:bodyPr wrap="square" rtlCol="0">
            <a:spAutoFit/>
          </a:bodyPr>
          <a:lstStyle/>
          <a:p>
            <a:r>
              <a:rPr lang="es-ES" sz="1400" dirty="0"/>
              <a:t>General Fanjul</a:t>
            </a:r>
          </a:p>
        </p:txBody>
      </p:sp>
      <p:sp>
        <p:nvSpPr>
          <p:cNvPr id="57" name="CuadroTexto 56">
            <a:extLst>
              <a:ext uri="{FF2B5EF4-FFF2-40B4-BE49-F238E27FC236}">
                <a16:creationId xmlns:a16="http://schemas.microsoft.com/office/drawing/2014/main" id="{5E78FF3D-F89A-418B-8C35-920372773991}"/>
              </a:ext>
            </a:extLst>
          </p:cNvPr>
          <p:cNvSpPr txBox="1"/>
          <p:nvPr/>
        </p:nvSpPr>
        <p:spPr>
          <a:xfrm>
            <a:off x="676178" y="2186768"/>
            <a:ext cx="2197290" cy="307777"/>
          </a:xfrm>
          <a:prstGeom prst="rect">
            <a:avLst/>
          </a:prstGeom>
          <a:noFill/>
        </p:spPr>
        <p:txBody>
          <a:bodyPr wrap="square" rtlCol="0">
            <a:spAutoFit/>
          </a:bodyPr>
          <a:lstStyle/>
          <a:p>
            <a:r>
              <a:rPr lang="es-ES" sz="1400" dirty="0"/>
              <a:t>General Queipo de Llano</a:t>
            </a:r>
          </a:p>
        </p:txBody>
      </p:sp>
      <p:sp>
        <p:nvSpPr>
          <p:cNvPr id="58" name="CuadroTexto 57">
            <a:extLst>
              <a:ext uri="{FF2B5EF4-FFF2-40B4-BE49-F238E27FC236}">
                <a16:creationId xmlns:a16="http://schemas.microsoft.com/office/drawing/2014/main" id="{D709E0DC-3289-402A-97A9-D277C679CF1D}"/>
              </a:ext>
            </a:extLst>
          </p:cNvPr>
          <p:cNvSpPr txBox="1"/>
          <p:nvPr/>
        </p:nvSpPr>
        <p:spPr>
          <a:xfrm>
            <a:off x="773117" y="5929184"/>
            <a:ext cx="2197290" cy="307777"/>
          </a:xfrm>
          <a:prstGeom prst="rect">
            <a:avLst/>
          </a:prstGeom>
          <a:noFill/>
        </p:spPr>
        <p:txBody>
          <a:bodyPr wrap="square" rtlCol="0">
            <a:spAutoFit/>
          </a:bodyPr>
          <a:lstStyle/>
          <a:p>
            <a:r>
              <a:rPr lang="es-ES" sz="1400" dirty="0"/>
              <a:t>Coronel Moscardó</a:t>
            </a:r>
          </a:p>
        </p:txBody>
      </p:sp>
      <p:sp>
        <p:nvSpPr>
          <p:cNvPr id="59" name="CuadroTexto 58">
            <a:extLst>
              <a:ext uri="{FF2B5EF4-FFF2-40B4-BE49-F238E27FC236}">
                <a16:creationId xmlns:a16="http://schemas.microsoft.com/office/drawing/2014/main" id="{9154BE0F-AB8D-47A7-90EC-32A71DA0EDC2}"/>
              </a:ext>
            </a:extLst>
          </p:cNvPr>
          <p:cNvSpPr txBox="1"/>
          <p:nvPr/>
        </p:nvSpPr>
        <p:spPr>
          <a:xfrm>
            <a:off x="3472044" y="5929179"/>
            <a:ext cx="2197290" cy="307777"/>
          </a:xfrm>
          <a:prstGeom prst="rect">
            <a:avLst/>
          </a:prstGeom>
          <a:noFill/>
        </p:spPr>
        <p:txBody>
          <a:bodyPr wrap="square" rtlCol="0">
            <a:spAutoFit/>
          </a:bodyPr>
          <a:lstStyle/>
          <a:p>
            <a:r>
              <a:rPr lang="es-ES" sz="1400" dirty="0"/>
              <a:t>General Goded</a:t>
            </a:r>
          </a:p>
        </p:txBody>
      </p:sp>
      <p:sp>
        <p:nvSpPr>
          <p:cNvPr id="25" name="Rectángulo: esquinas redondeadas 24">
            <a:extLst>
              <a:ext uri="{FF2B5EF4-FFF2-40B4-BE49-F238E27FC236}">
                <a16:creationId xmlns:a16="http://schemas.microsoft.com/office/drawing/2014/main" id="{9EE9F953-2356-4958-BD20-589446D87067}"/>
              </a:ext>
            </a:extLst>
          </p:cNvPr>
          <p:cNvSpPr/>
          <p:nvPr/>
        </p:nvSpPr>
        <p:spPr>
          <a:xfrm>
            <a:off x="233775" y="2087686"/>
            <a:ext cx="11758187" cy="42836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6" name="Google Shape;84;p1" descr="Un dibujo de una cara feliz&#10;&#10;Descripción generada automáticamente con confianza baja">
            <a:extLst>
              <a:ext uri="{FF2B5EF4-FFF2-40B4-BE49-F238E27FC236}">
                <a16:creationId xmlns:a16="http://schemas.microsoft.com/office/drawing/2014/main" id="{36FD920D-6523-B8F5-9DDF-406E078A9D70}"/>
              </a:ext>
            </a:extLst>
          </p:cNvPr>
          <p:cNvPicPr preferRelativeResize="0"/>
          <p:nvPr/>
        </p:nvPicPr>
        <p:blipFill>
          <a:blip r:embed="rId10">
            <a:alphaModFix/>
          </a:blip>
          <a:stretch>
            <a:fillRect/>
          </a:stretch>
        </p:blipFill>
        <p:spPr>
          <a:xfrm>
            <a:off x="10750425" y="6394673"/>
            <a:ext cx="1202475" cy="420875"/>
          </a:xfrm>
          <a:prstGeom prst="rect">
            <a:avLst/>
          </a:prstGeom>
          <a:noFill/>
          <a:ln>
            <a:noFill/>
          </a:ln>
        </p:spPr>
      </p:pic>
      <p:sp>
        <p:nvSpPr>
          <p:cNvPr id="3" name="CuadroTexto 2">
            <a:extLst>
              <a:ext uri="{FF2B5EF4-FFF2-40B4-BE49-F238E27FC236}">
                <a16:creationId xmlns:a16="http://schemas.microsoft.com/office/drawing/2014/main" id="{FC5D4763-00B9-4462-B938-785F0C40D85E}"/>
              </a:ext>
            </a:extLst>
          </p:cNvPr>
          <p:cNvSpPr txBox="1"/>
          <p:nvPr/>
        </p:nvSpPr>
        <p:spPr>
          <a:xfrm>
            <a:off x="461883" y="6493866"/>
            <a:ext cx="6075223" cy="276999"/>
          </a:xfrm>
          <a:prstGeom prst="rect">
            <a:avLst/>
          </a:prstGeom>
          <a:noFill/>
        </p:spPr>
        <p:txBody>
          <a:bodyPr wrap="square" rtlCol="0">
            <a:spAutoFit/>
          </a:bodyPr>
          <a:lstStyle/>
          <a:p>
            <a:r>
              <a:rPr lang="es-ES" sz="1200" dirty="0">
                <a:solidFill>
                  <a:schemeClr val="bg1"/>
                </a:solidFill>
              </a:rPr>
              <a:t>Imágenes: Wikipedia</a:t>
            </a:r>
          </a:p>
        </p:txBody>
      </p:sp>
    </p:spTree>
    <p:extLst>
      <p:ext uri="{BB962C8B-B14F-4D97-AF65-F5344CB8AC3E}">
        <p14:creationId xmlns:p14="http://schemas.microsoft.com/office/powerpoint/2010/main" val="2113407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67EBC7B3-11FE-4A4E-ABC8-C662A13EA346}"/>
              </a:ext>
            </a:extLst>
          </p:cNvPr>
          <p:cNvSpPr>
            <a:spLocks noGrp="1"/>
          </p:cNvSpPr>
          <p:nvPr>
            <p:ph idx="1"/>
          </p:nvPr>
        </p:nvSpPr>
        <p:spPr>
          <a:xfrm>
            <a:off x="1097280" y="1086678"/>
            <a:ext cx="10027920" cy="3471467"/>
          </a:xfrm>
        </p:spPr>
        <p:txBody>
          <a:bodyPr>
            <a:normAutofit/>
          </a:bodyPr>
          <a:lstStyle/>
          <a:p>
            <a:r>
              <a:rPr lang="es-ES" dirty="0"/>
              <a:t>¿Quiénes eran?</a:t>
            </a:r>
          </a:p>
          <a:p>
            <a:pPr lvl="1"/>
            <a:r>
              <a:rPr lang="es-ES" dirty="0"/>
              <a:t>José Calvo Sotelo: </a:t>
            </a:r>
            <a:r>
              <a:rPr lang="es-ES" dirty="0">
                <a:hlinkClick r:id="rId2"/>
              </a:rPr>
              <a:t>https://es.wikipedia.org/wiki/Jos%C3%A9_Calvo_Sotelo</a:t>
            </a:r>
            <a:endParaRPr lang="es-ES" dirty="0"/>
          </a:p>
          <a:p>
            <a:pPr lvl="1"/>
            <a:r>
              <a:rPr lang="es-ES" dirty="0"/>
              <a:t>Antonio Goicoechea: </a:t>
            </a:r>
            <a:r>
              <a:rPr lang="es-ES" dirty="0">
                <a:hlinkClick r:id="rId3"/>
              </a:rPr>
              <a:t>https://es.wikipedia.org/wiki/Antonio_Goicoechea</a:t>
            </a:r>
            <a:r>
              <a:rPr lang="es-ES" dirty="0"/>
              <a:t> </a:t>
            </a:r>
          </a:p>
          <a:p>
            <a:pPr lvl="1"/>
            <a:r>
              <a:rPr lang="es-ES" dirty="0"/>
              <a:t>Pedro Sáinz Rodríguez: </a:t>
            </a:r>
            <a:r>
              <a:rPr lang="es-ES" dirty="0">
                <a:hlinkClick r:id="rId4"/>
              </a:rPr>
              <a:t>https://es.wikipedia.org/wiki/Pedro_Sainz_Rodr%C3%ADguez</a:t>
            </a:r>
            <a:r>
              <a:rPr lang="es-ES" dirty="0"/>
              <a:t> </a:t>
            </a:r>
          </a:p>
          <a:p>
            <a:pPr lvl="1"/>
            <a:r>
              <a:rPr lang="es-ES" dirty="0"/>
              <a:t>Juan March: </a:t>
            </a:r>
            <a:r>
              <a:rPr lang="es-ES" dirty="0">
                <a:hlinkClick r:id="rId5"/>
              </a:rPr>
              <a:t>https://es.wikipedia.org/wiki/Juan_March</a:t>
            </a:r>
            <a:r>
              <a:rPr lang="es-ES" dirty="0"/>
              <a:t> </a:t>
            </a:r>
          </a:p>
          <a:p>
            <a:pPr lvl="1"/>
            <a:r>
              <a:rPr lang="es-ES" dirty="0"/>
              <a:t>General Emilio Mola: </a:t>
            </a:r>
            <a:r>
              <a:rPr lang="es-ES" dirty="0">
                <a:hlinkClick r:id="rId6"/>
              </a:rPr>
              <a:t>https://es.wikipedia.org/wiki/Emilio_Mola</a:t>
            </a:r>
            <a:endParaRPr lang="es-ES" dirty="0"/>
          </a:p>
          <a:p>
            <a:pPr lvl="1"/>
            <a:r>
              <a:rPr lang="es-ES" dirty="0"/>
              <a:t>General José Sanjurjo: </a:t>
            </a:r>
            <a:r>
              <a:rPr lang="es-ES" dirty="0">
                <a:hlinkClick r:id="rId7"/>
              </a:rPr>
              <a:t>https://es.wikipedia.org/wiki/Jos%C3%A9_Sanjurjo</a:t>
            </a:r>
            <a:r>
              <a:rPr lang="es-ES" dirty="0"/>
              <a:t> </a:t>
            </a:r>
          </a:p>
          <a:p>
            <a:pPr lvl="1"/>
            <a:r>
              <a:rPr lang="es-ES" dirty="0"/>
              <a:t>General Gonzalo Queipo de Llano: </a:t>
            </a:r>
            <a:r>
              <a:rPr lang="es-ES" dirty="0">
                <a:hlinkClick r:id="rId8"/>
              </a:rPr>
              <a:t>https://es.wikipedia.org/wiki/Gonzalo_Queipo_de_Llano</a:t>
            </a:r>
            <a:r>
              <a:rPr lang="es-ES" dirty="0"/>
              <a:t> </a:t>
            </a:r>
          </a:p>
          <a:p>
            <a:pPr lvl="1"/>
            <a:r>
              <a:rPr lang="es-ES" dirty="0"/>
              <a:t>General Francisco Franco: </a:t>
            </a:r>
            <a:r>
              <a:rPr lang="es-ES" dirty="0">
                <a:hlinkClick r:id="rId9"/>
              </a:rPr>
              <a:t>https://es.wikipedia.org/wiki/Francisco_Franco</a:t>
            </a:r>
            <a:r>
              <a:rPr lang="es-ES" dirty="0"/>
              <a:t> </a:t>
            </a:r>
          </a:p>
          <a:p>
            <a:endParaRPr lang="es-ES" dirty="0"/>
          </a:p>
          <a:p>
            <a:endParaRPr lang="es-ES" dirty="0"/>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E1412FF8-820E-4B28-8D39-398DBF552F0A}"/>
              </a:ext>
            </a:extLst>
          </p:cNvPr>
          <p:cNvSpPr>
            <a:spLocks noGrp="1"/>
          </p:cNvSpPr>
          <p:nvPr>
            <p:ph type="title"/>
          </p:nvPr>
        </p:nvSpPr>
        <p:spPr>
          <a:xfrm>
            <a:off x="1066800" y="5252936"/>
            <a:ext cx="10058400" cy="1028715"/>
          </a:xfrm>
        </p:spPr>
        <p:txBody>
          <a:bodyPr anchor="ctr">
            <a:normAutofit/>
          </a:bodyPr>
          <a:lstStyle/>
          <a:p>
            <a:pPr algn="ctr"/>
            <a:r>
              <a:rPr lang="es-ES">
                <a:solidFill>
                  <a:srgbClr val="FFFFFF"/>
                </a:solidFill>
              </a:rPr>
              <a:t>La conspiración (III)</a:t>
            </a:r>
          </a:p>
        </p:txBody>
      </p:sp>
      <p:sp>
        <p:nvSpPr>
          <p:cNvPr id="12" name="Rectangle 11">
            <a:extLst>
              <a:ext uri="{FF2B5EF4-FFF2-40B4-BE49-F238E27FC236}">
                <a16:creationId xmlns:a16="http://schemas.microsoft.com/office/drawing/2014/main" id="{5E1ED12F-9F06-4B37-87B7-F98F52937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Google Shape;84;p1" descr="Un dibujo de una cara feliz&#10;&#10;Descripción generada automáticamente con confianza baja">
            <a:extLst>
              <a:ext uri="{FF2B5EF4-FFF2-40B4-BE49-F238E27FC236}">
                <a16:creationId xmlns:a16="http://schemas.microsoft.com/office/drawing/2014/main" id="{200EA107-255B-83F8-6B28-8DC5B53231CB}"/>
              </a:ext>
            </a:extLst>
          </p:cNvPr>
          <p:cNvPicPr preferRelativeResize="0"/>
          <p:nvPr/>
        </p:nvPicPr>
        <p:blipFill>
          <a:blip r:embed="rId10">
            <a:alphaModFix/>
          </a:blip>
          <a:stretch>
            <a:fillRect/>
          </a:stretch>
        </p:blipFill>
        <p:spPr>
          <a:xfrm>
            <a:off x="10312791" y="6099048"/>
            <a:ext cx="1202475" cy="420875"/>
          </a:xfrm>
          <a:prstGeom prst="rect">
            <a:avLst/>
          </a:prstGeom>
          <a:noFill/>
          <a:ln>
            <a:noFill/>
          </a:ln>
        </p:spPr>
      </p:pic>
    </p:spTree>
    <p:extLst>
      <p:ext uri="{BB962C8B-B14F-4D97-AF65-F5344CB8AC3E}">
        <p14:creationId xmlns:p14="http://schemas.microsoft.com/office/powerpoint/2010/main" val="391267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DD1E86EC-7AA3-4176-834E-08255EB58356}"/>
              </a:ext>
            </a:extLst>
          </p:cNvPr>
          <p:cNvSpPr>
            <a:spLocks noGrp="1"/>
          </p:cNvSpPr>
          <p:nvPr>
            <p:ph type="body" idx="1"/>
          </p:nvPr>
        </p:nvSpPr>
        <p:spPr>
          <a:xfrm>
            <a:off x="595739" y="424070"/>
            <a:ext cx="5157787" cy="611964"/>
          </a:xfrm>
        </p:spPr>
        <p:txBody>
          <a:bodyPr>
            <a:normAutofit/>
          </a:bodyPr>
          <a:lstStyle/>
          <a:p>
            <a:pPr algn="ctr"/>
            <a:r>
              <a:rPr lang="es-ES" dirty="0"/>
              <a:t>Causas profundas</a:t>
            </a:r>
          </a:p>
        </p:txBody>
      </p:sp>
      <p:graphicFrame>
        <p:nvGraphicFramePr>
          <p:cNvPr id="14" name="Marcador de contenido 4">
            <a:extLst>
              <a:ext uri="{FF2B5EF4-FFF2-40B4-BE49-F238E27FC236}">
                <a16:creationId xmlns:a16="http://schemas.microsoft.com/office/drawing/2014/main" id="{1C935BCC-87BC-45FD-ADBD-78DE6C7C2ACE}"/>
              </a:ext>
            </a:extLst>
          </p:cNvPr>
          <p:cNvGraphicFramePr>
            <a:graphicFrameLocks noGrp="1"/>
          </p:cNvGraphicFramePr>
          <p:nvPr>
            <p:ph sz="half" idx="2"/>
            <p:extLst>
              <p:ext uri="{D42A27DB-BD31-4B8C-83A1-F6EECF244321}">
                <p14:modId xmlns:p14="http://schemas.microsoft.com/office/powerpoint/2010/main" val="2997932797"/>
              </p:ext>
            </p:extLst>
          </p:nvPr>
        </p:nvGraphicFramePr>
        <p:xfrm>
          <a:off x="351692" y="1232453"/>
          <a:ext cx="5645883" cy="5512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1B46280A-6AC9-45C7-84E9-F87A2EB5D712}"/>
              </a:ext>
            </a:extLst>
          </p:cNvPr>
          <p:cNvSpPr>
            <a:spLocks noGrp="1"/>
          </p:cNvSpPr>
          <p:nvPr>
            <p:ph type="body" sz="quarter" idx="3"/>
          </p:nvPr>
        </p:nvSpPr>
        <p:spPr>
          <a:xfrm>
            <a:off x="6634510" y="530087"/>
            <a:ext cx="5037722" cy="505947"/>
          </a:xfrm>
        </p:spPr>
        <p:txBody>
          <a:bodyPr>
            <a:normAutofit/>
          </a:bodyPr>
          <a:lstStyle/>
          <a:p>
            <a:pPr algn="ctr"/>
            <a:r>
              <a:rPr lang="es-ES" dirty="0"/>
              <a:t>Causas con efecto disparador</a:t>
            </a:r>
          </a:p>
        </p:txBody>
      </p:sp>
      <p:cxnSp>
        <p:nvCxnSpPr>
          <p:cNvPr id="10" name="Conector recto 9">
            <a:extLst>
              <a:ext uri="{FF2B5EF4-FFF2-40B4-BE49-F238E27FC236}">
                <a16:creationId xmlns:a16="http://schemas.microsoft.com/office/drawing/2014/main" id="{22ACA1F4-1E1E-4C83-8937-C1E0548A7477}"/>
              </a:ext>
            </a:extLst>
          </p:cNvPr>
          <p:cNvCxnSpPr>
            <a:cxnSpLocks/>
          </p:cNvCxnSpPr>
          <p:nvPr/>
        </p:nvCxnSpPr>
        <p:spPr>
          <a:xfrm>
            <a:off x="6096000" y="832513"/>
            <a:ext cx="0" cy="5704765"/>
          </a:xfrm>
          <a:prstGeom prst="line">
            <a:avLst/>
          </a:prstGeom>
        </p:spPr>
        <p:style>
          <a:lnRef idx="2">
            <a:schemeClr val="accent1"/>
          </a:lnRef>
          <a:fillRef idx="0">
            <a:schemeClr val="accent1"/>
          </a:fillRef>
          <a:effectRef idx="1">
            <a:schemeClr val="accent1"/>
          </a:effectRef>
          <a:fontRef idx="minor">
            <a:schemeClr val="tx1"/>
          </a:fontRef>
        </p:style>
      </p:cxnSp>
      <p:sp>
        <p:nvSpPr>
          <p:cNvPr id="16" name="CuadroTexto 15">
            <a:extLst>
              <a:ext uri="{FF2B5EF4-FFF2-40B4-BE49-F238E27FC236}">
                <a16:creationId xmlns:a16="http://schemas.microsoft.com/office/drawing/2014/main" id="{6B45E383-8CF7-48DD-9AE8-074E1FEA68D3}"/>
              </a:ext>
            </a:extLst>
          </p:cNvPr>
          <p:cNvSpPr txBox="1"/>
          <p:nvPr/>
        </p:nvSpPr>
        <p:spPr>
          <a:xfrm>
            <a:off x="2576536" y="3625419"/>
            <a:ext cx="1255594" cy="646331"/>
          </a:xfrm>
          <a:prstGeom prst="rect">
            <a:avLst/>
          </a:prstGeom>
          <a:noFill/>
        </p:spPr>
        <p:txBody>
          <a:bodyPr wrap="square" rtlCol="0">
            <a:spAutoFit/>
          </a:bodyPr>
          <a:lstStyle/>
          <a:p>
            <a:pPr algn="ctr"/>
            <a:r>
              <a:rPr lang="es-ES" b="1" dirty="0">
                <a:effectLst>
                  <a:outerShdw blurRad="38100" dist="38100" dir="2700000" algn="tl">
                    <a:srgbClr val="000000">
                      <a:alpha val="43137"/>
                    </a:srgbClr>
                  </a:outerShdw>
                </a:effectLst>
              </a:rPr>
              <a:t>Causas profundas</a:t>
            </a:r>
          </a:p>
        </p:txBody>
      </p:sp>
      <p:graphicFrame>
        <p:nvGraphicFramePr>
          <p:cNvPr id="17" name="Diagrama 16">
            <a:extLst>
              <a:ext uri="{FF2B5EF4-FFF2-40B4-BE49-F238E27FC236}">
                <a16:creationId xmlns:a16="http://schemas.microsoft.com/office/drawing/2014/main" id="{93174144-6B6B-4780-8D0B-42FF35F74CBF}"/>
              </a:ext>
            </a:extLst>
          </p:cNvPr>
          <p:cNvGraphicFramePr/>
          <p:nvPr>
            <p:extLst>
              <p:ext uri="{D42A27DB-BD31-4B8C-83A1-F6EECF244321}">
                <p14:modId xmlns:p14="http://schemas.microsoft.com/office/powerpoint/2010/main" val="2263622000"/>
              </p:ext>
            </p:extLst>
          </p:nvPr>
        </p:nvGraphicFramePr>
        <p:xfrm>
          <a:off x="4638723" y="1036034"/>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Google Shape;84;p1" descr="Un dibujo de una cara feliz&#10;&#10;Descripción generada automáticamente con confianza baja">
            <a:extLst>
              <a:ext uri="{FF2B5EF4-FFF2-40B4-BE49-F238E27FC236}">
                <a16:creationId xmlns:a16="http://schemas.microsoft.com/office/drawing/2014/main" id="{2916DE95-E9FB-EDB5-6367-6E79B1E3F30C}"/>
              </a:ext>
            </a:extLst>
          </p:cNvPr>
          <p:cNvPicPr preferRelativeResize="0"/>
          <p:nvPr/>
        </p:nvPicPr>
        <p:blipFill>
          <a:blip r:embed="rId12">
            <a:alphaModFix/>
          </a:blip>
          <a:stretch>
            <a:fillRect/>
          </a:stretch>
        </p:blipFill>
        <p:spPr>
          <a:xfrm>
            <a:off x="10854329" y="6389592"/>
            <a:ext cx="1202475" cy="420875"/>
          </a:xfrm>
          <a:prstGeom prst="rect">
            <a:avLst/>
          </a:prstGeom>
          <a:noFill/>
          <a:ln>
            <a:noFill/>
          </a:ln>
        </p:spPr>
      </p:pic>
    </p:spTree>
    <p:extLst>
      <p:ext uri="{BB962C8B-B14F-4D97-AF65-F5344CB8AC3E}">
        <p14:creationId xmlns:p14="http://schemas.microsoft.com/office/powerpoint/2010/main" val="1569846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8A1B5F-0801-4AFF-A489-335B6A851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06201B52-6441-4DBA-BACE-235977581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89DF3DBB-17DD-4058-A944-5578E18A03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F3B3B6C5-748F-437C-AE76-DB11FEA9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97CEB5D-9BB2-475C-BA8D-AC88BB8C9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FE84FCB-EC18-42CC-B6EE-6D17B06F1D34}"/>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n-US" sz="5400" dirty="0">
                <a:solidFill>
                  <a:schemeClr val="tx1">
                    <a:lumMod val="85000"/>
                    <a:lumOff val="15000"/>
                  </a:schemeClr>
                </a:solidFill>
              </a:rPr>
              <a:t>II. </a:t>
            </a:r>
            <a:r>
              <a:rPr lang="es-ES" sz="5400" dirty="0"/>
              <a:t>Un golpe fracasado: el estallido de la guerra civil</a:t>
            </a:r>
            <a:endParaRPr lang="en-US" sz="5400" dirty="0">
              <a:solidFill>
                <a:schemeClr val="tx1">
                  <a:lumMod val="85000"/>
                  <a:lumOff val="15000"/>
                </a:schemeClr>
              </a:solidFill>
            </a:endParaRPr>
          </a:p>
        </p:txBody>
      </p:sp>
      <p:cxnSp>
        <p:nvCxnSpPr>
          <p:cNvPr id="18" name="Straight Connector 17">
            <a:extLst>
              <a:ext uri="{FF2B5EF4-FFF2-40B4-BE49-F238E27FC236}">
                <a16:creationId xmlns:a16="http://schemas.microsoft.com/office/drawing/2014/main" id="{BB14AD1F-ADD5-46E7-966F-4C0290232F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Google Shape;84;p1">
            <a:extLst>
              <a:ext uri="{FF2B5EF4-FFF2-40B4-BE49-F238E27FC236}">
                <a16:creationId xmlns:a16="http://schemas.microsoft.com/office/drawing/2014/main" id="{A911FDB2-8A92-40EB-B09B-7AB9C55B3414}"/>
              </a:ext>
            </a:extLst>
          </p:cNvPr>
          <p:cNvPicPr preferRelativeResize="0"/>
          <p:nvPr/>
        </p:nvPicPr>
        <p:blipFill>
          <a:blip r:embed="rId2">
            <a:alphaModFix/>
          </a:blip>
          <a:stretch>
            <a:fillRect/>
          </a:stretch>
        </p:blipFill>
        <p:spPr>
          <a:xfrm>
            <a:off x="10312791" y="6099048"/>
            <a:ext cx="1202475" cy="420875"/>
          </a:xfrm>
          <a:prstGeom prst="rect">
            <a:avLst/>
          </a:prstGeom>
          <a:noFill/>
          <a:ln>
            <a:noFill/>
          </a:ln>
        </p:spPr>
      </p:pic>
      <p:pic>
        <p:nvPicPr>
          <p:cNvPr id="11" name="Google Shape;86;p1">
            <a:extLst>
              <a:ext uri="{FF2B5EF4-FFF2-40B4-BE49-F238E27FC236}">
                <a16:creationId xmlns:a16="http://schemas.microsoft.com/office/drawing/2014/main" id="{2C904A9D-546F-4967-B451-402D799AC270}"/>
              </a:ext>
            </a:extLst>
          </p:cNvPr>
          <p:cNvPicPr preferRelativeResize="0"/>
          <p:nvPr/>
        </p:nvPicPr>
        <p:blipFill>
          <a:blip r:embed="rId3">
            <a:alphaModFix/>
          </a:blip>
          <a:stretch>
            <a:fillRect/>
          </a:stretch>
        </p:blipFill>
        <p:spPr>
          <a:xfrm>
            <a:off x="3063041" y="6252225"/>
            <a:ext cx="6062870" cy="605775"/>
          </a:xfrm>
          <a:prstGeom prst="rect">
            <a:avLst/>
          </a:prstGeom>
          <a:noFill/>
          <a:ln>
            <a:noFill/>
          </a:ln>
        </p:spPr>
      </p:pic>
    </p:spTree>
    <p:extLst>
      <p:ext uri="{BB962C8B-B14F-4D97-AF65-F5344CB8AC3E}">
        <p14:creationId xmlns:p14="http://schemas.microsoft.com/office/powerpoint/2010/main" val="3692648363"/>
      </p:ext>
    </p:extLst>
  </p:cSld>
  <p:clrMapOvr>
    <a:masterClrMapping/>
  </p:clrMapOvr>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1759</TotalTime>
  <Words>4600</Words>
  <Application>Microsoft Office PowerPoint</Application>
  <PresentationFormat>Panorámica</PresentationFormat>
  <Paragraphs>268</Paragraphs>
  <Slides>39</Slides>
  <Notes>0</Notes>
  <HiddenSlides>0</HiddenSlides>
  <MMClips>0</MMClips>
  <ScaleCrop>false</ScaleCrop>
  <HeadingPairs>
    <vt:vector size="6" baseType="variant">
      <vt:variant>
        <vt:lpstr>Fuentes usadas</vt:lpstr>
      </vt:variant>
      <vt:variant>
        <vt:i4>3</vt:i4>
      </vt:variant>
      <vt:variant>
        <vt:lpstr>Tema</vt:lpstr>
      </vt:variant>
      <vt:variant>
        <vt:i4>2</vt:i4>
      </vt:variant>
      <vt:variant>
        <vt:lpstr>Títulos de diapositiva</vt:lpstr>
      </vt:variant>
      <vt:variant>
        <vt:i4>39</vt:i4>
      </vt:variant>
    </vt:vector>
  </HeadingPairs>
  <TitlesOfParts>
    <vt:vector size="44" baseType="lpstr">
      <vt:lpstr>Arial</vt:lpstr>
      <vt:lpstr>Calibri</vt:lpstr>
      <vt:lpstr>Calibri Light</vt:lpstr>
      <vt:lpstr>Retrospección</vt:lpstr>
      <vt:lpstr>Tema de Office</vt:lpstr>
      <vt:lpstr>Historia y Memoria Digital de la España Contemporánea</vt:lpstr>
      <vt:lpstr>Esquema de contenidos</vt:lpstr>
      <vt:lpstr>Para empezar: una visión general del conflicto</vt:lpstr>
      <vt:lpstr>I. La conspiración contra la Segunda República. ¿Quiénes y por qué?  </vt:lpstr>
      <vt:lpstr>La conspiración (I)</vt:lpstr>
      <vt:lpstr>La conspiración (II)</vt:lpstr>
      <vt:lpstr>La conspiración (III)</vt:lpstr>
      <vt:lpstr>Presentación de PowerPoint</vt:lpstr>
      <vt:lpstr>II. Un golpe fracasado: el estallido de la guerra civil</vt:lpstr>
      <vt:lpstr>Un golpe de Estado fracasado (I)</vt:lpstr>
      <vt:lpstr>Un golpe de Estado fracasado (II)</vt:lpstr>
      <vt:lpstr>Un golpe de Estado fracasado (III)</vt:lpstr>
      <vt:lpstr>Un golpe de Estado fracasado (III)</vt:lpstr>
      <vt:lpstr>Presentación de PowerPoint</vt:lpstr>
      <vt:lpstr>Un golpe fracasado (IV)</vt:lpstr>
      <vt:lpstr>III. Las campañas militares: visión y audición de las estrategias bélicas.</vt:lpstr>
      <vt:lpstr>1ª Fase de la Guerra Civil</vt:lpstr>
      <vt:lpstr>2ª Fase de la Guerra Civil</vt:lpstr>
      <vt:lpstr>3ª Fase de la Guerra Civil</vt:lpstr>
      <vt:lpstr>Algunas sugerencias para conocer las batallas</vt:lpstr>
      <vt:lpstr>Enlaces a información sobre algunas de las batallas más destacadas </vt:lpstr>
      <vt:lpstr>Los/as combatientes: Ejército republicano  (Portal PARES: https://pares.culturaydeporte.gob.es/inicio.html) </vt:lpstr>
      <vt:lpstr>Los combatientes: Ejército sublevado</vt:lpstr>
      <vt:lpstr>El final de la Guerra</vt:lpstr>
      <vt:lpstr>IV. La intervención internacional: una guerra no sólo española.</vt:lpstr>
      <vt:lpstr>Comité de No-Intervención</vt:lpstr>
      <vt:lpstr>Intervención a favor del Ejército sublevado</vt:lpstr>
      <vt:lpstr>Intervención a favor de la República</vt:lpstr>
      <vt:lpstr>La No Intervención en la Guerra: una visión sobre la neutralidad</vt:lpstr>
      <vt:lpstr>V. Una España dividida en dos: una visión de la vida en las retaguardias </vt:lpstr>
      <vt:lpstr>Dependiendo de la reacción de las regiones ante el golpe de estado, la vida en retaguardia varió.  Toda la población, sin embargo, sufrió los horrores de los bombardeos, la escasez de alimentos, el terror de la venganza y la represión y el miedo.</vt:lpstr>
      <vt:lpstr>Presentación de PowerPoint</vt:lpstr>
      <vt:lpstr>Testimonios de la vida en la Guerra disponibles en:</vt:lpstr>
      <vt:lpstr>VI. Consecuencias del conflicto: economía y demografía. El exilio republicano</vt:lpstr>
      <vt:lpstr>Consecuencias económicas y demográficas de la Guerra Civil</vt:lpstr>
      <vt:lpstr>Ecos digitales del Exilio</vt:lpstr>
      <vt:lpstr>Recursos</vt:lpstr>
      <vt:lpstr>Referencias bibliográficas</vt:lpstr>
      <vt:lpstr>Referencias bibliográficas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Historia y Memoria Digital de la España Contemporánea</dc:title>
  <dc:creator>Mario Bueno Aguado</dc:creator>
  <cp:lastModifiedBy>Mario Bueno Aguado</cp:lastModifiedBy>
  <cp:revision>128</cp:revision>
  <dcterms:created xsi:type="dcterms:W3CDTF">2022-03-14T08:53:21Z</dcterms:created>
  <dcterms:modified xsi:type="dcterms:W3CDTF">2022-07-29T10:45:46Z</dcterms:modified>
</cp:coreProperties>
</file>