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3"/>
  </p:notesMasterIdLst>
  <p:sldIdLst>
    <p:sldId id="256" r:id="rId2"/>
    <p:sldId id="257" r:id="rId3"/>
    <p:sldId id="258" r:id="rId4"/>
    <p:sldId id="286" r:id="rId5"/>
    <p:sldId id="288" r:id="rId6"/>
    <p:sldId id="339" r:id="rId7"/>
    <p:sldId id="440" r:id="rId8"/>
    <p:sldId id="441" r:id="rId9"/>
    <p:sldId id="341" r:id="rId10"/>
    <p:sldId id="342" r:id="rId11"/>
    <p:sldId id="461" r:id="rId12"/>
    <p:sldId id="614" r:id="rId13"/>
    <p:sldId id="615" r:id="rId14"/>
    <p:sldId id="345" r:id="rId15"/>
    <p:sldId id="346" r:id="rId16"/>
    <p:sldId id="347" r:id="rId17"/>
    <p:sldId id="348" r:id="rId18"/>
    <p:sldId id="349" r:id="rId19"/>
    <p:sldId id="350" r:id="rId20"/>
    <p:sldId id="351" r:id="rId21"/>
    <p:sldId id="61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8" roundtripDataSignature="AMtx7miM+mdyOiMayoEeYjxoNWVmI03A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10"/>
    <p:restoredTop sz="94694"/>
  </p:normalViewPr>
  <p:slideViewPr>
    <p:cSldViewPr snapToGrid="0">
      <p:cViewPr varScale="1">
        <p:scale>
          <a:sx n="121" d="100"/>
          <a:sy n="121" d="100"/>
        </p:scale>
        <p:origin x="12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51"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48" Type="http://customschemas.google.com/relationships/presentationmetadata" Target="metadata"/></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D12992-C3CE-4D47-A78B-85D8C8E0EB98}"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CD17195D-33F4-4667-BC8F-0ADEEE391DFF}">
      <dgm:prSet/>
      <dgm:spPr/>
      <dgm:t>
        <a:bodyPr/>
        <a:lstStyle/>
        <a:p>
          <a:r>
            <a:rPr lang="es-ES_tradnl"/>
            <a:t>Una herramienta conceptual que divide la actividad fundamental de una empresa en categorías que diseñan, producen, promocionan y soportan el producto.</a:t>
          </a:r>
          <a:endParaRPr lang="en-US"/>
        </a:p>
      </dgm:t>
    </dgm:pt>
    <dgm:pt modelId="{63C40022-CC33-4C50-B459-2BE412D36EDB}" type="parTrans" cxnId="{81505301-EDBE-4D2F-B2C2-3CE8998F57FD}">
      <dgm:prSet/>
      <dgm:spPr/>
      <dgm:t>
        <a:bodyPr/>
        <a:lstStyle/>
        <a:p>
          <a:endParaRPr lang="en-US"/>
        </a:p>
      </dgm:t>
    </dgm:pt>
    <dgm:pt modelId="{C107EA92-A8C3-457D-84C8-6FC65603F2AA}" type="sibTrans" cxnId="{81505301-EDBE-4D2F-B2C2-3CE8998F57FD}">
      <dgm:prSet/>
      <dgm:spPr/>
      <dgm:t>
        <a:bodyPr/>
        <a:lstStyle/>
        <a:p>
          <a:endParaRPr lang="en-US"/>
        </a:p>
      </dgm:t>
    </dgm:pt>
    <dgm:pt modelId="{54A9D036-7DB0-48DB-B268-0D53E80458AD}">
      <dgm:prSet/>
      <dgm:spPr/>
      <dgm:t>
        <a:bodyPr/>
        <a:lstStyle/>
        <a:p>
          <a:r>
            <a:rPr lang="es-ES_tradnl"/>
            <a:t>Cada organización está compuesta por un conjunto de actividades. Todas estas actividades pueden ser representadas a través de una cadena de valor.</a:t>
          </a:r>
          <a:endParaRPr lang="en-US"/>
        </a:p>
      </dgm:t>
    </dgm:pt>
    <dgm:pt modelId="{87C32BA8-320D-49B6-83FD-20C9730B07AD}" type="parTrans" cxnId="{4905DBBE-CC03-43FA-B35D-FBB412FBADD9}">
      <dgm:prSet/>
      <dgm:spPr/>
      <dgm:t>
        <a:bodyPr/>
        <a:lstStyle/>
        <a:p>
          <a:endParaRPr lang="en-US"/>
        </a:p>
      </dgm:t>
    </dgm:pt>
    <dgm:pt modelId="{FB6FB499-2FE4-4979-BAEF-258721BF88EA}" type="sibTrans" cxnId="{4905DBBE-CC03-43FA-B35D-FBB412FBADD9}">
      <dgm:prSet/>
      <dgm:spPr/>
      <dgm:t>
        <a:bodyPr/>
        <a:lstStyle/>
        <a:p>
          <a:endParaRPr lang="en-US"/>
        </a:p>
      </dgm:t>
    </dgm:pt>
    <dgm:pt modelId="{BF8183DC-0497-42F9-A00B-44BB8D4CAA1B}">
      <dgm:prSet/>
      <dgm:spPr/>
      <dgm:t>
        <a:bodyPr/>
        <a:lstStyle/>
        <a:p>
          <a:r>
            <a:rPr lang="es-ES_tradnl"/>
            <a:t>Cada segmento de esta cadena indica un punto en el que un cierto valor es añadido, generalmente en correspondencia de una inversión.</a:t>
          </a:r>
          <a:endParaRPr lang="en-US"/>
        </a:p>
      </dgm:t>
    </dgm:pt>
    <dgm:pt modelId="{0D6F7B95-3138-491E-964E-007FE1DA88A4}" type="parTrans" cxnId="{D1D23398-E9BF-47D4-89BB-4BC91F4B6FA8}">
      <dgm:prSet/>
      <dgm:spPr/>
      <dgm:t>
        <a:bodyPr/>
        <a:lstStyle/>
        <a:p>
          <a:endParaRPr lang="en-US"/>
        </a:p>
      </dgm:t>
    </dgm:pt>
    <dgm:pt modelId="{E147FAD4-165D-487D-916A-959C5C6B7FFC}" type="sibTrans" cxnId="{D1D23398-E9BF-47D4-89BB-4BC91F4B6FA8}">
      <dgm:prSet/>
      <dgm:spPr/>
      <dgm:t>
        <a:bodyPr/>
        <a:lstStyle/>
        <a:p>
          <a:endParaRPr lang="en-US"/>
        </a:p>
      </dgm:t>
    </dgm:pt>
    <dgm:pt modelId="{727A9D74-8A4B-4B12-96B9-4434ACEAA4E2}" type="pres">
      <dgm:prSet presAssocID="{7FD12992-C3CE-4D47-A78B-85D8C8E0EB98}" presName="hierChild1" presStyleCnt="0">
        <dgm:presLayoutVars>
          <dgm:chPref val="1"/>
          <dgm:dir/>
          <dgm:animOne val="branch"/>
          <dgm:animLvl val="lvl"/>
          <dgm:resizeHandles/>
        </dgm:presLayoutVars>
      </dgm:prSet>
      <dgm:spPr/>
    </dgm:pt>
    <dgm:pt modelId="{EDAD5D89-8B53-4111-A697-09EF243501B5}" type="pres">
      <dgm:prSet presAssocID="{CD17195D-33F4-4667-BC8F-0ADEEE391DFF}" presName="hierRoot1" presStyleCnt="0"/>
      <dgm:spPr/>
    </dgm:pt>
    <dgm:pt modelId="{A401BB31-E93A-4DB6-BA0A-5F2C6BF0061C}" type="pres">
      <dgm:prSet presAssocID="{CD17195D-33F4-4667-BC8F-0ADEEE391DFF}" presName="composite" presStyleCnt="0"/>
      <dgm:spPr/>
    </dgm:pt>
    <dgm:pt modelId="{5036197A-66D0-415E-8E81-EE67D3C89A56}" type="pres">
      <dgm:prSet presAssocID="{CD17195D-33F4-4667-BC8F-0ADEEE391DFF}" presName="background" presStyleLbl="node0" presStyleIdx="0" presStyleCnt="3"/>
      <dgm:spPr/>
    </dgm:pt>
    <dgm:pt modelId="{621720A1-A419-4C56-917D-107FD2FAC780}" type="pres">
      <dgm:prSet presAssocID="{CD17195D-33F4-4667-BC8F-0ADEEE391DFF}" presName="text" presStyleLbl="fgAcc0" presStyleIdx="0" presStyleCnt="3">
        <dgm:presLayoutVars>
          <dgm:chPref val="3"/>
        </dgm:presLayoutVars>
      </dgm:prSet>
      <dgm:spPr/>
    </dgm:pt>
    <dgm:pt modelId="{6894E839-E0EB-4A45-B6ED-5F675AC1DF46}" type="pres">
      <dgm:prSet presAssocID="{CD17195D-33F4-4667-BC8F-0ADEEE391DFF}" presName="hierChild2" presStyleCnt="0"/>
      <dgm:spPr/>
    </dgm:pt>
    <dgm:pt modelId="{EF639D82-D907-428D-B5C0-38D4771F229E}" type="pres">
      <dgm:prSet presAssocID="{54A9D036-7DB0-48DB-B268-0D53E80458AD}" presName="hierRoot1" presStyleCnt="0"/>
      <dgm:spPr/>
    </dgm:pt>
    <dgm:pt modelId="{D2FDCC47-35D2-41FA-BBFD-63AC6A63C512}" type="pres">
      <dgm:prSet presAssocID="{54A9D036-7DB0-48DB-B268-0D53E80458AD}" presName="composite" presStyleCnt="0"/>
      <dgm:spPr/>
    </dgm:pt>
    <dgm:pt modelId="{C4F23BE2-A2B3-4EA5-AB7D-C32E0970339F}" type="pres">
      <dgm:prSet presAssocID="{54A9D036-7DB0-48DB-B268-0D53E80458AD}" presName="background" presStyleLbl="node0" presStyleIdx="1" presStyleCnt="3"/>
      <dgm:spPr/>
    </dgm:pt>
    <dgm:pt modelId="{7661A4FF-4E94-4297-9E6C-747E74CFA170}" type="pres">
      <dgm:prSet presAssocID="{54A9D036-7DB0-48DB-B268-0D53E80458AD}" presName="text" presStyleLbl="fgAcc0" presStyleIdx="1" presStyleCnt="3">
        <dgm:presLayoutVars>
          <dgm:chPref val="3"/>
        </dgm:presLayoutVars>
      </dgm:prSet>
      <dgm:spPr/>
    </dgm:pt>
    <dgm:pt modelId="{C10B739F-F61A-43CE-8D10-877DBC812414}" type="pres">
      <dgm:prSet presAssocID="{54A9D036-7DB0-48DB-B268-0D53E80458AD}" presName="hierChild2" presStyleCnt="0"/>
      <dgm:spPr/>
    </dgm:pt>
    <dgm:pt modelId="{8C5E6D7F-22E5-4E78-9FFF-A38E1C335557}" type="pres">
      <dgm:prSet presAssocID="{BF8183DC-0497-42F9-A00B-44BB8D4CAA1B}" presName="hierRoot1" presStyleCnt="0"/>
      <dgm:spPr/>
    </dgm:pt>
    <dgm:pt modelId="{3E7FD616-C853-44AF-A76A-5AC5BA9D33F3}" type="pres">
      <dgm:prSet presAssocID="{BF8183DC-0497-42F9-A00B-44BB8D4CAA1B}" presName="composite" presStyleCnt="0"/>
      <dgm:spPr/>
    </dgm:pt>
    <dgm:pt modelId="{3131A36B-5392-4955-9FAA-932D2C2F198B}" type="pres">
      <dgm:prSet presAssocID="{BF8183DC-0497-42F9-A00B-44BB8D4CAA1B}" presName="background" presStyleLbl="node0" presStyleIdx="2" presStyleCnt="3"/>
      <dgm:spPr/>
    </dgm:pt>
    <dgm:pt modelId="{B7D94C86-1288-47C9-A0D1-267952CC6C7F}" type="pres">
      <dgm:prSet presAssocID="{BF8183DC-0497-42F9-A00B-44BB8D4CAA1B}" presName="text" presStyleLbl="fgAcc0" presStyleIdx="2" presStyleCnt="3">
        <dgm:presLayoutVars>
          <dgm:chPref val="3"/>
        </dgm:presLayoutVars>
      </dgm:prSet>
      <dgm:spPr/>
    </dgm:pt>
    <dgm:pt modelId="{E49692B3-F146-4667-9505-07106CADFBE7}" type="pres">
      <dgm:prSet presAssocID="{BF8183DC-0497-42F9-A00B-44BB8D4CAA1B}" presName="hierChild2" presStyleCnt="0"/>
      <dgm:spPr/>
    </dgm:pt>
  </dgm:ptLst>
  <dgm:cxnLst>
    <dgm:cxn modelId="{81505301-EDBE-4D2F-B2C2-3CE8998F57FD}" srcId="{7FD12992-C3CE-4D47-A78B-85D8C8E0EB98}" destId="{CD17195D-33F4-4667-BC8F-0ADEEE391DFF}" srcOrd="0" destOrd="0" parTransId="{63C40022-CC33-4C50-B459-2BE412D36EDB}" sibTransId="{C107EA92-A8C3-457D-84C8-6FC65603F2AA}"/>
    <dgm:cxn modelId="{78A55C5C-8A2A-4EC3-AEC2-F3C7468F9844}" type="presOf" srcId="{7FD12992-C3CE-4D47-A78B-85D8C8E0EB98}" destId="{727A9D74-8A4B-4B12-96B9-4434ACEAA4E2}" srcOrd="0" destOrd="0" presId="urn:microsoft.com/office/officeart/2005/8/layout/hierarchy1"/>
    <dgm:cxn modelId="{55C4D771-FF84-4B43-9245-A070CCBEC8AB}" type="presOf" srcId="{BF8183DC-0497-42F9-A00B-44BB8D4CAA1B}" destId="{B7D94C86-1288-47C9-A0D1-267952CC6C7F}" srcOrd="0" destOrd="0" presId="urn:microsoft.com/office/officeart/2005/8/layout/hierarchy1"/>
    <dgm:cxn modelId="{D1D23398-E9BF-47D4-89BB-4BC91F4B6FA8}" srcId="{7FD12992-C3CE-4D47-A78B-85D8C8E0EB98}" destId="{BF8183DC-0497-42F9-A00B-44BB8D4CAA1B}" srcOrd="2" destOrd="0" parTransId="{0D6F7B95-3138-491E-964E-007FE1DA88A4}" sibTransId="{E147FAD4-165D-487D-916A-959C5C6B7FFC}"/>
    <dgm:cxn modelId="{E743D3BA-174F-4FD8-B2DF-3951A46D82F8}" type="presOf" srcId="{54A9D036-7DB0-48DB-B268-0D53E80458AD}" destId="{7661A4FF-4E94-4297-9E6C-747E74CFA170}" srcOrd="0" destOrd="0" presId="urn:microsoft.com/office/officeart/2005/8/layout/hierarchy1"/>
    <dgm:cxn modelId="{4905DBBE-CC03-43FA-B35D-FBB412FBADD9}" srcId="{7FD12992-C3CE-4D47-A78B-85D8C8E0EB98}" destId="{54A9D036-7DB0-48DB-B268-0D53E80458AD}" srcOrd="1" destOrd="0" parTransId="{87C32BA8-320D-49B6-83FD-20C9730B07AD}" sibTransId="{FB6FB499-2FE4-4979-BAEF-258721BF88EA}"/>
    <dgm:cxn modelId="{612D28F1-8D23-4C50-9FB6-A47DC760AC57}" type="presOf" srcId="{CD17195D-33F4-4667-BC8F-0ADEEE391DFF}" destId="{621720A1-A419-4C56-917D-107FD2FAC780}" srcOrd="0" destOrd="0" presId="urn:microsoft.com/office/officeart/2005/8/layout/hierarchy1"/>
    <dgm:cxn modelId="{CB921BB2-8D65-4820-92D7-EE60CEDB2B4D}" type="presParOf" srcId="{727A9D74-8A4B-4B12-96B9-4434ACEAA4E2}" destId="{EDAD5D89-8B53-4111-A697-09EF243501B5}" srcOrd="0" destOrd="0" presId="urn:microsoft.com/office/officeart/2005/8/layout/hierarchy1"/>
    <dgm:cxn modelId="{4685140C-7A09-4698-B9FA-1113B52616C7}" type="presParOf" srcId="{EDAD5D89-8B53-4111-A697-09EF243501B5}" destId="{A401BB31-E93A-4DB6-BA0A-5F2C6BF0061C}" srcOrd="0" destOrd="0" presId="urn:microsoft.com/office/officeart/2005/8/layout/hierarchy1"/>
    <dgm:cxn modelId="{EE1AE303-490A-4683-8BF8-B8607FAEF3D2}" type="presParOf" srcId="{A401BB31-E93A-4DB6-BA0A-5F2C6BF0061C}" destId="{5036197A-66D0-415E-8E81-EE67D3C89A56}" srcOrd="0" destOrd="0" presId="urn:microsoft.com/office/officeart/2005/8/layout/hierarchy1"/>
    <dgm:cxn modelId="{233B7122-094A-41ED-9267-489D189723F8}" type="presParOf" srcId="{A401BB31-E93A-4DB6-BA0A-5F2C6BF0061C}" destId="{621720A1-A419-4C56-917D-107FD2FAC780}" srcOrd="1" destOrd="0" presId="urn:microsoft.com/office/officeart/2005/8/layout/hierarchy1"/>
    <dgm:cxn modelId="{EA130964-9875-4347-991F-DB7D72D1175F}" type="presParOf" srcId="{EDAD5D89-8B53-4111-A697-09EF243501B5}" destId="{6894E839-E0EB-4A45-B6ED-5F675AC1DF46}" srcOrd="1" destOrd="0" presId="urn:microsoft.com/office/officeart/2005/8/layout/hierarchy1"/>
    <dgm:cxn modelId="{BE6B47C6-069F-499F-91CF-2E67BF75C682}" type="presParOf" srcId="{727A9D74-8A4B-4B12-96B9-4434ACEAA4E2}" destId="{EF639D82-D907-428D-B5C0-38D4771F229E}" srcOrd="1" destOrd="0" presId="urn:microsoft.com/office/officeart/2005/8/layout/hierarchy1"/>
    <dgm:cxn modelId="{16367077-7949-40A1-8861-C785E01B7C30}" type="presParOf" srcId="{EF639D82-D907-428D-B5C0-38D4771F229E}" destId="{D2FDCC47-35D2-41FA-BBFD-63AC6A63C512}" srcOrd="0" destOrd="0" presId="urn:microsoft.com/office/officeart/2005/8/layout/hierarchy1"/>
    <dgm:cxn modelId="{F21CBCBA-818D-4171-961E-192D2B8A6EE7}" type="presParOf" srcId="{D2FDCC47-35D2-41FA-BBFD-63AC6A63C512}" destId="{C4F23BE2-A2B3-4EA5-AB7D-C32E0970339F}" srcOrd="0" destOrd="0" presId="urn:microsoft.com/office/officeart/2005/8/layout/hierarchy1"/>
    <dgm:cxn modelId="{DCF933D1-43DD-4432-B822-571BA3E93389}" type="presParOf" srcId="{D2FDCC47-35D2-41FA-BBFD-63AC6A63C512}" destId="{7661A4FF-4E94-4297-9E6C-747E74CFA170}" srcOrd="1" destOrd="0" presId="urn:microsoft.com/office/officeart/2005/8/layout/hierarchy1"/>
    <dgm:cxn modelId="{D43FC5D7-39B9-43D8-896F-7E6B3293A116}" type="presParOf" srcId="{EF639D82-D907-428D-B5C0-38D4771F229E}" destId="{C10B739F-F61A-43CE-8D10-877DBC812414}" srcOrd="1" destOrd="0" presId="urn:microsoft.com/office/officeart/2005/8/layout/hierarchy1"/>
    <dgm:cxn modelId="{4A3F6AB1-6C40-4E96-8077-CAB302050170}" type="presParOf" srcId="{727A9D74-8A4B-4B12-96B9-4434ACEAA4E2}" destId="{8C5E6D7F-22E5-4E78-9FFF-A38E1C335557}" srcOrd="2" destOrd="0" presId="urn:microsoft.com/office/officeart/2005/8/layout/hierarchy1"/>
    <dgm:cxn modelId="{DCCD572B-5674-41D7-854B-CF1C1DE99CFA}" type="presParOf" srcId="{8C5E6D7F-22E5-4E78-9FFF-A38E1C335557}" destId="{3E7FD616-C853-44AF-A76A-5AC5BA9D33F3}" srcOrd="0" destOrd="0" presId="urn:microsoft.com/office/officeart/2005/8/layout/hierarchy1"/>
    <dgm:cxn modelId="{56FA454C-455F-4098-A9DF-EC2BAA9B6846}" type="presParOf" srcId="{3E7FD616-C853-44AF-A76A-5AC5BA9D33F3}" destId="{3131A36B-5392-4955-9FAA-932D2C2F198B}" srcOrd="0" destOrd="0" presId="urn:microsoft.com/office/officeart/2005/8/layout/hierarchy1"/>
    <dgm:cxn modelId="{370CB8CD-D680-41BD-96C3-948461417F9F}" type="presParOf" srcId="{3E7FD616-C853-44AF-A76A-5AC5BA9D33F3}" destId="{B7D94C86-1288-47C9-A0D1-267952CC6C7F}" srcOrd="1" destOrd="0" presId="urn:microsoft.com/office/officeart/2005/8/layout/hierarchy1"/>
    <dgm:cxn modelId="{E4968141-AB05-43B2-8791-FCB389F8E7E1}" type="presParOf" srcId="{8C5E6D7F-22E5-4E78-9FFF-A38E1C335557}" destId="{E49692B3-F146-4667-9505-07106CADFB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0768B9-315F-497E-8E16-4D393ED93B5B}"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02C20A65-FD31-4C36-8285-4CFF708820B2}">
      <dgm:prSet/>
      <dgm:spPr/>
      <dgm:t>
        <a:bodyPr/>
        <a:lstStyle/>
        <a:p>
          <a:r>
            <a:rPr lang="es-ES_tradnl"/>
            <a:t>Las diferencias entre las cadenas de valor de empresas rivales son una fuente clave de ventaja competitiva.</a:t>
          </a:r>
          <a:endParaRPr lang="en-US"/>
        </a:p>
      </dgm:t>
    </dgm:pt>
    <dgm:pt modelId="{89DECDCB-6424-4C63-813D-D8BD4F60B386}" type="parTrans" cxnId="{CFB840E1-F0FE-4C86-9A63-53074F499A3C}">
      <dgm:prSet/>
      <dgm:spPr/>
      <dgm:t>
        <a:bodyPr/>
        <a:lstStyle/>
        <a:p>
          <a:endParaRPr lang="en-US"/>
        </a:p>
      </dgm:t>
    </dgm:pt>
    <dgm:pt modelId="{AF930FF5-C1CD-4D3D-A5FE-96A1DBD7F09C}" type="sibTrans" cxnId="{CFB840E1-F0FE-4C86-9A63-53074F499A3C}">
      <dgm:prSet/>
      <dgm:spPr/>
      <dgm:t>
        <a:bodyPr/>
        <a:lstStyle/>
        <a:p>
          <a:endParaRPr lang="en-US"/>
        </a:p>
      </dgm:t>
    </dgm:pt>
    <dgm:pt modelId="{0D2E9ECB-F92C-40DE-B5E9-C073E3A35D7A}">
      <dgm:prSet/>
      <dgm:spPr/>
      <dgm:t>
        <a:bodyPr/>
        <a:lstStyle/>
        <a:p>
          <a:r>
            <a:rPr lang="es-ES_tradnl"/>
            <a:t>En términos competitivos, el valor es el resutado del precio del producto y de las unidades que se venden. </a:t>
          </a:r>
          <a:endParaRPr lang="en-US"/>
        </a:p>
      </dgm:t>
    </dgm:pt>
    <dgm:pt modelId="{DD353E12-F242-441A-B965-3FAE7909A229}" type="parTrans" cxnId="{394FA2EE-2ED4-4E3E-A698-B5B59D5FCA25}">
      <dgm:prSet/>
      <dgm:spPr/>
      <dgm:t>
        <a:bodyPr/>
        <a:lstStyle/>
        <a:p>
          <a:endParaRPr lang="en-US"/>
        </a:p>
      </dgm:t>
    </dgm:pt>
    <dgm:pt modelId="{404D61A6-78DA-4E47-BC73-FBD448C105D7}" type="sibTrans" cxnId="{394FA2EE-2ED4-4E3E-A698-B5B59D5FCA25}">
      <dgm:prSet/>
      <dgm:spPr/>
      <dgm:t>
        <a:bodyPr/>
        <a:lstStyle/>
        <a:p>
          <a:endParaRPr lang="en-US"/>
        </a:p>
      </dgm:t>
    </dgm:pt>
    <dgm:pt modelId="{721EDEBA-A802-4CCD-AB17-C3CEBE6A91D6}">
      <dgm:prSet/>
      <dgm:spPr/>
      <dgm:t>
        <a:bodyPr/>
        <a:lstStyle/>
        <a:p>
          <a:r>
            <a:rPr lang="es-ES_tradnl"/>
            <a:t>Una empresa es rentable si el valor que obtiene es superior a los costes de producción.</a:t>
          </a:r>
          <a:endParaRPr lang="en-US"/>
        </a:p>
      </dgm:t>
    </dgm:pt>
    <dgm:pt modelId="{BB7D94F4-5B5E-4D11-8E71-1CFBD3F70798}" type="parTrans" cxnId="{0F67E9AE-30EB-4A3D-877E-6985B349F18E}">
      <dgm:prSet/>
      <dgm:spPr/>
      <dgm:t>
        <a:bodyPr/>
        <a:lstStyle/>
        <a:p>
          <a:endParaRPr lang="en-US"/>
        </a:p>
      </dgm:t>
    </dgm:pt>
    <dgm:pt modelId="{0387ED3C-60F1-4D08-9807-CCBCC2C5D631}" type="sibTrans" cxnId="{0F67E9AE-30EB-4A3D-877E-6985B349F18E}">
      <dgm:prSet/>
      <dgm:spPr/>
      <dgm:t>
        <a:bodyPr/>
        <a:lstStyle/>
        <a:p>
          <a:endParaRPr lang="en-US"/>
        </a:p>
      </dgm:t>
    </dgm:pt>
    <dgm:pt modelId="{357E8C3A-5942-4F57-8497-70C9A3ACA77D}" type="pres">
      <dgm:prSet presAssocID="{EB0768B9-315F-497E-8E16-4D393ED93B5B}" presName="diagram" presStyleCnt="0">
        <dgm:presLayoutVars>
          <dgm:dir/>
          <dgm:resizeHandles val="exact"/>
        </dgm:presLayoutVars>
      </dgm:prSet>
      <dgm:spPr/>
    </dgm:pt>
    <dgm:pt modelId="{7C55ACDD-904F-41AC-BA6E-816D0BE1CB77}" type="pres">
      <dgm:prSet presAssocID="{02C20A65-FD31-4C36-8285-4CFF708820B2}" presName="node" presStyleLbl="node1" presStyleIdx="0" presStyleCnt="3">
        <dgm:presLayoutVars>
          <dgm:bulletEnabled val="1"/>
        </dgm:presLayoutVars>
      </dgm:prSet>
      <dgm:spPr/>
    </dgm:pt>
    <dgm:pt modelId="{301EBA00-3EDC-433C-9B65-F7E4E88BFC91}" type="pres">
      <dgm:prSet presAssocID="{AF930FF5-C1CD-4D3D-A5FE-96A1DBD7F09C}" presName="sibTrans" presStyleCnt="0"/>
      <dgm:spPr/>
    </dgm:pt>
    <dgm:pt modelId="{0D42838E-D2A3-46A6-8DF4-0B68A0067336}" type="pres">
      <dgm:prSet presAssocID="{0D2E9ECB-F92C-40DE-B5E9-C073E3A35D7A}" presName="node" presStyleLbl="node1" presStyleIdx="1" presStyleCnt="3">
        <dgm:presLayoutVars>
          <dgm:bulletEnabled val="1"/>
        </dgm:presLayoutVars>
      </dgm:prSet>
      <dgm:spPr/>
    </dgm:pt>
    <dgm:pt modelId="{40C96D02-2935-47CD-8692-2645BFCA2E94}" type="pres">
      <dgm:prSet presAssocID="{404D61A6-78DA-4E47-BC73-FBD448C105D7}" presName="sibTrans" presStyleCnt="0"/>
      <dgm:spPr/>
    </dgm:pt>
    <dgm:pt modelId="{796EE057-16D5-48F0-8525-A8852337737F}" type="pres">
      <dgm:prSet presAssocID="{721EDEBA-A802-4CCD-AB17-C3CEBE6A91D6}" presName="node" presStyleLbl="node1" presStyleIdx="2" presStyleCnt="3">
        <dgm:presLayoutVars>
          <dgm:bulletEnabled val="1"/>
        </dgm:presLayoutVars>
      </dgm:prSet>
      <dgm:spPr/>
    </dgm:pt>
  </dgm:ptLst>
  <dgm:cxnLst>
    <dgm:cxn modelId="{0E08DB6F-B69C-4B35-98E3-67FB6D24E165}" type="presOf" srcId="{EB0768B9-315F-497E-8E16-4D393ED93B5B}" destId="{357E8C3A-5942-4F57-8497-70C9A3ACA77D}" srcOrd="0" destOrd="0" presId="urn:microsoft.com/office/officeart/2005/8/layout/default"/>
    <dgm:cxn modelId="{666DEF8E-E536-4775-98FF-B2F94EAB1F00}" type="presOf" srcId="{721EDEBA-A802-4CCD-AB17-C3CEBE6A91D6}" destId="{796EE057-16D5-48F0-8525-A8852337737F}" srcOrd="0" destOrd="0" presId="urn:microsoft.com/office/officeart/2005/8/layout/default"/>
    <dgm:cxn modelId="{DFE0688F-E1A8-4E6E-8951-FF73675390A0}" type="presOf" srcId="{02C20A65-FD31-4C36-8285-4CFF708820B2}" destId="{7C55ACDD-904F-41AC-BA6E-816D0BE1CB77}" srcOrd="0" destOrd="0" presId="urn:microsoft.com/office/officeart/2005/8/layout/default"/>
    <dgm:cxn modelId="{0F67E9AE-30EB-4A3D-877E-6985B349F18E}" srcId="{EB0768B9-315F-497E-8E16-4D393ED93B5B}" destId="{721EDEBA-A802-4CCD-AB17-C3CEBE6A91D6}" srcOrd="2" destOrd="0" parTransId="{BB7D94F4-5B5E-4D11-8E71-1CFBD3F70798}" sibTransId="{0387ED3C-60F1-4D08-9807-CCBCC2C5D631}"/>
    <dgm:cxn modelId="{CFB840E1-F0FE-4C86-9A63-53074F499A3C}" srcId="{EB0768B9-315F-497E-8E16-4D393ED93B5B}" destId="{02C20A65-FD31-4C36-8285-4CFF708820B2}" srcOrd="0" destOrd="0" parTransId="{89DECDCB-6424-4C63-813D-D8BD4F60B386}" sibTransId="{AF930FF5-C1CD-4D3D-A5FE-96A1DBD7F09C}"/>
    <dgm:cxn modelId="{394FA2EE-2ED4-4E3E-A698-B5B59D5FCA25}" srcId="{EB0768B9-315F-497E-8E16-4D393ED93B5B}" destId="{0D2E9ECB-F92C-40DE-B5E9-C073E3A35D7A}" srcOrd="1" destOrd="0" parTransId="{DD353E12-F242-441A-B965-3FAE7909A229}" sibTransId="{404D61A6-78DA-4E47-BC73-FBD448C105D7}"/>
    <dgm:cxn modelId="{B21436F5-E6C1-4348-8ADC-2CE8F2EEDE1B}" type="presOf" srcId="{0D2E9ECB-F92C-40DE-B5E9-C073E3A35D7A}" destId="{0D42838E-D2A3-46A6-8DF4-0B68A0067336}" srcOrd="0" destOrd="0" presId="urn:microsoft.com/office/officeart/2005/8/layout/default"/>
    <dgm:cxn modelId="{A988A26F-B872-4E26-8B04-5C0A31F53456}" type="presParOf" srcId="{357E8C3A-5942-4F57-8497-70C9A3ACA77D}" destId="{7C55ACDD-904F-41AC-BA6E-816D0BE1CB77}" srcOrd="0" destOrd="0" presId="urn:microsoft.com/office/officeart/2005/8/layout/default"/>
    <dgm:cxn modelId="{79E7FE81-91EB-4B38-85B1-E6BA2095943F}" type="presParOf" srcId="{357E8C3A-5942-4F57-8497-70C9A3ACA77D}" destId="{301EBA00-3EDC-433C-9B65-F7E4E88BFC91}" srcOrd="1" destOrd="0" presId="urn:microsoft.com/office/officeart/2005/8/layout/default"/>
    <dgm:cxn modelId="{8E41EF4E-9F69-48B5-A5C2-70185786C493}" type="presParOf" srcId="{357E8C3A-5942-4F57-8497-70C9A3ACA77D}" destId="{0D42838E-D2A3-46A6-8DF4-0B68A0067336}" srcOrd="2" destOrd="0" presId="urn:microsoft.com/office/officeart/2005/8/layout/default"/>
    <dgm:cxn modelId="{F1EE2ACD-D9CE-4CED-9750-9149A87ED3A0}" type="presParOf" srcId="{357E8C3A-5942-4F57-8497-70C9A3ACA77D}" destId="{40C96D02-2935-47CD-8692-2645BFCA2E94}" srcOrd="3" destOrd="0" presId="urn:microsoft.com/office/officeart/2005/8/layout/default"/>
    <dgm:cxn modelId="{FD34EAAC-D02A-49A5-837E-5980CDEA3A0D}" type="presParOf" srcId="{357E8C3A-5942-4F57-8497-70C9A3ACA77D}" destId="{796EE057-16D5-48F0-8525-A8852337737F}"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6197A-66D0-415E-8E81-EE67D3C89A56}">
      <dsp:nvSpPr>
        <dsp:cNvPr id="0" name=""/>
        <dsp:cNvSpPr/>
      </dsp:nvSpPr>
      <dsp:spPr>
        <a:xfrm>
          <a:off x="0" y="1045102"/>
          <a:ext cx="2705099" cy="17177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1720A1-A419-4C56-917D-107FD2FAC780}">
      <dsp:nvSpPr>
        <dsp:cNvPr id="0" name=""/>
        <dsp:cNvSpPr/>
      </dsp:nvSpPr>
      <dsp:spPr>
        <a:xfrm>
          <a:off x="300566" y="1330640"/>
          <a:ext cx="2705099" cy="17177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a:t>Una herramienta conceptual que divide la actividad fundamental de una empresa en categorías que diseñan, producen, promocionan y soportan el producto.</a:t>
          </a:r>
          <a:endParaRPr lang="en-US" sz="1600" kern="1200"/>
        </a:p>
      </dsp:txBody>
      <dsp:txXfrm>
        <a:off x="350877" y="1380951"/>
        <a:ext cx="2604477" cy="1617116"/>
      </dsp:txXfrm>
    </dsp:sp>
    <dsp:sp modelId="{C4F23BE2-A2B3-4EA5-AB7D-C32E0970339F}">
      <dsp:nvSpPr>
        <dsp:cNvPr id="0" name=""/>
        <dsp:cNvSpPr/>
      </dsp:nvSpPr>
      <dsp:spPr>
        <a:xfrm>
          <a:off x="3306233" y="1045102"/>
          <a:ext cx="2705099" cy="17177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61A4FF-4E94-4297-9E6C-747E74CFA170}">
      <dsp:nvSpPr>
        <dsp:cNvPr id="0" name=""/>
        <dsp:cNvSpPr/>
      </dsp:nvSpPr>
      <dsp:spPr>
        <a:xfrm>
          <a:off x="3606799" y="1330640"/>
          <a:ext cx="2705099" cy="17177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a:t>Cada organización está compuesta por un conjunto de actividades. Todas estas actividades pueden ser representadas a través de una cadena de valor.</a:t>
          </a:r>
          <a:endParaRPr lang="en-US" sz="1600" kern="1200"/>
        </a:p>
      </dsp:txBody>
      <dsp:txXfrm>
        <a:off x="3657110" y="1380951"/>
        <a:ext cx="2604477" cy="1617116"/>
      </dsp:txXfrm>
    </dsp:sp>
    <dsp:sp modelId="{3131A36B-5392-4955-9FAA-932D2C2F198B}">
      <dsp:nvSpPr>
        <dsp:cNvPr id="0" name=""/>
        <dsp:cNvSpPr/>
      </dsp:nvSpPr>
      <dsp:spPr>
        <a:xfrm>
          <a:off x="6612466" y="1045102"/>
          <a:ext cx="2705099" cy="17177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D94C86-1288-47C9-A0D1-267952CC6C7F}">
      <dsp:nvSpPr>
        <dsp:cNvPr id="0" name=""/>
        <dsp:cNvSpPr/>
      </dsp:nvSpPr>
      <dsp:spPr>
        <a:xfrm>
          <a:off x="6913033" y="1330640"/>
          <a:ext cx="2705099" cy="17177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a:t>Cada segmento de esta cadena indica un punto en el que un cierto valor es añadido, generalmente en correspondencia de una inversión.</a:t>
          </a:r>
          <a:endParaRPr lang="en-US" sz="1600" kern="1200"/>
        </a:p>
      </dsp:txBody>
      <dsp:txXfrm>
        <a:off x="6963344" y="1380951"/>
        <a:ext cx="2604477" cy="1617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5ACDD-904F-41AC-BA6E-816D0BE1CB77}">
      <dsp:nvSpPr>
        <dsp:cNvPr id="0" name=""/>
        <dsp:cNvSpPr/>
      </dsp:nvSpPr>
      <dsp:spPr>
        <a:xfrm>
          <a:off x="1505181" y="1478"/>
          <a:ext cx="3146557" cy="188793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_tradnl" sz="2100" kern="1200"/>
            <a:t>Las diferencias entre las cadenas de valor de empresas rivales son una fuente clave de ventaja competitiva.</a:t>
          </a:r>
          <a:endParaRPr lang="en-US" sz="2100" kern="1200"/>
        </a:p>
      </dsp:txBody>
      <dsp:txXfrm>
        <a:off x="1505181" y="1478"/>
        <a:ext cx="3146557" cy="1887934"/>
      </dsp:txXfrm>
    </dsp:sp>
    <dsp:sp modelId="{0D42838E-D2A3-46A6-8DF4-0B68A0067336}">
      <dsp:nvSpPr>
        <dsp:cNvPr id="0" name=""/>
        <dsp:cNvSpPr/>
      </dsp:nvSpPr>
      <dsp:spPr>
        <a:xfrm>
          <a:off x="4966394" y="1478"/>
          <a:ext cx="3146557" cy="1887934"/>
        </a:xfrm>
        <a:prstGeom prst="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_tradnl" sz="2100" kern="1200"/>
            <a:t>En términos competitivos, el valor es el resutado del precio del producto y de las unidades que se venden. </a:t>
          </a:r>
          <a:endParaRPr lang="en-US" sz="2100" kern="1200"/>
        </a:p>
      </dsp:txBody>
      <dsp:txXfrm>
        <a:off x="4966394" y="1478"/>
        <a:ext cx="3146557" cy="1887934"/>
      </dsp:txXfrm>
    </dsp:sp>
    <dsp:sp modelId="{796EE057-16D5-48F0-8525-A8852337737F}">
      <dsp:nvSpPr>
        <dsp:cNvPr id="0" name=""/>
        <dsp:cNvSpPr/>
      </dsp:nvSpPr>
      <dsp:spPr>
        <a:xfrm>
          <a:off x="3235787" y="2204068"/>
          <a:ext cx="3146557" cy="1887934"/>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_tradnl" sz="2100" kern="1200"/>
            <a:t>Una empresa es rentable si el valor que obtiene es superior a los costes de producción.</a:t>
          </a:r>
          <a:endParaRPr lang="en-US" sz="2100" kern="1200"/>
        </a:p>
      </dsp:txBody>
      <dsp:txXfrm>
        <a:off x="3235787" y="2204068"/>
        <a:ext cx="3146557" cy="18879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Google Shape;1167;p8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68" name="Google Shape;1168;p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2588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2"/>
        <p:cNvGrpSpPr/>
        <p:nvPr/>
      </p:nvGrpSpPr>
      <p:grpSpPr>
        <a:xfrm>
          <a:off x="0" y="0"/>
          <a:ext cx="0" cy="0"/>
          <a:chOff x="0" y="0"/>
          <a:chExt cx="0" cy="0"/>
        </a:xfrm>
      </p:grpSpPr>
      <p:sp>
        <p:nvSpPr>
          <p:cNvPr id="1193" name="Google Shape;1193;p8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4" name="Google Shape;1194;p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144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6"/>
        <p:cNvGrpSpPr/>
        <p:nvPr/>
      </p:nvGrpSpPr>
      <p:grpSpPr>
        <a:xfrm>
          <a:off x="0" y="0"/>
          <a:ext cx="0" cy="0"/>
          <a:chOff x="0" y="0"/>
          <a:chExt cx="0" cy="0"/>
        </a:xfrm>
      </p:grpSpPr>
      <p:sp>
        <p:nvSpPr>
          <p:cNvPr id="1207" name="Google Shape;1207;p8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8" name="Google Shape;1208;p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787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8"/>
        <p:cNvGrpSpPr/>
        <p:nvPr/>
      </p:nvGrpSpPr>
      <p:grpSpPr>
        <a:xfrm>
          <a:off x="0" y="0"/>
          <a:ext cx="0" cy="0"/>
          <a:chOff x="0" y="0"/>
          <a:chExt cx="0" cy="0"/>
        </a:xfrm>
      </p:grpSpPr>
      <p:sp>
        <p:nvSpPr>
          <p:cNvPr id="1239" name="Google Shape;1239;p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0" name="Google Shape;1240;p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7046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1"/>
        <p:cNvGrpSpPr/>
        <p:nvPr/>
      </p:nvGrpSpPr>
      <p:grpSpPr>
        <a:xfrm>
          <a:off x="0" y="0"/>
          <a:ext cx="0" cy="0"/>
          <a:chOff x="0" y="0"/>
          <a:chExt cx="0" cy="0"/>
        </a:xfrm>
      </p:grpSpPr>
      <p:sp>
        <p:nvSpPr>
          <p:cNvPr id="1272" name="Google Shape;1272;p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3" name="Google Shape;1273;p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969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3"/>
        <p:cNvGrpSpPr/>
        <p:nvPr/>
      </p:nvGrpSpPr>
      <p:grpSpPr>
        <a:xfrm>
          <a:off x="0" y="0"/>
          <a:ext cx="0" cy="0"/>
          <a:chOff x="0" y="0"/>
          <a:chExt cx="0" cy="0"/>
        </a:xfrm>
      </p:grpSpPr>
      <p:sp>
        <p:nvSpPr>
          <p:cNvPr id="1304" name="Google Shape;1304;p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5" name="Google Shape;1305;p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7432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9"/>
        <p:cNvGrpSpPr/>
        <p:nvPr/>
      </p:nvGrpSpPr>
      <p:grpSpPr>
        <a:xfrm>
          <a:off x="0" y="0"/>
          <a:ext cx="0" cy="0"/>
          <a:chOff x="0" y="0"/>
          <a:chExt cx="0" cy="0"/>
        </a:xfrm>
      </p:grpSpPr>
      <p:sp>
        <p:nvSpPr>
          <p:cNvPr id="1330" name="Google Shape;1330;p9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1" name="Google Shape;1331;p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2928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5"/>
        <p:cNvGrpSpPr/>
        <p:nvPr/>
      </p:nvGrpSpPr>
      <p:grpSpPr>
        <a:xfrm>
          <a:off x="0" y="0"/>
          <a:ext cx="0" cy="0"/>
          <a:chOff x="0" y="0"/>
          <a:chExt cx="0" cy="0"/>
        </a:xfrm>
      </p:grpSpPr>
      <p:sp>
        <p:nvSpPr>
          <p:cNvPr id="1346" name="Google Shape;1346;p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7" name="Google Shape;1347;p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354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5"/>
        <p:cNvGrpSpPr/>
        <p:nvPr/>
      </p:nvGrpSpPr>
      <p:grpSpPr>
        <a:xfrm>
          <a:off x="0" y="0"/>
          <a:ext cx="0" cy="0"/>
          <a:chOff x="0" y="0"/>
          <a:chExt cx="0" cy="0"/>
        </a:xfrm>
      </p:grpSpPr>
      <p:sp>
        <p:nvSpPr>
          <p:cNvPr id="1346" name="Google Shape;1346;p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47" name="Google Shape;1347;p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8882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32308909a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32308909a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8"/>
        <p:cNvGrpSpPr/>
        <p:nvPr/>
      </p:nvGrpSpPr>
      <p:grpSpPr>
        <a:xfrm>
          <a:off x="0" y="0"/>
          <a:ext cx="0" cy="0"/>
          <a:chOff x="0" y="0"/>
          <a:chExt cx="0" cy="0"/>
        </a:xfrm>
      </p:grpSpPr>
      <p:sp>
        <p:nvSpPr>
          <p:cNvPr id="1079" name="Google Shape;1079;p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0" name="Google Shape;1080;p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925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8"/>
        <p:cNvGrpSpPr/>
        <p:nvPr/>
      </p:nvGrpSpPr>
      <p:grpSpPr>
        <a:xfrm>
          <a:off x="0" y="0"/>
          <a:ext cx="0" cy="0"/>
          <a:chOff x="0" y="0"/>
          <a:chExt cx="0" cy="0"/>
        </a:xfrm>
      </p:grpSpPr>
      <p:sp>
        <p:nvSpPr>
          <p:cNvPr id="1079" name="Google Shape;1079;p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0" name="Google Shape;1080;p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7073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8"/>
        <p:cNvGrpSpPr/>
        <p:nvPr/>
      </p:nvGrpSpPr>
      <p:grpSpPr>
        <a:xfrm>
          <a:off x="0" y="0"/>
          <a:ext cx="0" cy="0"/>
          <a:chOff x="0" y="0"/>
          <a:chExt cx="0" cy="0"/>
        </a:xfrm>
      </p:grpSpPr>
      <p:sp>
        <p:nvSpPr>
          <p:cNvPr id="1079" name="Google Shape;1079;p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0" name="Google Shape;1080;p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058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0"/>
        <p:cNvGrpSpPr/>
        <p:nvPr/>
      </p:nvGrpSpPr>
      <p:grpSpPr>
        <a:xfrm>
          <a:off x="0" y="0"/>
          <a:ext cx="0" cy="0"/>
          <a:chOff x="0" y="0"/>
          <a:chExt cx="0" cy="0"/>
        </a:xfrm>
      </p:grpSpPr>
      <p:sp>
        <p:nvSpPr>
          <p:cNvPr id="1121" name="Google Shape;1121;p8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2" name="Google Shape;1122;p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1357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3"/>
        <p:cNvGrpSpPr/>
        <p:nvPr/>
      </p:nvGrpSpPr>
      <p:grpSpPr>
        <a:xfrm>
          <a:off x="0" y="0"/>
          <a:ext cx="0" cy="0"/>
          <a:chOff x="0" y="0"/>
          <a:chExt cx="0" cy="0"/>
        </a:xfrm>
      </p:grpSpPr>
      <p:sp>
        <p:nvSpPr>
          <p:cNvPr id="1134" name="Google Shape;1134;p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5" name="Google Shape;1135;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1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3"/>
        <p:cNvGrpSpPr/>
        <p:nvPr/>
      </p:nvGrpSpPr>
      <p:grpSpPr>
        <a:xfrm>
          <a:off x="0" y="0"/>
          <a:ext cx="0" cy="0"/>
          <a:chOff x="0" y="0"/>
          <a:chExt cx="0" cy="0"/>
        </a:xfrm>
      </p:grpSpPr>
      <p:sp>
        <p:nvSpPr>
          <p:cNvPr id="1134" name="Google Shape;1134;p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5" name="Google Shape;1135;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8418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Google Shape;1167;p8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68" name="Google Shape;1168;p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45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500293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1584023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325336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7205425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498811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4617340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165715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2284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46710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15135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02314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85625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18509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240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29383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25423044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623920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a:blip r:embed="rId3">
            <a:alphaModFix/>
          </a:blip>
          <a:stretch>
            <a:fillRect/>
          </a:stretch>
        </p:blipFill>
        <p:spPr>
          <a:xfrm>
            <a:off x="10439400" y="6105600"/>
            <a:ext cx="1202475" cy="420875"/>
          </a:xfrm>
          <a:prstGeom prst="rect">
            <a:avLst/>
          </a:prstGeom>
          <a:noFill/>
          <a:ln>
            <a:noFill/>
          </a:ln>
        </p:spPr>
      </p:pic>
      <p:sp>
        <p:nvSpPr>
          <p:cNvPr id="85" name="Google Shape;85;p1"/>
          <p:cNvSpPr txBox="1"/>
          <p:nvPr/>
        </p:nvSpPr>
        <p:spPr>
          <a:xfrm>
            <a:off x="1373324" y="1756300"/>
            <a:ext cx="9066075" cy="70785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3400" dirty="0">
                <a:latin typeface="Calibri"/>
                <a:ea typeface="Calibri"/>
                <a:cs typeface="Calibri"/>
                <a:sym typeface="Calibri"/>
              </a:rPr>
              <a:t>Organización y gestión de la empresa informativa</a:t>
            </a:r>
            <a:endParaRPr sz="3400" dirty="0">
              <a:latin typeface="Calibri"/>
              <a:ea typeface="Calibri"/>
              <a:cs typeface="Calibri"/>
              <a:sym typeface="Calibri"/>
            </a:endParaRPr>
          </a:p>
        </p:txBody>
      </p:sp>
      <p:pic>
        <p:nvPicPr>
          <p:cNvPr id="86" name="Google Shape;86;p1"/>
          <p:cNvPicPr preferRelativeResize="0"/>
          <p:nvPr/>
        </p:nvPicPr>
        <p:blipFill>
          <a:blip r:embed="rId4">
            <a:alphaModFix/>
          </a:blip>
          <a:stretch>
            <a:fillRect/>
          </a:stretch>
        </p:blipFill>
        <p:spPr>
          <a:xfrm>
            <a:off x="2985748" y="0"/>
            <a:ext cx="6062870" cy="605775"/>
          </a:xfrm>
          <a:prstGeom prst="rect">
            <a:avLst/>
          </a:prstGeom>
          <a:noFill/>
          <a:ln>
            <a:noFill/>
          </a:ln>
        </p:spPr>
      </p:pic>
      <p:sp>
        <p:nvSpPr>
          <p:cNvPr id="87" name="Google Shape;87;p1"/>
          <p:cNvSpPr txBox="1"/>
          <p:nvPr/>
        </p:nvSpPr>
        <p:spPr>
          <a:xfrm>
            <a:off x="1354874" y="2464300"/>
            <a:ext cx="8225223"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800" dirty="0">
                <a:latin typeface="Calibri"/>
                <a:ea typeface="Calibri"/>
                <a:cs typeface="Calibri"/>
                <a:sym typeface="Calibri"/>
              </a:rPr>
              <a:t>6. Cadena de valor. Ingresos y gastos</a:t>
            </a:r>
            <a:endParaRPr sz="2800" dirty="0">
              <a:latin typeface="Calibri"/>
              <a:ea typeface="Calibri"/>
              <a:cs typeface="Calibri"/>
              <a:sym typeface="Calibri"/>
            </a:endParaRPr>
          </a:p>
        </p:txBody>
      </p:sp>
      <p:sp>
        <p:nvSpPr>
          <p:cNvPr id="88" name="Google Shape;88;p1"/>
          <p:cNvSpPr txBox="1"/>
          <p:nvPr/>
        </p:nvSpPr>
        <p:spPr>
          <a:xfrm>
            <a:off x="1373325" y="3815575"/>
            <a:ext cx="18735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800">
                <a:latin typeface="Calibri"/>
                <a:ea typeface="Calibri"/>
                <a:cs typeface="Calibri"/>
                <a:sym typeface="Calibri"/>
              </a:rPr>
              <a:t>Autores:</a:t>
            </a:r>
            <a:endParaRPr sz="2800">
              <a:latin typeface="Calibri"/>
              <a:ea typeface="Calibri"/>
              <a:cs typeface="Calibri"/>
              <a:sym typeface="Calibri"/>
            </a:endParaRPr>
          </a:p>
        </p:txBody>
      </p:sp>
      <p:sp>
        <p:nvSpPr>
          <p:cNvPr id="89" name="Google Shape;89;p1"/>
          <p:cNvSpPr txBox="1"/>
          <p:nvPr/>
        </p:nvSpPr>
        <p:spPr>
          <a:xfrm>
            <a:off x="1373325" y="4313650"/>
            <a:ext cx="6532718"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400" dirty="0">
                <a:latin typeface="Calibri"/>
                <a:ea typeface="Calibri"/>
                <a:cs typeface="Calibri"/>
                <a:sym typeface="Calibri"/>
              </a:rPr>
              <a:t>Guadalupe Aguado Guadalupe</a:t>
            </a:r>
            <a:endParaRPr sz="2400" dirty="0">
              <a:latin typeface="Calibri"/>
              <a:ea typeface="Calibri"/>
              <a:cs typeface="Calibri"/>
              <a:sym typeface="Calibri"/>
            </a:endParaRPr>
          </a:p>
        </p:txBody>
      </p:sp>
      <p:sp>
        <p:nvSpPr>
          <p:cNvPr id="90" name="Google Shape;90;p1"/>
          <p:cNvSpPr txBox="1"/>
          <p:nvPr/>
        </p:nvSpPr>
        <p:spPr>
          <a:xfrm>
            <a:off x="1354875" y="4754125"/>
            <a:ext cx="5538294"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2400" dirty="0">
                <a:latin typeface="Calibri"/>
                <a:ea typeface="Calibri"/>
                <a:cs typeface="Calibri"/>
                <a:sym typeface="Calibri"/>
              </a:rPr>
              <a:t>Manuel </a:t>
            </a:r>
            <a:r>
              <a:rPr lang="es-ES" sz="2400" dirty="0" err="1">
                <a:latin typeface="Calibri"/>
                <a:ea typeface="Calibri"/>
                <a:cs typeface="Calibri"/>
                <a:sym typeface="Calibri"/>
              </a:rPr>
              <a:t>Goyanes</a:t>
            </a:r>
            <a:endParaRPr sz="2400" dirty="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6"/>
        <p:cNvGrpSpPr/>
        <p:nvPr/>
      </p:nvGrpSpPr>
      <p:grpSpPr>
        <a:xfrm>
          <a:off x="0" y="0"/>
          <a:ext cx="0" cy="0"/>
          <a:chOff x="0" y="0"/>
          <a:chExt cx="0" cy="0"/>
        </a:xfrm>
      </p:grpSpPr>
      <p:sp>
        <p:nvSpPr>
          <p:cNvPr id="1137" name="Google Shape;1137;p84"/>
          <p:cNvSpPr txBox="1">
            <a:spLocks noGrp="1"/>
          </p:cNvSpPr>
          <p:nvPr>
            <p:ph type="title" idx="4294967295"/>
          </p:nvPr>
        </p:nvSpPr>
        <p:spPr>
          <a:xfrm>
            <a:off x="0" y="274638"/>
            <a:ext cx="10037763" cy="1143000"/>
          </a:xfrm>
          <a:prstGeom prst="rect">
            <a:avLst/>
          </a:prstGeom>
          <a:noFill/>
          <a:ln>
            <a:noFill/>
          </a:ln>
        </p:spPr>
        <p:txBody>
          <a:bodyPr spcFirstLastPara="1" wrap="square" lIns="91425" tIns="45700" rIns="91425" bIns="45700" anchor="ctr" anchorCtr="0">
            <a:noAutofit/>
          </a:bodyPr>
          <a:lstStyle/>
          <a:p>
            <a:pPr algn="l">
              <a:buClr>
                <a:schemeClr val="dk1"/>
              </a:buClr>
              <a:buSzPts val="3200"/>
            </a:pPr>
            <a:r>
              <a:rPr lang="en-US" dirty="0"/>
              <a:t>Cadena de valor </a:t>
            </a:r>
            <a:r>
              <a:rPr lang="en-US" dirty="0" err="1"/>
              <a:t>emergente</a:t>
            </a:r>
            <a:r>
              <a:rPr lang="en-US" dirty="0"/>
              <a:t> de la ind. </a:t>
            </a:r>
            <a:r>
              <a:rPr lang="en-US" dirty="0" err="1"/>
              <a:t>televisiva</a:t>
            </a:r>
            <a:endParaRPr dirty="0"/>
          </a:p>
        </p:txBody>
      </p:sp>
      <p:sp>
        <p:nvSpPr>
          <p:cNvPr id="1140" name="Google Shape;1140;p84"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41" name="Google Shape;1141;p84"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43" name="Google Shape;1143;p84"/>
          <p:cNvSpPr/>
          <p:nvPr/>
        </p:nvSpPr>
        <p:spPr>
          <a:xfrm>
            <a:off x="1576387" y="2205037"/>
            <a:ext cx="2216150" cy="1822450"/>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200"/>
            </a:pPr>
            <a:r>
              <a:rPr lang="en-US" sz="2200" kern="0">
                <a:solidFill>
                  <a:schemeClr val="tx1"/>
                </a:solidFill>
                <a:latin typeface="Calibri"/>
                <a:ea typeface="Calibri"/>
                <a:cs typeface="Calibri"/>
                <a:sym typeface="Calibri"/>
              </a:rPr>
              <a:t>Creación </a:t>
            </a:r>
            <a:endParaRPr sz="1400" kern="0">
              <a:solidFill>
                <a:schemeClr val="tx1"/>
              </a:solidFill>
              <a:latin typeface="Arial"/>
              <a:cs typeface="Arial"/>
              <a:sym typeface="Arial"/>
            </a:endParaRPr>
          </a:p>
          <a:p>
            <a:pPr algn="ctr">
              <a:buClr>
                <a:srgbClr val="FFFFFF"/>
              </a:buClr>
              <a:buSzPts val="2200"/>
            </a:pPr>
            <a:r>
              <a:rPr lang="en-US" sz="2200" kern="0">
                <a:solidFill>
                  <a:schemeClr val="tx1"/>
                </a:solidFill>
                <a:latin typeface="Calibri"/>
                <a:ea typeface="Calibri"/>
                <a:cs typeface="Calibri"/>
                <a:sym typeface="Calibri"/>
              </a:rPr>
              <a:t>del contenido /</a:t>
            </a:r>
            <a:endParaRPr sz="1400" kern="0">
              <a:solidFill>
                <a:schemeClr val="tx1"/>
              </a:solidFill>
              <a:latin typeface="Arial"/>
              <a:cs typeface="Arial"/>
              <a:sym typeface="Arial"/>
            </a:endParaRPr>
          </a:p>
          <a:p>
            <a:pPr algn="ctr">
              <a:buClr>
                <a:srgbClr val="FFFFFF"/>
              </a:buClr>
              <a:buSzPts val="2200"/>
            </a:pPr>
            <a:r>
              <a:rPr lang="en-US" sz="2200" kern="0">
                <a:solidFill>
                  <a:schemeClr val="tx1"/>
                </a:solidFill>
                <a:latin typeface="Calibri"/>
                <a:ea typeface="Calibri"/>
                <a:cs typeface="Calibri"/>
                <a:sym typeface="Calibri"/>
              </a:rPr>
              <a:t>Adquisición</a:t>
            </a:r>
            <a:endParaRPr sz="1400" kern="0">
              <a:solidFill>
                <a:schemeClr val="tx1"/>
              </a:solidFill>
              <a:latin typeface="Arial"/>
              <a:cs typeface="Arial"/>
              <a:sym typeface="Arial"/>
            </a:endParaRPr>
          </a:p>
        </p:txBody>
      </p:sp>
      <p:sp>
        <p:nvSpPr>
          <p:cNvPr id="1144" name="Google Shape;1144;p84"/>
          <p:cNvSpPr/>
          <p:nvPr/>
        </p:nvSpPr>
        <p:spPr>
          <a:xfrm>
            <a:off x="3863975" y="2205037"/>
            <a:ext cx="2214562" cy="1822450"/>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200"/>
            </a:pPr>
            <a:r>
              <a:rPr lang="en-US" sz="2200" kern="0">
                <a:solidFill>
                  <a:schemeClr val="tx1"/>
                </a:solidFill>
                <a:latin typeface="Calibri"/>
                <a:ea typeface="Calibri"/>
                <a:cs typeface="Calibri"/>
                <a:sym typeface="Calibri"/>
              </a:rPr>
              <a:t>Programación</a:t>
            </a:r>
            <a:endParaRPr sz="1400" kern="0">
              <a:solidFill>
                <a:schemeClr val="tx1"/>
              </a:solidFill>
              <a:latin typeface="Arial"/>
              <a:cs typeface="Arial"/>
              <a:sym typeface="Arial"/>
            </a:endParaRPr>
          </a:p>
        </p:txBody>
      </p:sp>
      <p:sp>
        <p:nvSpPr>
          <p:cNvPr id="1145" name="Google Shape;1145;p84"/>
          <p:cNvSpPr/>
          <p:nvPr/>
        </p:nvSpPr>
        <p:spPr>
          <a:xfrm>
            <a:off x="6167437" y="2205037"/>
            <a:ext cx="2216150" cy="1822450"/>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200"/>
            </a:pPr>
            <a:r>
              <a:rPr lang="en-US" sz="2200" kern="0">
                <a:solidFill>
                  <a:schemeClr val="tx1"/>
                </a:solidFill>
                <a:latin typeface="Calibri"/>
                <a:ea typeface="Calibri"/>
                <a:cs typeface="Calibri"/>
                <a:sym typeface="Calibri"/>
              </a:rPr>
              <a:t>Plataforma de </a:t>
            </a:r>
            <a:endParaRPr sz="1400" kern="0">
              <a:solidFill>
                <a:schemeClr val="tx1"/>
              </a:solidFill>
              <a:latin typeface="Arial"/>
              <a:cs typeface="Arial"/>
              <a:sym typeface="Arial"/>
            </a:endParaRPr>
          </a:p>
          <a:p>
            <a:pPr algn="ctr">
              <a:buClr>
                <a:srgbClr val="FFFFFF"/>
              </a:buClr>
              <a:buSzPts val="2200"/>
            </a:pPr>
            <a:r>
              <a:rPr lang="en-US" sz="2200" kern="0">
                <a:solidFill>
                  <a:schemeClr val="tx1"/>
                </a:solidFill>
                <a:latin typeface="Calibri"/>
                <a:ea typeface="Calibri"/>
                <a:cs typeface="Calibri"/>
                <a:sym typeface="Calibri"/>
              </a:rPr>
              <a:t>distribución /</a:t>
            </a:r>
            <a:endParaRPr sz="1400" kern="0">
              <a:solidFill>
                <a:schemeClr val="tx1"/>
              </a:solidFill>
              <a:latin typeface="Arial"/>
              <a:cs typeface="Arial"/>
              <a:sym typeface="Arial"/>
            </a:endParaRPr>
          </a:p>
          <a:p>
            <a:pPr algn="ctr">
              <a:buClr>
                <a:srgbClr val="FFFFFF"/>
              </a:buClr>
              <a:buSzPts val="2200"/>
            </a:pPr>
            <a:r>
              <a:rPr lang="en-US" sz="2200" kern="0">
                <a:solidFill>
                  <a:schemeClr val="tx1"/>
                </a:solidFill>
                <a:latin typeface="Calibri"/>
                <a:ea typeface="Calibri"/>
                <a:cs typeface="Calibri"/>
                <a:sym typeface="Calibri"/>
              </a:rPr>
              <a:t>Canal</a:t>
            </a:r>
            <a:endParaRPr sz="1400" kern="0">
              <a:solidFill>
                <a:schemeClr val="tx1"/>
              </a:solidFill>
              <a:latin typeface="Arial"/>
              <a:cs typeface="Arial"/>
              <a:sym typeface="Arial"/>
            </a:endParaRPr>
          </a:p>
        </p:txBody>
      </p:sp>
      <p:sp>
        <p:nvSpPr>
          <p:cNvPr id="1146" name="Google Shape;1146;p84"/>
          <p:cNvSpPr/>
          <p:nvPr/>
        </p:nvSpPr>
        <p:spPr>
          <a:xfrm>
            <a:off x="8416925" y="2205037"/>
            <a:ext cx="2216150" cy="1822450"/>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200"/>
            </a:pPr>
            <a:r>
              <a:rPr lang="en-US" sz="2200" kern="0">
                <a:solidFill>
                  <a:schemeClr val="tx1"/>
                </a:solidFill>
                <a:latin typeface="Calibri"/>
                <a:ea typeface="Calibri"/>
                <a:cs typeface="Calibri"/>
                <a:sym typeface="Calibri"/>
              </a:rPr>
              <a:t>   Interfaz usuario</a:t>
            </a:r>
            <a:endParaRPr sz="1400" kern="0">
              <a:solidFill>
                <a:schemeClr val="tx1"/>
              </a:solidFill>
              <a:latin typeface="Arial"/>
              <a:cs typeface="Arial"/>
              <a:sym typeface="Arial"/>
            </a:endParaRPr>
          </a:p>
        </p:txBody>
      </p:sp>
      <p:sp>
        <p:nvSpPr>
          <p:cNvPr id="1147" name="Google Shape;1147;p84"/>
          <p:cNvSpPr/>
          <p:nvPr/>
        </p:nvSpPr>
        <p:spPr>
          <a:xfrm>
            <a:off x="2924175" y="4725988"/>
            <a:ext cx="1663700" cy="935037"/>
          </a:xfrm>
          <a:prstGeom prst="homePlate">
            <a:avLst>
              <a:gd name="adj" fmla="val 16691"/>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300"/>
            </a:pPr>
            <a:r>
              <a:rPr lang="en-US" sz="1300" kern="0" dirty="0">
                <a:solidFill>
                  <a:schemeClr val="tx1"/>
                </a:solidFill>
                <a:latin typeface="Calibri"/>
                <a:ea typeface="Calibri"/>
                <a:cs typeface="Calibri"/>
                <a:sym typeface="Calibri"/>
              </a:rPr>
              <a:t>  </a:t>
            </a:r>
            <a:r>
              <a:rPr lang="en-US" sz="1300" kern="0" dirty="0" err="1">
                <a:solidFill>
                  <a:schemeClr val="tx1"/>
                </a:solidFill>
                <a:latin typeface="Calibri"/>
                <a:ea typeface="Calibri"/>
                <a:cs typeface="Calibri"/>
                <a:sym typeface="Calibri"/>
              </a:rPr>
              <a:t>Confección</a:t>
            </a:r>
            <a:endParaRPr sz="1400" kern="0" dirty="0">
              <a:solidFill>
                <a:schemeClr val="tx1"/>
              </a:solidFill>
              <a:latin typeface="Arial"/>
              <a:cs typeface="Arial"/>
              <a:sym typeface="Arial"/>
            </a:endParaRPr>
          </a:p>
        </p:txBody>
      </p:sp>
      <p:cxnSp>
        <p:nvCxnSpPr>
          <p:cNvPr id="1148" name="Google Shape;1148;p84"/>
          <p:cNvCxnSpPr/>
          <p:nvPr/>
        </p:nvCxnSpPr>
        <p:spPr>
          <a:xfrm>
            <a:off x="2684462" y="4027487"/>
            <a:ext cx="603250" cy="698500"/>
          </a:xfrm>
          <a:prstGeom prst="straightConnector1">
            <a:avLst/>
          </a:prstGeom>
          <a:ln>
            <a:headEnd type="none" w="med" len="med"/>
            <a:tailEnd type="none" w="med" len="med"/>
          </a:ln>
        </p:spPr>
        <p:style>
          <a:lnRef idx="2">
            <a:schemeClr val="dk1"/>
          </a:lnRef>
          <a:fillRef idx="1">
            <a:schemeClr val="lt1"/>
          </a:fillRef>
          <a:effectRef idx="0">
            <a:schemeClr val="dk1"/>
          </a:effectRef>
          <a:fontRef idx="minor">
            <a:schemeClr val="dk1"/>
          </a:fontRef>
        </p:style>
      </p:cxnSp>
      <p:cxnSp>
        <p:nvCxnSpPr>
          <p:cNvPr id="1149" name="Google Shape;1149;p84"/>
          <p:cNvCxnSpPr/>
          <p:nvPr/>
        </p:nvCxnSpPr>
        <p:spPr>
          <a:xfrm rot="10800000" flipH="1">
            <a:off x="3756025" y="4027487"/>
            <a:ext cx="539750" cy="698500"/>
          </a:xfrm>
          <a:prstGeom prst="straightConnector1">
            <a:avLst/>
          </a:prstGeom>
          <a:ln>
            <a:headEnd type="none" w="med" len="med"/>
            <a:tailEnd type="none" w="med" len="med"/>
          </a:ln>
        </p:spPr>
        <p:style>
          <a:lnRef idx="2">
            <a:schemeClr val="dk1"/>
          </a:lnRef>
          <a:fillRef idx="1">
            <a:schemeClr val="lt1"/>
          </a:fillRef>
          <a:effectRef idx="0">
            <a:schemeClr val="dk1"/>
          </a:effectRef>
          <a:fontRef idx="minor">
            <a:schemeClr val="dk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6"/>
        <p:cNvGrpSpPr/>
        <p:nvPr/>
      </p:nvGrpSpPr>
      <p:grpSpPr>
        <a:xfrm>
          <a:off x="0" y="0"/>
          <a:ext cx="0" cy="0"/>
          <a:chOff x="0" y="0"/>
          <a:chExt cx="0" cy="0"/>
        </a:xfrm>
      </p:grpSpPr>
      <p:sp>
        <p:nvSpPr>
          <p:cNvPr id="1137" name="Google Shape;1137;p84"/>
          <p:cNvSpPr txBox="1">
            <a:spLocks noGrp="1"/>
          </p:cNvSpPr>
          <p:nvPr>
            <p:ph type="title" idx="4294967295"/>
          </p:nvPr>
        </p:nvSpPr>
        <p:spPr>
          <a:xfrm>
            <a:off x="0" y="274638"/>
            <a:ext cx="10099675" cy="1143000"/>
          </a:xfrm>
          <a:prstGeom prst="rect">
            <a:avLst/>
          </a:prstGeom>
          <a:noFill/>
          <a:ln>
            <a:noFill/>
          </a:ln>
        </p:spPr>
        <p:txBody>
          <a:bodyPr spcFirstLastPara="1" wrap="square" lIns="91425" tIns="45700" rIns="91425" bIns="45700" anchor="ctr" anchorCtr="0">
            <a:noAutofit/>
          </a:bodyPr>
          <a:lstStyle/>
          <a:p>
            <a:pPr algn="l">
              <a:buClr>
                <a:schemeClr val="dk1"/>
              </a:buClr>
              <a:buSzPts val="3200"/>
            </a:pPr>
            <a:r>
              <a:rPr lang="en-US" dirty="0" err="1"/>
              <a:t>Productos</a:t>
            </a:r>
            <a:r>
              <a:rPr lang="en-US" dirty="0"/>
              <a:t> del sector </a:t>
            </a:r>
            <a:r>
              <a:rPr lang="en-US" dirty="0" err="1"/>
              <a:t>televisivo</a:t>
            </a:r>
            <a:endParaRPr dirty="0"/>
          </a:p>
        </p:txBody>
      </p:sp>
      <p:sp>
        <p:nvSpPr>
          <p:cNvPr id="1140" name="Google Shape;1140;p84"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41" name="Google Shape;1141;p84"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0414" y="2814639"/>
            <a:ext cx="5591175" cy="1228725"/>
          </a:xfrm>
          <a:prstGeom prst="rect">
            <a:avLst/>
          </a:prstGeom>
          <a:ln/>
        </p:spPr>
        <p:style>
          <a:lnRef idx="2">
            <a:schemeClr val="dk1"/>
          </a:lnRef>
          <a:fillRef idx="1">
            <a:schemeClr val="lt1"/>
          </a:fillRef>
          <a:effectRef idx="0">
            <a:schemeClr val="dk1"/>
          </a:effectRef>
          <a:fontRef idx="minor">
            <a:schemeClr val="dk1"/>
          </a:fontRef>
        </p:style>
      </p:pic>
      <p:sp>
        <p:nvSpPr>
          <p:cNvPr id="18" name="17 Rectángulo redondeado"/>
          <p:cNvSpPr/>
          <p:nvPr/>
        </p:nvSpPr>
        <p:spPr>
          <a:xfrm>
            <a:off x="3300413" y="3235892"/>
            <a:ext cx="2834176" cy="10330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2400" b="1" kern="0" dirty="0">
                <a:solidFill>
                  <a:schemeClr val="tx1"/>
                </a:solidFill>
                <a:latin typeface="Arial"/>
                <a:sym typeface="Arial"/>
              </a:rPr>
              <a:t>TV en abierto</a:t>
            </a:r>
            <a:endParaRPr lang="es-ES" sz="1000" b="1" kern="0" dirty="0">
              <a:solidFill>
                <a:schemeClr val="tx1"/>
              </a:solidFill>
              <a:latin typeface="Arial"/>
              <a:sym typeface="Arial"/>
            </a:endParaRPr>
          </a:p>
        </p:txBody>
      </p:sp>
      <p:sp>
        <p:nvSpPr>
          <p:cNvPr id="19" name="18 Rectángulo redondeado"/>
          <p:cNvSpPr/>
          <p:nvPr/>
        </p:nvSpPr>
        <p:spPr>
          <a:xfrm>
            <a:off x="6249411" y="3220234"/>
            <a:ext cx="2834176" cy="10330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2400" b="1" kern="0" dirty="0">
                <a:solidFill>
                  <a:schemeClr val="tx1"/>
                </a:solidFill>
                <a:latin typeface="Arial"/>
                <a:sym typeface="Arial"/>
              </a:rPr>
              <a:t>TV de Pago</a:t>
            </a:r>
            <a:endParaRPr lang="es-ES" sz="1000" b="1" kern="0" dirty="0">
              <a:solidFill>
                <a:schemeClr val="tx1"/>
              </a:solidFill>
              <a:latin typeface="Arial"/>
              <a:sym typeface="Arial"/>
            </a:endParaRPr>
          </a:p>
        </p:txBody>
      </p:sp>
      <p:sp>
        <p:nvSpPr>
          <p:cNvPr id="20" name="19 Rectángulo redondeado"/>
          <p:cNvSpPr/>
          <p:nvPr/>
        </p:nvSpPr>
        <p:spPr>
          <a:xfrm>
            <a:off x="6096000" y="1781568"/>
            <a:ext cx="2834176" cy="10330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2400" b="1" kern="0" dirty="0">
                <a:solidFill>
                  <a:schemeClr val="tx1"/>
                </a:solidFill>
                <a:latin typeface="Arial"/>
                <a:sym typeface="Arial"/>
              </a:rPr>
              <a:t>Productos</a:t>
            </a:r>
            <a:endParaRPr lang="es-ES" sz="1000" b="1" kern="0" dirty="0">
              <a:solidFill>
                <a:schemeClr val="tx1"/>
              </a:solidFill>
              <a:latin typeface="Arial"/>
              <a:sym typeface="Arial"/>
            </a:endParaRPr>
          </a:p>
        </p:txBody>
      </p:sp>
      <p:sp>
        <p:nvSpPr>
          <p:cNvPr id="2" name="1 CuadroTexto"/>
          <p:cNvSpPr txBox="1"/>
          <p:nvPr/>
        </p:nvSpPr>
        <p:spPr>
          <a:xfrm>
            <a:off x="3427956" y="4622104"/>
            <a:ext cx="2505206" cy="1815882"/>
          </a:xfrm>
          <a:prstGeom prst="rect">
            <a:avLst/>
          </a:prstGeom>
          <a:noFill/>
        </p:spPr>
        <p:txBody>
          <a:bodyPr wrap="square" rtlCol="0">
            <a:spAutoFit/>
          </a:bodyPr>
          <a:lstStyle/>
          <a:p>
            <a:pPr marL="285750" indent="-285750">
              <a:buClr>
                <a:srgbClr val="000000"/>
              </a:buClr>
              <a:buFont typeface="Arial" panose="020B0604020202020204" pitchFamily="34" charset="0"/>
              <a:buChar char="•"/>
            </a:pPr>
            <a:r>
              <a:rPr lang="es-ES" sz="1600" kern="0" dirty="0">
                <a:solidFill>
                  <a:srgbClr val="000000"/>
                </a:solidFill>
                <a:latin typeface="Arial"/>
                <a:cs typeface="Arial"/>
                <a:sym typeface="Arial"/>
              </a:rPr>
              <a:t>Programas regulares</a:t>
            </a:r>
          </a:p>
          <a:p>
            <a:pPr marL="285750" indent="-285750">
              <a:buClr>
                <a:srgbClr val="000000"/>
              </a:buClr>
              <a:buFont typeface="Arial" panose="020B0604020202020204" pitchFamily="34" charset="0"/>
              <a:buChar char="•"/>
            </a:pPr>
            <a:r>
              <a:rPr lang="es-ES" sz="1600" kern="0" dirty="0">
                <a:solidFill>
                  <a:srgbClr val="000000"/>
                </a:solidFill>
                <a:latin typeface="Arial"/>
                <a:cs typeface="Arial"/>
                <a:sym typeface="Arial"/>
              </a:rPr>
              <a:t>Programas especializados</a:t>
            </a:r>
          </a:p>
          <a:p>
            <a:pPr marL="285750" indent="-285750">
              <a:buClr>
                <a:srgbClr val="000000"/>
              </a:buClr>
              <a:buFont typeface="Arial" panose="020B0604020202020204" pitchFamily="34" charset="0"/>
              <a:buChar char="•"/>
            </a:pPr>
            <a:r>
              <a:rPr lang="es-ES" sz="1600" kern="0" dirty="0">
                <a:solidFill>
                  <a:srgbClr val="000000"/>
                </a:solidFill>
                <a:latin typeface="Arial"/>
                <a:cs typeface="Arial"/>
                <a:sym typeface="Arial"/>
              </a:rPr>
              <a:t>Programas locales</a:t>
            </a:r>
          </a:p>
          <a:p>
            <a:pPr marL="285750" indent="-285750">
              <a:buClr>
                <a:srgbClr val="000000"/>
              </a:buClr>
              <a:buFont typeface="Arial" panose="020B0604020202020204" pitchFamily="34" charset="0"/>
              <a:buChar char="•"/>
            </a:pPr>
            <a:r>
              <a:rPr lang="es-ES" sz="1600" kern="0" dirty="0">
                <a:solidFill>
                  <a:srgbClr val="000000"/>
                </a:solidFill>
                <a:latin typeface="Arial"/>
                <a:cs typeface="Arial"/>
                <a:sym typeface="Arial"/>
              </a:rPr>
              <a:t>Videos en abierto bajo demanda</a:t>
            </a:r>
          </a:p>
          <a:p>
            <a:pPr marL="285750" indent="-285750">
              <a:buClr>
                <a:srgbClr val="000000"/>
              </a:buClr>
              <a:buFont typeface="Arial" panose="020B0604020202020204" pitchFamily="34" charset="0"/>
              <a:buChar char="•"/>
            </a:pPr>
            <a:endParaRPr lang="es-ES" sz="1600" kern="0" dirty="0">
              <a:solidFill>
                <a:srgbClr val="000000"/>
              </a:solidFill>
              <a:latin typeface="Arial"/>
              <a:cs typeface="Arial"/>
              <a:sym typeface="Arial"/>
            </a:endParaRPr>
          </a:p>
        </p:txBody>
      </p:sp>
      <p:sp>
        <p:nvSpPr>
          <p:cNvPr id="22" name="21 CuadroTexto"/>
          <p:cNvSpPr txBox="1"/>
          <p:nvPr/>
        </p:nvSpPr>
        <p:spPr>
          <a:xfrm>
            <a:off x="6234797" y="4599140"/>
            <a:ext cx="2505206" cy="1077218"/>
          </a:xfrm>
          <a:prstGeom prst="rect">
            <a:avLst/>
          </a:prstGeom>
          <a:noFill/>
        </p:spPr>
        <p:txBody>
          <a:bodyPr wrap="square" rtlCol="0">
            <a:spAutoFit/>
          </a:bodyPr>
          <a:lstStyle/>
          <a:p>
            <a:pPr marL="285750" indent="-285750">
              <a:buClr>
                <a:srgbClr val="000000"/>
              </a:buClr>
              <a:buFont typeface="Arial" panose="020B0604020202020204" pitchFamily="34" charset="0"/>
              <a:buChar char="•"/>
            </a:pPr>
            <a:r>
              <a:rPr lang="es-ES" sz="1600" kern="0" dirty="0">
                <a:solidFill>
                  <a:srgbClr val="000000"/>
                </a:solidFill>
                <a:latin typeface="Arial"/>
                <a:cs typeface="Arial"/>
                <a:sym typeface="Arial"/>
              </a:rPr>
              <a:t>Pago por canal</a:t>
            </a:r>
          </a:p>
          <a:p>
            <a:pPr marL="285750" indent="-285750">
              <a:buClr>
                <a:srgbClr val="000000"/>
              </a:buClr>
              <a:buFont typeface="Arial" panose="020B0604020202020204" pitchFamily="34" charset="0"/>
              <a:buChar char="•"/>
            </a:pPr>
            <a:r>
              <a:rPr lang="es-ES" sz="1600" kern="0" dirty="0" err="1">
                <a:solidFill>
                  <a:srgbClr val="000000"/>
                </a:solidFill>
                <a:latin typeface="Arial"/>
                <a:cs typeface="Arial"/>
                <a:sym typeface="Arial"/>
              </a:rPr>
              <a:t>Pay</a:t>
            </a:r>
            <a:r>
              <a:rPr lang="es-ES" sz="1600" kern="0" dirty="0">
                <a:solidFill>
                  <a:srgbClr val="000000"/>
                </a:solidFill>
                <a:latin typeface="Arial"/>
                <a:cs typeface="Arial"/>
                <a:sym typeface="Arial"/>
              </a:rPr>
              <a:t>-per-</a:t>
            </a:r>
            <a:r>
              <a:rPr lang="es-ES" sz="1600" kern="0" dirty="0" err="1">
                <a:solidFill>
                  <a:srgbClr val="000000"/>
                </a:solidFill>
                <a:latin typeface="Arial"/>
                <a:cs typeface="Arial"/>
                <a:sym typeface="Arial"/>
              </a:rPr>
              <a:t>view</a:t>
            </a:r>
            <a:endParaRPr lang="es-ES" sz="1600" kern="0" dirty="0">
              <a:solidFill>
                <a:srgbClr val="000000"/>
              </a:solidFill>
              <a:latin typeface="Arial"/>
              <a:cs typeface="Arial"/>
              <a:sym typeface="Arial"/>
            </a:endParaRPr>
          </a:p>
          <a:p>
            <a:pPr marL="285750" indent="-285750">
              <a:buClr>
                <a:srgbClr val="000000"/>
              </a:buClr>
              <a:buFont typeface="Arial" panose="020B0604020202020204" pitchFamily="34" charset="0"/>
              <a:buChar char="•"/>
            </a:pPr>
            <a:r>
              <a:rPr lang="es-ES" sz="1600" kern="0" dirty="0">
                <a:solidFill>
                  <a:srgbClr val="000000"/>
                </a:solidFill>
                <a:latin typeface="Arial"/>
                <a:cs typeface="Arial"/>
                <a:sym typeface="Arial"/>
              </a:rPr>
              <a:t>Pago por video bajo demanda</a:t>
            </a:r>
          </a:p>
        </p:txBody>
      </p:sp>
    </p:spTree>
    <p:extLst>
      <p:ext uri="{BB962C8B-B14F-4D97-AF65-F5344CB8AC3E}">
        <p14:creationId xmlns:p14="http://schemas.microsoft.com/office/powerpoint/2010/main" val="191831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9"/>
        <p:cNvGrpSpPr/>
        <p:nvPr/>
      </p:nvGrpSpPr>
      <p:grpSpPr>
        <a:xfrm>
          <a:off x="0" y="0"/>
          <a:ext cx="0" cy="0"/>
          <a:chOff x="0" y="0"/>
          <a:chExt cx="0" cy="0"/>
        </a:xfrm>
      </p:grpSpPr>
      <p:sp>
        <p:nvSpPr>
          <p:cNvPr id="1170" name="Google Shape;1170;p86"/>
          <p:cNvSpPr txBox="1">
            <a:spLocks noGrp="1"/>
          </p:cNvSpPr>
          <p:nvPr>
            <p:ph type="title" idx="4294967295"/>
          </p:nvPr>
        </p:nvSpPr>
        <p:spPr>
          <a:xfrm>
            <a:off x="0" y="274638"/>
            <a:ext cx="10131425" cy="1143000"/>
          </a:xfrm>
          <a:prstGeom prst="rect">
            <a:avLst/>
          </a:prstGeom>
          <a:noFill/>
          <a:ln>
            <a:noFill/>
          </a:ln>
        </p:spPr>
        <p:txBody>
          <a:bodyPr spcFirstLastPara="1" wrap="square" lIns="91425" tIns="45700" rIns="91425" bIns="45700" anchor="ctr" anchorCtr="0">
            <a:noAutofit/>
          </a:bodyPr>
          <a:lstStyle/>
          <a:p>
            <a:pPr lvl="0" algn="l">
              <a:buClr>
                <a:schemeClr val="dk1"/>
              </a:buClr>
              <a:buSzPts val="3200"/>
            </a:pPr>
            <a:r>
              <a:rPr lang="es-ES" dirty="0"/>
              <a:t>6.4. La cadena de valor de la industria mediática en Internet</a:t>
            </a:r>
            <a:endParaRPr dirty="0"/>
          </a:p>
        </p:txBody>
      </p:sp>
      <p:sp>
        <p:nvSpPr>
          <p:cNvPr id="1173" name="Google Shape;1173;p86"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74" name="Google Shape;1174;p86"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8" name="Google Shape;1161;p85"/>
          <p:cNvSpPr/>
          <p:nvPr/>
        </p:nvSpPr>
        <p:spPr>
          <a:xfrm>
            <a:off x="1662641" y="2683420"/>
            <a:ext cx="1816256" cy="2709604"/>
          </a:xfrm>
          <a:prstGeom prst="homePlate">
            <a:avLst>
              <a:gd name="adj" fmla="val 13694"/>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800"/>
            </a:pPr>
            <a:r>
              <a:rPr lang="es-ES" sz="1400" kern="0" dirty="0">
                <a:solidFill>
                  <a:schemeClr val="tx1"/>
                </a:solidFill>
                <a:latin typeface="Calibri"/>
                <a:ea typeface="Calibri"/>
                <a:cs typeface="Calibri"/>
                <a:sym typeface="Calibri"/>
              </a:rPr>
              <a:t>Adquisición de contenido online</a:t>
            </a:r>
            <a:endParaRPr sz="1050" kern="0" dirty="0">
              <a:solidFill>
                <a:schemeClr val="tx1"/>
              </a:solidFill>
              <a:latin typeface="Arial"/>
              <a:cs typeface="Arial"/>
              <a:sym typeface="Arial"/>
            </a:endParaRPr>
          </a:p>
        </p:txBody>
      </p:sp>
      <p:sp>
        <p:nvSpPr>
          <p:cNvPr id="9" name="Google Shape;1162;p85"/>
          <p:cNvSpPr/>
          <p:nvPr/>
        </p:nvSpPr>
        <p:spPr>
          <a:xfrm>
            <a:off x="3465425" y="2723138"/>
            <a:ext cx="1827196" cy="2712462"/>
          </a:xfrm>
          <a:prstGeom prst="homePlate">
            <a:avLst>
              <a:gd name="adj" fmla="val 13694"/>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200"/>
            </a:pPr>
            <a:r>
              <a:rPr lang="es-ES" sz="1600" kern="0" dirty="0">
                <a:solidFill>
                  <a:schemeClr val="tx1"/>
                </a:solidFill>
                <a:latin typeface="Calibri"/>
                <a:ea typeface="Calibri"/>
                <a:cs typeface="Calibri"/>
                <a:sym typeface="Calibri"/>
              </a:rPr>
              <a:t>Creación de contenido online</a:t>
            </a:r>
            <a:endParaRPr sz="1050" kern="0" dirty="0">
              <a:solidFill>
                <a:schemeClr val="tx1"/>
              </a:solidFill>
              <a:latin typeface="Arial"/>
              <a:cs typeface="Arial"/>
              <a:sym typeface="Arial"/>
            </a:endParaRPr>
          </a:p>
        </p:txBody>
      </p:sp>
      <p:sp>
        <p:nvSpPr>
          <p:cNvPr id="10" name="Google Shape;1163;p85"/>
          <p:cNvSpPr/>
          <p:nvPr/>
        </p:nvSpPr>
        <p:spPr>
          <a:xfrm>
            <a:off x="5304345" y="2723138"/>
            <a:ext cx="1610171" cy="2712462"/>
          </a:xfrm>
          <a:prstGeom prst="homePlate">
            <a:avLst>
              <a:gd name="adj" fmla="val 13694"/>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000000"/>
              </a:buClr>
              <a:buSzPts val="2000"/>
            </a:pPr>
            <a:endParaRPr sz="1400" kern="0" dirty="0">
              <a:solidFill>
                <a:schemeClr val="tx1"/>
              </a:solidFill>
              <a:latin typeface="Calibri"/>
              <a:ea typeface="Calibri"/>
              <a:cs typeface="Calibri"/>
              <a:sym typeface="Calibri"/>
            </a:endParaRPr>
          </a:p>
          <a:p>
            <a:pPr algn="ctr">
              <a:buClr>
                <a:srgbClr val="FFFFFF"/>
              </a:buClr>
              <a:buSzPts val="2000"/>
            </a:pPr>
            <a:r>
              <a:rPr lang="es-ES" sz="1400" kern="0" dirty="0">
                <a:solidFill>
                  <a:schemeClr val="tx1"/>
                </a:solidFill>
                <a:latin typeface="Calibri"/>
                <a:ea typeface="Calibri"/>
                <a:cs typeface="Calibri"/>
                <a:sym typeface="Calibri"/>
              </a:rPr>
              <a:t>Empaquetamiento de contenido y servicios</a:t>
            </a:r>
            <a:endParaRPr sz="1050" kern="0" dirty="0">
              <a:solidFill>
                <a:schemeClr val="tx1"/>
              </a:solidFill>
              <a:latin typeface="Arial"/>
              <a:cs typeface="Arial"/>
              <a:sym typeface="Arial"/>
            </a:endParaRPr>
          </a:p>
          <a:p>
            <a:pPr>
              <a:buClr>
                <a:srgbClr val="000000"/>
              </a:buClr>
            </a:pPr>
            <a:endParaRPr sz="1400" kern="0" dirty="0">
              <a:solidFill>
                <a:schemeClr val="tx1"/>
              </a:solidFill>
              <a:latin typeface="Calibri"/>
              <a:ea typeface="Calibri"/>
              <a:cs typeface="Calibri"/>
              <a:sym typeface="Calibri"/>
            </a:endParaRPr>
          </a:p>
        </p:txBody>
      </p:sp>
      <p:sp>
        <p:nvSpPr>
          <p:cNvPr id="12" name="Google Shape;1165;p85"/>
          <p:cNvSpPr/>
          <p:nvPr/>
        </p:nvSpPr>
        <p:spPr>
          <a:xfrm>
            <a:off x="6924020" y="2724136"/>
            <a:ext cx="1722183" cy="2709604"/>
          </a:xfrm>
          <a:prstGeom prst="homePlate">
            <a:avLst>
              <a:gd name="adj" fmla="val 13694"/>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000"/>
            </a:pPr>
            <a:r>
              <a:rPr lang="es-ES" sz="1400" kern="0" dirty="0">
                <a:solidFill>
                  <a:schemeClr val="tx1"/>
                </a:solidFill>
                <a:latin typeface="Calibri"/>
                <a:ea typeface="Calibri"/>
                <a:cs typeface="Calibri"/>
                <a:sym typeface="Calibri"/>
              </a:rPr>
              <a:t>Producción técnica</a:t>
            </a:r>
            <a:endParaRPr sz="1050" kern="0" dirty="0">
              <a:solidFill>
                <a:schemeClr val="tx1"/>
              </a:solidFill>
              <a:latin typeface="Arial"/>
              <a:cs typeface="Arial"/>
              <a:sym typeface="Arial"/>
            </a:endParaRPr>
          </a:p>
        </p:txBody>
      </p:sp>
      <p:sp>
        <p:nvSpPr>
          <p:cNvPr id="16" name="Google Shape;1165;p85"/>
          <p:cNvSpPr/>
          <p:nvPr/>
        </p:nvSpPr>
        <p:spPr>
          <a:xfrm>
            <a:off x="8641018" y="2724136"/>
            <a:ext cx="1722183" cy="2709604"/>
          </a:xfrm>
          <a:prstGeom prst="homePlate">
            <a:avLst>
              <a:gd name="adj" fmla="val 13694"/>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000"/>
            </a:pPr>
            <a:r>
              <a:rPr lang="es-ES" sz="1400" kern="0" dirty="0">
                <a:solidFill>
                  <a:schemeClr val="tx1"/>
                </a:solidFill>
                <a:latin typeface="Calibri"/>
                <a:ea typeface="Calibri"/>
                <a:cs typeface="Calibri"/>
                <a:sym typeface="Calibri"/>
              </a:rPr>
              <a:t>Distribución</a:t>
            </a:r>
            <a:endParaRPr sz="1050" kern="0" dirty="0">
              <a:solidFill>
                <a:schemeClr val="tx1"/>
              </a:solidFill>
              <a:latin typeface="Arial"/>
              <a:cs typeface="Arial"/>
              <a:sym typeface="Arial"/>
            </a:endParaRPr>
          </a:p>
        </p:txBody>
      </p:sp>
    </p:spTree>
    <p:extLst>
      <p:ext uri="{BB962C8B-B14F-4D97-AF65-F5344CB8AC3E}">
        <p14:creationId xmlns:p14="http://schemas.microsoft.com/office/powerpoint/2010/main" val="166732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9"/>
        <p:cNvGrpSpPr/>
        <p:nvPr/>
      </p:nvGrpSpPr>
      <p:grpSpPr>
        <a:xfrm>
          <a:off x="0" y="0"/>
          <a:ext cx="0" cy="0"/>
          <a:chOff x="0" y="0"/>
          <a:chExt cx="0" cy="0"/>
        </a:xfrm>
      </p:grpSpPr>
      <p:sp>
        <p:nvSpPr>
          <p:cNvPr id="1170" name="Google Shape;1170;p86"/>
          <p:cNvSpPr txBox="1">
            <a:spLocks noGrp="1"/>
          </p:cNvSpPr>
          <p:nvPr>
            <p:ph type="title" idx="4294967295"/>
          </p:nvPr>
        </p:nvSpPr>
        <p:spPr>
          <a:xfrm>
            <a:off x="0" y="274638"/>
            <a:ext cx="10383838" cy="1143000"/>
          </a:xfrm>
          <a:prstGeom prst="rect">
            <a:avLst/>
          </a:prstGeom>
          <a:noFill/>
          <a:ln>
            <a:noFill/>
          </a:ln>
        </p:spPr>
        <p:txBody>
          <a:bodyPr spcFirstLastPara="1" wrap="square" lIns="91425" tIns="45700" rIns="91425" bIns="45700" anchor="ctr" anchorCtr="0">
            <a:noAutofit/>
          </a:bodyPr>
          <a:lstStyle/>
          <a:p>
            <a:pPr lvl="0" algn="l">
              <a:buClr>
                <a:schemeClr val="dk1"/>
              </a:buClr>
              <a:buSzPts val="3200"/>
            </a:pPr>
            <a:r>
              <a:rPr lang="es-ES" dirty="0"/>
              <a:t>Estructura de costes e ingresos</a:t>
            </a:r>
            <a:endParaRPr dirty="0"/>
          </a:p>
        </p:txBody>
      </p:sp>
      <p:sp>
        <p:nvSpPr>
          <p:cNvPr id="1173" name="Google Shape;1173;p86"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74" name="Google Shape;1174;p86"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pic>
        <p:nvPicPr>
          <p:cNvPr id="3" name="Imagen 2"/>
          <p:cNvPicPr>
            <a:picLocks noChangeAspect="1"/>
          </p:cNvPicPr>
          <p:nvPr/>
        </p:nvPicPr>
        <p:blipFill>
          <a:blip r:embed="rId3"/>
          <a:stretch>
            <a:fillRect/>
          </a:stretch>
        </p:blipFill>
        <p:spPr>
          <a:xfrm>
            <a:off x="1923732" y="1532900"/>
            <a:ext cx="7104318" cy="5050463"/>
          </a:xfrm>
          <a:prstGeom prst="rect">
            <a:avLst/>
          </a:prstGeom>
        </p:spPr>
      </p:pic>
      <p:sp>
        <p:nvSpPr>
          <p:cNvPr id="6" name="CuadroTexto 5">
            <a:extLst>
              <a:ext uri="{FF2B5EF4-FFF2-40B4-BE49-F238E27FC236}">
                <a16:creationId xmlns:a16="http://schemas.microsoft.com/office/drawing/2014/main" id="{103366E3-8502-8642-8AF7-08BDB049A605}"/>
              </a:ext>
            </a:extLst>
          </p:cNvPr>
          <p:cNvSpPr txBox="1"/>
          <p:nvPr/>
        </p:nvSpPr>
        <p:spPr>
          <a:xfrm>
            <a:off x="5410899" y="1531938"/>
            <a:ext cx="4723002" cy="646331"/>
          </a:xfrm>
          <a:prstGeom prst="rect">
            <a:avLst/>
          </a:prstGeom>
          <a:noFill/>
        </p:spPr>
        <p:txBody>
          <a:bodyPr wrap="square">
            <a:spAutoFit/>
          </a:bodyPr>
          <a:lstStyle/>
          <a:p>
            <a:pPr marL="0" lvl="0" indent="0">
              <a:spcBef>
                <a:spcPts val="1000"/>
              </a:spcBef>
              <a:buNone/>
            </a:pPr>
            <a:r>
              <a:rPr lang="es-ES" dirty="0"/>
              <a:t>(</a:t>
            </a:r>
            <a:r>
              <a:rPr lang="es-ES" dirty="0" err="1"/>
              <a:t>Wirtz</a:t>
            </a:r>
            <a:r>
              <a:rPr lang="es-ES" dirty="0"/>
              <a:t>, </a:t>
            </a:r>
            <a:r>
              <a:rPr lang="es-ES" i="1" dirty="0"/>
              <a:t>Media Management: </a:t>
            </a:r>
            <a:r>
              <a:rPr lang="es-ES" i="1" dirty="0" err="1"/>
              <a:t>Strategy</a:t>
            </a:r>
            <a:r>
              <a:rPr lang="es-ES" i="1" dirty="0"/>
              <a:t>, Business </a:t>
            </a:r>
            <a:r>
              <a:rPr lang="es-ES" i="1" dirty="0" err="1"/>
              <a:t>Models</a:t>
            </a:r>
            <a:r>
              <a:rPr lang="es-ES" i="1" dirty="0"/>
              <a:t> and Case </a:t>
            </a:r>
            <a:r>
              <a:rPr lang="es-ES" i="1" dirty="0" err="1"/>
              <a:t>Studies</a:t>
            </a:r>
            <a:r>
              <a:rPr lang="es-ES" dirty="0"/>
              <a:t>)</a:t>
            </a:r>
          </a:p>
        </p:txBody>
      </p:sp>
    </p:spTree>
    <p:extLst>
      <p:ext uri="{BB962C8B-B14F-4D97-AF65-F5344CB8AC3E}">
        <p14:creationId xmlns:p14="http://schemas.microsoft.com/office/powerpoint/2010/main" val="208090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5"/>
        <p:cNvGrpSpPr/>
        <p:nvPr/>
      </p:nvGrpSpPr>
      <p:grpSpPr>
        <a:xfrm>
          <a:off x="0" y="0"/>
          <a:ext cx="0" cy="0"/>
          <a:chOff x="0" y="0"/>
          <a:chExt cx="0" cy="0"/>
        </a:xfrm>
      </p:grpSpPr>
      <p:sp>
        <p:nvSpPr>
          <p:cNvPr id="1196" name="Google Shape;1196;p87"/>
          <p:cNvSpPr txBox="1">
            <a:spLocks noGrp="1"/>
          </p:cNvSpPr>
          <p:nvPr>
            <p:ph type="title" idx="4294967295"/>
          </p:nvPr>
        </p:nvSpPr>
        <p:spPr>
          <a:xfrm>
            <a:off x="0" y="274638"/>
            <a:ext cx="9894888" cy="1143000"/>
          </a:xfrm>
          <a:prstGeom prst="rect">
            <a:avLst/>
          </a:prstGeom>
          <a:noFill/>
          <a:ln>
            <a:noFill/>
          </a:ln>
        </p:spPr>
        <p:txBody>
          <a:bodyPr spcFirstLastPara="1" wrap="square" lIns="91425" tIns="45700" rIns="91425" bIns="45700" anchor="ctr" anchorCtr="0">
            <a:noAutofit/>
          </a:bodyPr>
          <a:lstStyle/>
          <a:p>
            <a:pPr algn="l">
              <a:buClr>
                <a:schemeClr val="dk1"/>
              </a:buClr>
              <a:buSzPts val="4400"/>
            </a:pPr>
            <a:r>
              <a:rPr lang="en-US" dirty="0"/>
              <a:t>6.5. Los </a:t>
            </a:r>
            <a:r>
              <a:rPr lang="en-US" dirty="0" err="1"/>
              <a:t>cuatro</a:t>
            </a:r>
            <a:r>
              <a:rPr lang="en-US" dirty="0"/>
              <a:t> </a:t>
            </a:r>
            <a:r>
              <a:rPr lang="en-US" dirty="0" err="1"/>
              <a:t>procesos</a:t>
            </a:r>
            <a:r>
              <a:rPr lang="en-US" dirty="0"/>
              <a:t> </a:t>
            </a:r>
            <a:r>
              <a:rPr lang="en-US" dirty="0" err="1"/>
              <a:t>centrales</a:t>
            </a:r>
            <a:r>
              <a:rPr lang="en-US" dirty="0"/>
              <a:t> de la </a:t>
            </a:r>
            <a:r>
              <a:rPr lang="en-US" dirty="0" err="1"/>
              <a:t>cadena</a:t>
            </a:r>
            <a:r>
              <a:rPr lang="en-US" dirty="0"/>
              <a:t> de valor</a:t>
            </a:r>
            <a:endParaRPr dirty="0"/>
          </a:p>
        </p:txBody>
      </p:sp>
      <p:sp>
        <p:nvSpPr>
          <p:cNvPr id="1199" name="Google Shape;1199;p87"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00" name="Google Shape;1200;p87"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01" name="Google Shape;1201;p87"/>
          <p:cNvSpPr/>
          <p:nvPr/>
        </p:nvSpPr>
        <p:spPr>
          <a:xfrm>
            <a:off x="2351087" y="2205037"/>
            <a:ext cx="8316912" cy="3382962"/>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buClr>
                <a:srgbClr val="000000"/>
              </a:buClr>
            </a:pPr>
            <a:endParaRPr sz="3600" kern="0">
              <a:solidFill>
                <a:schemeClr val="tx1"/>
              </a:solidFill>
              <a:latin typeface="Arial"/>
              <a:ea typeface="Arial"/>
              <a:cs typeface="Arial"/>
              <a:sym typeface="Arial"/>
            </a:endParaRPr>
          </a:p>
        </p:txBody>
      </p:sp>
      <p:sp>
        <p:nvSpPr>
          <p:cNvPr id="1202" name="Google Shape;1202;p87"/>
          <p:cNvSpPr/>
          <p:nvPr/>
        </p:nvSpPr>
        <p:spPr>
          <a:xfrm>
            <a:off x="2424113" y="2708276"/>
            <a:ext cx="1944687" cy="2376487"/>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Creación </a:t>
            </a:r>
            <a:endParaRPr sz="1400" kern="0">
              <a:solidFill>
                <a:schemeClr val="tx1"/>
              </a:solidFill>
              <a:latin typeface="Arial"/>
              <a:cs typeface="Arial"/>
              <a:sym typeface="Arial"/>
            </a:endParaRPr>
          </a:p>
          <a:p>
            <a:pPr algn="ctr">
              <a:buClr>
                <a:srgbClr val="FFFFFF"/>
              </a:buClr>
              <a:buSzPts val="2400"/>
            </a:pPr>
            <a:r>
              <a:rPr lang="en-US" sz="2400" kern="0">
                <a:solidFill>
                  <a:schemeClr val="tx1"/>
                </a:solidFill>
                <a:latin typeface="Calibri"/>
                <a:ea typeface="Calibri"/>
                <a:cs typeface="Calibri"/>
                <a:sym typeface="Calibri"/>
              </a:rPr>
              <a:t>del contenido</a:t>
            </a:r>
            <a:endParaRPr sz="1400" kern="0">
              <a:solidFill>
                <a:schemeClr val="tx1"/>
              </a:solidFill>
              <a:latin typeface="Arial"/>
              <a:cs typeface="Arial"/>
              <a:sym typeface="Arial"/>
            </a:endParaRPr>
          </a:p>
        </p:txBody>
      </p:sp>
      <p:sp>
        <p:nvSpPr>
          <p:cNvPr id="1203" name="Google Shape;1203;p87"/>
          <p:cNvSpPr/>
          <p:nvPr/>
        </p:nvSpPr>
        <p:spPr>
          <a:xfrm>
            <a:off x="4583113" y="2708276"/>
            <a:ext cx="2376487" cy="1081087"/>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Entrega </a:t>
            </a:r>
            <a:endParaRPr sz="1400" kern="0">
              <a:solidFill>
                <a:schemeClr val="tx1"/>
              </a:solidFill>
              <a:latin typeface="Arial"/>
              <a:cs typeface="Arial"/>
              <a:sym typeface="Arial"/>
            </a:endParaRPr>
          </a:p>
          <a:p>
            <a:pPr algn="ctr">
              <a:buClr>
                <a:srgbClr val="FFFFFF"/>
              </a:buClr>
              <a:buSzPts val="2400"/>
            </a:pPr>
            <a:r>
              <a:rPr lang="en-US" sz="2400" kern="0">
                <a:solidFill>
                  <a:schemeClr val="tx1"/>
                </a:solidFill>
                <a:latin typeface="Calibri"/>
                <a:ea typeface="Calibri"/>
                <a:cs typeface="Calibri"/>
                <a:sym typeface="Calibri"/>
              </a:rPr>
              <a:t>del contenido</a:t>
            </a:r>
            <a:endParaRPr sz="1400" kern="0">
              <a:solidFill>
                <a:schemeClr val="tx1"/>
              </a:solidFill>
              <a:latin typeface="Arial"/>
              <a:cs typeface="Arial"/>
              <a:sym typeface="Arial"/>
            </a:endParaRPr>
          </a:p>
        </p:txBody>
      </p:sp>
      <p:sp>
        <p:nvSpPr>
          <p:cNvPr id="1204" name="Google Shape;1204;p87"/>
          <p:cNvSpPr/>
          <p:nvPr/>
        </p:nvSpPr>
        <p:spPr>
          <a:xfrm>
            <a:off x="7175501" y="2708276"/>
            <a:ext cx="1944687" cy="2376487"/>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Interacción </a:t>
            </a:r>
            <a:endParaRPr sz="1400" kern="0">
              <a:solidFill>
                <a:schemeClr val="tx1"/>
              </a:solidFill>
              <a:latin typeface="Arial"/>
              <a:cs typeface="Arial"/>
              <a:sym typeface="Arial"/>
            </a:endParaRPr>
          </a:p>
          <a:p>
            <a:pPr algn="ctr">
              <a:buClr>
                <a:srgbClr val="FFFFFF"/>
              </a:buClr>
              <a:buSzPts val="2400"/>
            </a:pPr>
            <a:r>
              <a:rPr lang="en-US" sz="2400" kern="0">
                <a:solidFill>
                  <a:schemeClr val="tx1"/>
                </a:solidFill>
                <a:latin typeface="Calibri"/>
                <a:ea typeface="Calibri"/>
                <a:cs typeface="Calibri"/>
                <a:sym typeface="Calibri"/>
              </a:rPr>
              <a:t>con el </a:t>
            </a:r>
            <a:endParaRPr sz="1400" kern="0">
              <a:solidFill>
                <a:schemeClr val="tx1"/>
              </a:solidFill>
              <a:latin typeface="Arial"/>
              <a:cs typeface="Arial"/>
              <a:sym typeface="Arial"/>
            </a:endParaRPr>
          </a:p>
          <a:p>
            <a:pPr algn="ctr">
              <a:buClr>
                <a:srgbClr val="FFFFFF"/>
              </a:buClr>
              <a:buSzPts val="2400"/>
            </a:pPr>
            <a:r>
              <a:rPr lang="en-US" sz="2400" kern="0">
                <a:solidFill>
                  <a:schemeClr val="tx1"/>
                </a:solidFill>
                <a:latin typeface="Calibri"/>
                <a:ea typeface="Calibri"/>
                <a:cs typeface="Calibri"/>
                <a:sym typeface="Calibri"/>
              </a:rPr>
              <a:t>usuario final</a:t>
            </a:r>
            <a:endParaRPr sz="1400" kern="0">
              <a:solidFill>
                <a:schemeClr val="tx1"/>
              </a:solidFill>
              <a:latin typeface="Arial"/>
              <a:cs typeface="Arial"/>
              <a:sym typeface="Arial"/>
            </a:endParaRPr>
          </a:p>
        </p:txBody>
      </p:sp>
      <p:sp>
        <p:nvSpPr>
          <p:cNvPr id="1205" name="Google Shape;1205;p87"/>
          <p:cNvSpPr/>
          <p:nvPr/>
        </p:nvSpPr>
        <p:spPr>
          <a:xfrm>
            <a:off x="4583113" y="4003676"/>
            <a:ext cx="2376487" cy="1081087"/>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Ventas </a:t>
            </a:r>
            <a:endParaRPr sz="1400" kern="0">
              <a:solidFill>
                <a:schemeClr val="tx1"/>
              </a:solidFill>
              <a:latin typeface="Arial"/>
              <a:cs typeface="Arial"/>
              <a:sym typeface="Arial"/>
            </a:endParaRPr>
          </a:p>
          <a:p>
            <a:pPr algn="ctr">
              <a:buClr>
                <a:srgbClr val="FFFFFF"/>
              </a:buClr>
              <a:buSzPts val="2400"/>
            </a:pPr>
            <a:r>
              <a:rPr lang="en-US" sz="2400" kern="0">
                <a:solidFill>
                  <a:schemeClr val="tx1"/>
                </a:solidFill>
                <a:latin typeface="Calibri"/>
                <a:ea typeface="Calibri"/>
                <a:cs typeface="Calibri"/>
                <a:sym typeface="Calibri"/>
              </a:rPr>
              <a:t>publicitarias </a:t>
            </a:r>
            <a:endParaRPr sz="1400" kern="0">
              <a:solidFill>
                <a:schemeClr val="tx1"/>
              </a:solidFill>
              <a:latin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Shape 1209"/>
        <p:cNvGrpSpPr/>
        <p:nvPr/>
      </p:nvGrpSpPr>
      <p:grpSpPr>
        <a:xfrm>
          <a:off x="0" y="0"/>
          <a:ext cx="0" cy="0"/>
          <a:chOff x="0" y="0"/>
          <a:chExt cx="0" cy="0"/>
        </a:xfrm>
      </p:grpSpPr>
      <p:sp>
        <p:nvSpPr>
          <p:cNvPr id="1210" name="Google Shape;1210;p88"/>
          <p:cNvSpPr txBox="1">
            <a:spLocks noGrp="1"/>
          </p:cNvSpPr>
          <p:nvPr>
            <p:ph type="title" idx="4294967295"/>
          </p:nvPr>
        </p:nvSpPr>
        <p:spPr>
          <a:xfrm>
            <a:off x="0" y="274638"/>
            <a:ext cx="9910763" cy="1143000"/>
          </a:xfrm>
          <a:prstGeom prst="rect">
            <a:avLst/>
          </a:prstGeom>
          <a:noFill/>
          <a:ln>
            <a:noFill/>
          </a:ln>
        </p:spPr>
        <p:txBody>
          <a:bodyPr spcFirstLastPara="1" wrap="square" lIns="91425" tIns="45700" rIns="91425" bIns="45700" anchor="ctr" anchorCtr="0">
            <a:noAutofit/>
          </a:bodyPr>
          <a:lstStyle/>
          <a:p>
            <a:pPr algn="l">
              <a:buClr>
                <a:schemeClr val="dk1"/>
              </a:buClr>
              <a:buSzPts val="4000"/>
            </a:pPr>
            <a:r>
              <a:rPr lang="en-US" dirty="0"/>
              <a:t>Los </a:t>
            </a:r>
            <a:r>
              <a:rPr lang="en-US" dirty="0" err="1"/>
              <a:t>cuatro</a:t>
            </a:r>
            <a:r>
              <a:rPr lang="en-US" dirty="0"/>
              <a:t> </a:t>
            </a:r>
            <a:r>
              <a:rPr lang="en-US" dirty="0" err="1"/>
              <a:t>procesos</a:t>
            </a:r>
            <a:r>
              <a:rPr lang="en-US" dirty="0"/>
              <a:t> </a:t>
            </a:r>
            <a:r>
              <a:rPr lang="en-US" dirty="0" err="1"/>
              <a:t>centrales</a:t>
            </a:r>
            <a:endParaRPr dirty="0"/>
          </a:p>
        </p:txBody>
      </p:sp>
      <p:sp>
        <p:nvSpPr>
          <p:cNvPr id="1213" name="Google Shape;1213;p88"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14" name="Google Shape;1214;p88"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15" name="Google Shape;1215;p88"/>
          <p:cNvSpPr/>
          <p:nvPr/>
        </p:nvSpPr>
        <p:spPr>
          <a:xfrm>
            <a:off x="1409700" y="1773238"/>
            <a:ext cx="1331912" cy="935037"/>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Creación del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contenido</a:t>
            </a:r>
            <a:endParaRPr sz="1400" kern="0">
              <a:solidFill>
                <a:schemeClr val="tx1"/>
              </a:solidFill>
              <a:latin typeface="Arial"/>
              <a:cs typeface="Arial"/>
              <a:sym typeface="Arial"/>
            </a:endParaRPr>
          </a:p>
        </p:txBody>
      </p:sp>
      <p:sp>
        <p:nvSpPr>
          <p:cNvPr id="1216" name="Google Shape;1216;p88"/>
          <p:cNvSpPr/>
          <p:nvPr/>
        </p:nvSpPr>
        <p:spPr>
          <a:xfrm>
            <a:off x="1524001" y="3500437"/>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dirty="0" err="1">
                <a:solidFill>
                  <a:schemeClr val="tx1"/>
                </a:solidFill>
                <a:latin typeface="Calibri"/>
                <a:ea typeface="Calibri"/>
                <a:cs typeface="Calibri"/>
                <a:sym typeface="Calibri"/>
              </a:rPr>
              <a:t>Libros</a:t>
            </a:r>
            <a:endParaRPr sz="1400" kern="0" dirty="0">
              <a:solidFill>
                <a:schemeClr val="tx1"/>
              </a:solidFill>
              <a:latin typeface="Arial"/>
              <a:cs typeface="Arial"/>
              <a:sym typeface="Arial"/>
            </a:endParaRPr>
          </a:p>
        </p:txBody>
      </p:sp>
      <p:sp>
        <p:nvSpPr>
          <p:cNvPr id="1217" name="Google Shape;1217;p88"/>
          <p:cNvSpPr/>
          <p:nvPr/>
        </p:nvSpPr>
        <p:spPr>
          <a:xfrm>
            <a:off x="7967663" y="1773238"/>
            <a:ext cx="270033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Mercado</a:t>
            </a:r>
            <a:endParaRPr sz="1400" kern="0">
              <a:solidFill>
                <a:schemeClr val="tx1"/>
              </a:solidFill>
              <a:latin typeface="Arial"/>
              <a:cs typeface="Arial"/>
              <a:sym typeface="Arial"/>
            </a:endParaRPr>
          </a:p>
          <a:p>
            <a:pPr>
              <a:buClr>
                <a:srgbClr val="000000"/>
              </a:buClr>
            </a:pPr>
            <a:endParaRPr sz="2000" kern="0">
              <a:solidFill>
                <a:schemeClr val="tx1"/>
              </a:solidFill>
              <a:latin typeface="Calibri"/>
              <a:ea typeface="Calibri"/>
              <a:cs typeface="Calibri"/>
              <a:sym typeface="Calibri"/>
            </a:endParaRPr>
          </a:p>
        </p:txBody>
      </p:sp>
      <p:sp>
        <p:nvSpPr>
          <p:cNvPr id="1218" name="Google Shape;1218;p88"/>
          <p:cNvSpPr/>
          <p:nvPr/>
        </p:nvSpPr>
        <p:spPr>
          <a:xfrm>
            <a:off x="7967663" y="2276475"/>
            <a:ext cx="1152525" cy="431800"/>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300"/>
            </a:pPr>
            <a:r>
              <a:rPr lang="en-US" sz="1300" kern="0" dirty="0" err="1">
                <a:solidFill>
                  <a:schemeClr val="tx1"/>
                </a:solidFill>
                <a:latin typeface="Arial"/>
                <a:ea typeface="Arial"/>
                <a:cs typeface="Arial"/>
                <a:sym typeface="Arial"/>
              </a:rPr>
              <a:t>Distribuidores</a:t>
            </a:r>
            <a:endParaRPr sz="1400" kern="0" dirty="0">
              <a:solidFill>
                <a:schemeClr val="tx1"/>
              </a:solidFill>
              <a:latin typeface="Arial"/>
              <a:cs typeface="Arial"/>
              <a:sym typeface="Arial"/>
            </a:endParaRPr>
          </a:p>
        </p:txBody>
      </p:sp>
      <p:sp>
        <p:nvSpPr>
          <p:cNvPr id="1219" name="Google Shape;1219;p88"/>
          <p:cNvSpPr/>
          <p:nvPr/>
        </p:nvSpPr>
        <p:spPr>
          <a:xfrm>
            <a:off x="10186988" y="2092326"/>
            <a:ext cx="1979612" cy="598488"/>
          </a:xfrm>
          <a:prstGeom prst="chevron">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300"/>
            </a:pPr>
            <a:r>
              <a:rPr lang="en-US" sz="1300" kern="0">
                <a:solidFill>
                  <a:schemeClr val="tx1"/>
                </a:solidFill>
                <a:latin typeface="Arial"/>
                <a:ea typeface="Arial"/>
                <a:cs typeface="Arial"/>
                <a:sym typeface="Arial"/>
              </a:rPr>
              <a:t>Consumidores</a:t>
            </a:r>
            <a:endParaRPr sz="1400" kern="0">
              <a:solidFill>
                <a:schemeClr val="tx1"/>
              </a:solidFill>
              <a:latin typeface="Arial"/>
              <a:cs typeface="Arial"/>
              <a:sym typeface="Arial"/>
            </a:endParaRPr>
          </a:p>
          <a:p>
            <a:pPr algn="ctr">
              <a:buClr>
                <a:srgbClr val="FFFFFF"/>
              </a:buClr>
              <a:buSzPts val="1300"/>
            </a:pPr>
            <a:r>
              <a:rPr lang="en-US" sz="1300" kern="0">
                <a:solidFill>
                  <a:schemeClr val="tx1"/>
                </a:solidFill>
                <a:latin typeface="Arial"/>
                <a:ea typeface="Arial"/>
                <a:cs typeface="Arial"/>
                <a:sym typeface="Arial"/>
              </a:rPr>
              <a:t>finales</a:t>
            </a:r>
            <a:endParaRPr sz="1400" kern="0">
              <a:solidFill>
                <a:schemeClr val="tx1"/>
              </a:solidFill>
              <a:latin typeface="Arial"/>
              <a:cs typeface="Arial"/>
              <a:sym typeface="Arial"/>
            </a:endParaRPr>
          </a:p>
        </p:txBody>
      </p:sp>
      <p:sp>
        <p:nvSpPr>
          <p:cNvPr id="1220" name="Google Shape;1220;p88"/>
          <p:cNvSpPr/>
          <p:nvPr/>
        </p:nvSpPr>
        <p:spPr>
          <a:xfrm>
            <a:off x="6672263" y="1773238"/>
            <a:ext cx="1368425"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 Precio</a:t>
            </a:r>
            <a:endParaRPr sz="1400" kern="0">
              <a:solidFill>
                <a:schemeClr val="tx1"/>
              </a:solidFill>
              <a:latin typeface="Arial"/>
              <a:cs typeface="Arial"/>
              <a:sym typeface="Arial"/>
            </a:endParaRPr>
          </a:p>
        </p:txBody>
      </p:sp>
      <p:sp>
        <p:nvSpPr>
          <p:cNvPr id="1221" name="Google Shape;1221;p88"/>
          <p:cNvSpPr/>
          <p:nvPr/>
        </p:nvSpPr>
        <p:spPr>
          <a:xfrm>
            <a:off x="5448300" y="1773238"/>
            <a:ext cx="1511300"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     </a:t>
            </a:r>
            <a:r>
              <a:rPr lang="en-US" kern="0">
                <a:solidFill>
                  <a:schemeClr val="tx1"/>
                </a:solidFill>
                <a:latin typeface="Calibri"/>
                <a:ea typeface="Calibri"/>
                <a:cs typeface="Calibri"/>
                <a:sym typeface="Calibri"/>
              </a:rPr>
              <a:t>Confección</a:t>
            </a:r>
            <a:endParaRPr sz="1400" kern="0">
              <a:solidFill>
                <a:schemeClr val="tx1"/>
              </a:solidFill>
              <a:latin typeface="Arial"/>
              <a:cs typeface="Arial"/>
              <a:sym typeface="Arial"/>
            </a:endParaRPr>
          </a:p>
        </p:txBody>
      </p:sp>
      <p:sp>
        <p:nvSpPr>
          <p:cNvPr id="1222" name="Google Shape;1222;p88"/>
          <p:cNvSpPr txBox="1"/>
          <p:nvPr/>
        </p:nvSpPr>
        <p:spPr>
          <a:xfrm>
            <a:off x="2855913"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Creadores de derechos</a:t>
            </a:r>
            <a:endParaRPr sz="1400" kern="0">
              <a:solidFill>
                <a:srgbClr val="000000"/>
              </a:solidFill>
              <a:latin typeface="Arial"/>
              <a:cs typeface="Arial"/>
              <a:sym typeface="Arial"/>
            </a:endParaRPr>
          </a:p>
        </p:txBody>
      </p:sp>
      <p:sp>
        <p:nvSpPr>
          <p:cNvPr id="1223" name="Google Shape;1223;p88"/>
          <p:cNvSpPr/>
          <p:nvPr/>
        </p:nvSpPr>
        <p:spPr>
          <a:xfrm>
            <a:off x="4151313" y="1773238"/>
            <a:ext cx="16779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600"/>
            </a:pPr>
            <a:r>
              <a:rPr lang="en-US" sz="1600" kern="0" dirty="0">
                <a:solidFill>
                  <a:schemeClr val="tx1"/>
                </a:solidFill>
                <a:latin typeface="Calibri"/>
                <a:ea typeface="Calibri"/>
                <a:cs typeface="Calibri"/>
                <a:sym typeface="Calibri"/>
              </a:rPr>
              <a:t>     </a:t>
            </a:r>
            <a:r>
              <a:rPr lang="en-US" sz="1600" kern="0" dirty="0" err="1">
                <a:solidFill>
                  <a:schemeClr val="tx1"/>
                </a:solidFill>
                <a:latin typeface="Calibri"/>
                <a:ea typeface="Calibri"/>
                <a:cs typeface="Calibri"/>
                <a:sym typeface="Calibri"/>
              </a:rPr>
              <a:t>Compra</a:t>
            </a:r>
            <a:r>
              <a:rPr lang="en-US" sz="1600" kern="0" dirty="0">
                <a:solidFill>
                  <a:schemeClr val="tx1"/>
                </a:solidFill>
                <a:latin typeface="Calibri"/>
                <a:ea typeface="Calibri"/>
                <a:cs typeface="Calibri"/>
                <a:sym typeface="Calibri"/>
              </a:rPr>
              <a:t>/</a:t>
            </a:r>
            <a:r>
              <a:rPr lang="en-US" sz="1600" kern="0" dirty="0" err="1">
                <a:solidFill>
                  <a:schemeClr val="tx1"/>
                </a:solidFill>
                <a:latin typeface="Calibri"/>
                <a:ea typeface="Calibri"/>
                <a:cs typeface="Calibri"/>
                <a:sym typeface="Calibri"/>
              </a:rPr>
              <a:t>venta</a:t>
            </a:r>
            <a:endParaRPr sz="1400" kern="0" dirty="0">
              <a:solidFill>
                <a:schemeClr val="tx1"/>
              </a:solidFill>
              <a:latin typeface="Arial"/>
              <a:cs typeface="Arial"/>
              <a:sym typeface="Arial"/>
            </a:endParaRPr>
          </a:p>
          <a:p>
            <a:pPr algn="ctr">
              <a:buClr>
                <a:srgbClr val="FFFFFF"/>
              </a:buClr>
              <a:buSzPts val="1600"/>
            </a:pPr>
            <a:r>
              <a:rPr lang="en-US" sz="1600" kern="0" dirty="0">
                <a:solidFill>
                  <a:schemeClr val="tx1"/>
                </a:solidFill>
                <a:latin typeface="Calibri"/>
                <a:ea typeface="Calibri"/>
                <a:cs typeface="Calibri"/>
                <a:sym typeface="Calibri"/>
              </a:rPr>
              <a:t>   de derechos</a:t>
            </a:r>
            <a:endParaRPr sz="1400" kern="0" dirty="0">
              <a:solidFill>
                <a:schemeClr val="tx1"/>
              </a:solidFill>
              <a:latin typeface="Arial"/>
              <a:cs typeface="Arial"/>
              <a:sym typeface="Arial"/>
            </a:endParaRPr>
          </a:p>
        </p:txBody>
      </p:sp>
      <p:sp>
        <p:nvSpPr>
          <p:cNvPr id="1224" name="Google Shape;1224;p88"/>
          <p:cNvSpPr/>
          <p:nvPr/>
        </p:nvSpPr>
        <p:spPr>
          <a:xfrm>
            <a:off x="2762251" y="1773238"/>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dirty="0" err="1">
                <a:solidFill>
                  <a:schemeClr val="tx1"/>
                </a:solidFill>
                <a:latin typeface="Calibri"/>
                <a:ea typeface="Calibri"/>
                <a:cs typeface="Calibri"/>
                <a:sym typeface="Calibri"/>
              </a:rPr>
              <a:t>Creación</a:t>
            </a:r>
            <a:r>
              <a:rPr lang="en-US" sz="2000" kern="0" dirty="0">
                <a:solidFill>
                  <a:schemeClr val="tx1"/>
                </a:solidFill>
                <a:latin typeface="Calibri"/>
                <a:ea typeface="Calibri"/>
                <a:cs typeface="Calibri"/>
                <a:sym typeface="Calibri"/>
              </a:rPr>
              <a:t> de</a:t>
            </a:r>
            <a:endParaRPr sz="1400" kern="0" dirty="0">
              <a:solidFill>
                <a:schemeClr val="tx1"/>
              </a:solidFill>
              <a:latin typeface="Arial"/>
              <a:cs typeface="Arial"/>
              <a:sym typeface="Arial"/>
            </a:endParaRPr>
          </a:p>
          <a:p>
            <a:pPr algn="ctr">
              <a:buClr>
                <a:srgbClr val="FFFFFF"/>
              </a:buClr>
              <a:buSzPts val="2000"/>
            </a:pPr>
            <a:r>
              <a:rPr lang="en-US" sz="2000" kern="0" dirty="0">
                <a:solidFill>
                  <a:schemeClr val="tx1"/>
                </a:solidFill>
                <a:latin typeface="Calibri"/>
                <a:ea typeface="Calibri"/>
                <a:cs typeface="Calibri"/>
                <a:sym typeface="Calibri"/>
              </a:rPr>
              <a:t>derechos</a:t>
            </a:r>
            <a:endParaRPr sz="1400" kern="0" dirty="0">
              <a:solidFill>
                <a:schemeClr val="tx1"/>
              </a:solidFill>
              <a:latin typeface="Arial"/>
              <a:cs typeface="Arial"/>
              <a:sym typeface="Arial"/>
            </a:endParaRPr>
          </a:p>
        </p:txBody>
      </p:sp>
      <p:sp>
        <p:nvSpPr>
          <p:cNvPr id="1225" name="Google Shape;1225;p88"/>
          <p:cNvSpPr txBox="1"/>
          <p:nvPr/>
        </p:nvSpPr>
        <p:spPr>
          <a:xfrm>
            <a:off x="4151313"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dirty="0">
                <a:solidFill>
                  <a:srgbClr val="000000"/>
                </a:solidFill>
                <a:latin typeface="Calibri"/>
                <a:ea typeface="Calibri"/>
                <a:cs typeface="Calibri"/>
                <a:sym typeface="Calibri"/>
              </a:rPr>
              <a:t>Tipo de </a:t>
            </a:r>
            <a:r>
              <a:rPr lang="en-US" sz="1600" b="1" kern="0" dirty="0" err="1">
                <a:solidFill>
                  <a:srgbClr val="000000"/>
                </a:solidFill>
                <a:latin typeface="Calibri"/>
                <a:ea typeface="Calibri"/>
                <a:cs typeface="Calibri"/>
                <a:sym typeface="Calibri"/>
              </a:rPr>
              <a:t>contratos</a:t>
            </a:r>
            <a:endParaRPr sz="1400" kern="0" dirty="0">
              <a:solidFill>
                <a:srgbClr val="000000"/>
              </a:solidFill>
              <a:latin typeface="Arial"/>
              <a:cs typeface="Arial"/>
              <a:sym typeface="Arial"/>
            </a:endParaRPr>
          </a:p>
        </p:txBody>
      </p:sp>
      <p:sp>
        <p:nvSpPr>
          <p:cNvPr id="1226" name="Google Shape;1226;p88"/>
          <p:cNvSpPr txBox="1"/>
          <p:nvPr/>
        </p:nvSpPr>
        <p:spPr>
          <a:xfrm>
            <a:off x="5448301"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Producto final</a:t>
            </a:r>
            <a:endParaRPr sz="1400" kern="0">
              <a:solidFill>
                <a:srgbClr val="000000"/>
              </a:solidFill>
              <a:latin typeface="Arial"/>
              <a:cs typeface="Arial"/>
              <a:sym typeface="Arial"/>
            </a:endParaRPr>
          </a:p>
        </p:txBody>
      </p:sp>
      <p:sp>
        <p:nvSpPr>
          <p:cNvPr id="1227" name="Google Shape;1227;p88"/>
          <p:cNvSpPr/>
          <p:nvPr/>
        </p:nvSpPr>
        <p:spPr>
          <a:xfrm>
            <a:off x="1524001" y="52292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400"/>
            </a:pPr>
            <a:r>
              <a:rPr lang="en-US" sz="2000" kern="0" dirty="0">
                <a:solidFill>
                  <a:schemeClr val="tx1"/>
                </a:solidFill>
                <a:latin typeface="Calibri"/>
                <a:ea typeface="Calibri"/>
                <a:cs typeface="Calibri"/>
                <a:sym typeface="Calibri"/>
              </a:rPr>
              <a:t>Televisión</a:t>
            </a:r>
            <a:endParaRPr sz="1200" kern="0" dirty="0">
              <a:solidFill>
                <a:schemeClr val="tx1"/>
              </a:solidFill>
              <a:latin typeface="Arial"/>
              <a:cs typeface="Arial"/>
              <a:sym typeface="Arial"/>
            </a:endParaRPr>
          </a:p>
        </p:txBody>
      </p:sp>
      <p:sp>
        <p:nvSpPr>
          <p:cNvPr id="1228" name="Google Shape;1228;p88"/>
          <p:cNvSpPr/>
          <p:nvPr/>
        </p:nvSpPr>
        <p:spPr>
          <a:xfrm>
            <a:off x="1524001" y="43656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sz="2000" kern="0" dirty="0" err="1">
                <a:solidFill>
                  <a:schemeClr val="tx1"/>
                </a:solidFill>
                <a:latin typeface="Calibri"/>
                <a:ea typeface="Calibri"/>
                <a:cs typeface="Calibri"/>
                <a:sym typeface="Calibri"/>
              </a:rPr>
              <a:t>Prensa</a:t>
            </a:r>
            <a:r>
              <a:rPr lang="en-US" sz="2000" kern="0" dirty="0">
                <a:solidFill>
                  <a:schemeClr val="tx1"/>
                </a:solidFill>
                <a:latin typeface="Calibri"/>
                <a:ea typeface="Calibri"/>
                <a:cs typeface="Calibri"/>
                <a:sym typeface="Calibri"/>
              </a:rPr>
              <a:t> </a:t>
            </a:r>
            <a:r>
              <a:rPr lang="en-US" sz="2000" kern="0" dirty="0" err="1">
                <a:solidFill>
                  <a:schemeClr val="tx1"/>
                </a:solidFill>
                <a:latin typeface="Calibri"/>
                <a:ea typeface="Calibri"/>
                <a:cs typeface="Calibri"/>
                <a:sym typeface="Calibri"/>
              </a:rPr>
              <a:t>escrita</a:t>
            </a:r>
            <a:endParaRPr sz="2000" kern="0" dirty="0">
              <a:solidFill>
                <a:schemeClr val="tx1"/>
              </a:solidFill>
              <a:latin typeface="Arial"/>
              <a:cs typeface="Arial"/>
              <a:sym typeface="Arial"/>
            </a:endParaRPr>
          </a:p>
        </p:txBody>
      </p:sp>
      <p:sp>
        <p:nvSpPr>
          <p:cNvPr id="1229" name="Google Shape;1229;p88"/>
          <p:cNvSpPr/>
          <p:nvPr/>
        </p:nvSpPr>
        <p:spPr>
          <a:xfrm>
            <a:off x="1524001" y="60928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400"/>
            </a:pPr>
            <a:r>
              <a:rPr lang="en-US" sz="2400" kern="0" dirty="0">
                <a:solidFill>
                  <a:schemeClr val="tx1"/>
                </a:solidFill>
                <a:latin typeface="Calibri"/>
                <a:ea typeface="Calibri"/>
                <a:cs typeface="Calibri"/>
                <a:sym typeface="Calibri"/>
              </a:rPr>
              <a:t>Música</a:t>
            </a:r>
            <a:endParaRPr sz="1400" kern="0" dirty="0">
              <a:solidFill>
                <a:schemeClr val="tx1"/>
              </a:solidFill>
              <a:latin typeface="Arial"/>
              <a:cs typeface="Arial"/>
              <a:sym typeface="Arial"/>
            </a:endParaRPr>
          </a:p>
        </p:txBody>
      </p:sp>
      <p:sp>
        <p:nvSpPr>
          <p:cNvPr id="1230" name="Google Shape;1230;p88"/>
          <p:cNvSpPr txBox="1"/>
          <p:nvPr/>
        </p:nvSpPr>
        <p:spPr>
          <a:xfrm>
            <a:off x="6516687" y="2781301"/>
            <a:ext cx="1822450" cy="584735"/>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Principio de fijación de precios</a:t>
            </a:r>
            <a:endParaRPr sz="1400" kern="0">
              <a:solidFill>
                <a:srgbClr val="000000"/>
              </a:solidFill>
              <a:latin typeface="Arial"/>
              <a:cs typeface="Arial"/>
              <a:sym typeface="Arial"/>
            </a:endParaRPr>
          </a:p>
        </p:txBody>
      </p:sp>
      <p:sp>
        <p:nvSpPr>
          <p:cNvPr id="1231" name="Google Shape;1231;p88"/>
          <p:cNvSpPr txBox="1"/>
          <p:nvPr/>
        </p:nvSpPr>
        <p:spPr>
          <a:xfrm>
            <a:off x="7824788" y="2781301"/>
            <a:ext cx="2911475" cy="338137"/>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Herramientas de mercadotecnia</a:t>
            </a:r>
            <a:endParaRPr sz="1400" kern="0">
              <a:solidFill>
                <a:srgbClr val="000000"/>
              </a:solidFill>
              <a:latin typeface="Arial"/>
              <a:cs typeface="Arial"/>
              <a:sym typeface="Arial"/>
            </a:endParaRPr>
          </a:p>
        </p:txBody>
      </p:sp>
      <p:sp>
        <p:nvSpPr>
          <p:cNvPr id="1232" name="Google Shape;1232;p88"/>
          <p:cNvSpPr txBox="1"/>
          <p:nvPr/>
        </p:nvSpPr>
        <p:spPr>
          <a:xfrm>
            <a:off x="2855913" y="3429000"/>
            <a:ext cx="1368425" cy="3354724"/>
          </a:xfrm>
          <a:prstGeom prst="rect">
            <a:avLst/>
          </a:prstGeom>
          <a:noFill/>
          <a:ln>
            <a:noFill/>
          </a:ln>
        </p:spPr>
        <p:txBody>
          <a:bodyPr spcFirstLastPara="1" wrap="square" lIns="91425" tIns="45700" rIns="91425" bIns="45700" anchor="t" anchorCtr="0">
            <a:spAutoFit/>
          </a:bodyPr>
          <a:lstStyle/>
          <a:p>
            <a:pPr indent="-101600">
              <a:buClr>
                <a:srgbClr val="000000"/>
              </a:buClr>
              <a:buSzPts val="1600"/>
              <a:buFont typeface="Calibri"/>
              <a:buChar char="•"/>
            </a:pPr>
            <a:r>
              <a:rPr lang="en-US" sz="1600" kern="0">
                <a:solidFill>
                  <a:srgbClr val="000000"/>
                </a:solidFill>
                <a:latin typeface="Calibri"/>
                <a:ea typeface="Calibri"/>
                <a:cs typeface="Calibri"/>
                <a:sym typeface="Calibri"/>
              </a:rPr>
              <a:t> </a:t>
            </a:r>
            <a:r>
              <a:rPr lang="en-US" sz="1400" kern="0">
                <a:solidFill>
                  <a:srgbClr val="000000"/>
                </a:solidFill>
                <a:latin typeface="Calibri"/>
                <a:ea typeface="Calibri"/>
                <a:cs typeface="Calibri"/>
                <a:sym typeface="Calibri"/>
              </a:rPr>
              <a:t>Autores independientes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Periodistas</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(empleados,</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free-lance)</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Productores</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(asalariado,</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independiente)</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Artista</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independiente</a:t>
            </a:r>
            <a:endParaRPr sz="1400" kern="0">
              <a:solidFill>
                <a:srgbClr val="000000"/>
              </a:solidFill>
              <a:latin typeface="Arial"/>
              <a:cs typeface="Arial"/>
              <a:sym typeface="Arial"/>
            </a:endParaRPr>
          </a:p>
          <a:p>
            <a:pPr>
              <a:buClr>
                <a:srgbClr val="000000"/>
              </a:buClr>
            </a:pPr>
            <a:endParaRPr sz="1400" kern="0">
              <a:solidFill>
                <a:srgbClr val="000000"/>
              </a:solidFill>
              <a:latin typeface="Calibri"/>
              <a:ea typeface="Calibri"/>
              <a:cs typeface="Calibri"/>
              <a:sym typeface="Calibri"/>
            </a:endParaRPr>
          </a:p>
        </p:txBody>
      </p:sp>
      <p:sp>
        <p:nvSpPr>
          <p:cNvPr id="1233" name="Google Shape;1233;p88"/>
          <p:cNvSpPr txBox="1"/>
          <p:nvPr/>
        </p:nvSpPr>
        <p:spPr>
          <a:xfrm>
            <a:off x="4079876" y="3429001"/>
            <a:ext cx="1584325" cy="3786187"/>
          </a:xfrm>
          <a:prstGeom prst="rect">
            <a:avLst/>
          </a:prstGeom>
          <a:noFill/>
          <a:ln>
            <a:noFill/>
          </a:ln>
        </p:spPr>
        <p:txBody>
          <a:bodyPr spcFirstLastPara="1" wrap="square" lIns="54000" tIns="45700" rIns="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Anticipo</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Participación a las</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ganancias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Derechos de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licencia</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Recargo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Cesión exclusiva</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Cesión de parte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de producción</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Particip. ganancias</a:t>
            </a:r>
            <a:endParaRPr sz="1400" kern="0">
              <a:solidFill>
                <a:srgbClr val="000000"/>
              </a:solidFill>
              <a:latin typeface="Arial"/>
              <a:cs typeface="Arial"/>
              <a:sym typeface="Arial"/>
            </a:endParaRPr>
          </a:p>
          <a:p>
            <a:pPr>
              <a:buClr>
                <a:srgbClr val="000000"/>
              </a:buClr>
            </a:pPr>
            <a:endParaRPr sz="1400" kern="0">
              <a:solidFill>
                <a:srgbClr val="000000"/>
              </a:solidFill>
              <a:latin typeface="Calibri"/>
              <a:ea typeface="Calibri"/>
              <a:cs typeface="Calibri"/>
              <a:sym typeface="Calibri"/>
            </a:endParaRPr>
          </a:p>
        </p:txBody>
      </p:sp>
      <p:sp>
        <p:nvSpPr>
          <p:cNvPr id="1234" name="Google Shape;1234;p88"/>
          <p:cNvSpPr txBox="1"/>
          <p:nvPr/>
        </p:nvSpPr>
        <p:spPr>
          <a:xfrm>
            <a:off x="5519738" y="3429000"/>
            <a:ext cx="1368425" cy="4062412"/>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Libro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Revista</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Periodico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Programa</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Programación </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Channel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bouquet</a:t>
            </a:r>
            <a:endParaRPr sz="12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CD/canciones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600"/>
            </a:pPr>
            <a:endParaRPr sz="1600" kern="0">
              <a:solidFill>
                <a:srgbClr val="000000"/>
              </a:solidFill>
              <a:latin typeface="Calibri"/>
              <a:ea typeface="Calibri"/>
              <a:cs typeface="Calibri"/>
              <a:sym typeface="Calibri"/>
            </a:endParaRPr>
          </a:p>
          <a:p>
            <a:pPr>
              <a:buClr>
                <a:srgbClr val="000000"/>
              </a:buClr>
              <a:buSzPts val="1600"/>
            </a:pPr>
            <a:endParaRPr sz="1600" kern="0">
              <a:solidFill>
                <a:srgbClr val="000000"/>
              </a:solidFill>
              <a:latin typeface="Calibri"/>
              <a:ea typeface="Calibri"/>
              <a:cs typeface="Calibri"/>
              <a:sym typeface="Calibri"/>
            </a:endParaRPr>
          </a:p>
          <a:p>
            <a:pPr>
              <a:buClr>
                <a:srgbClr val="000000"/>
              </a:buClr>
            </a:pPr>
            <a:endParaRPr sz="1600" kern="0">
              <a:solidFill>
                <a:srgbClr val="000000"/>
              </a:solidFill>
              <a:latin typeface="Calibri"/>
              <a:ea typeface="Calibri"/>
              <a:cs typeface="Calibri"/>
              <a:sym typeface="Calibri"/>
            </a:endParaRPr>
          </a:p>
        </p:txBody>
      </p:sp>
      <p:sp>
        <p:nvSpPr>
          <p:cNvPr id="1235" name="Google Shape;1235;p88"/>
          <p:cNvSpPr txBox="1"/>
          <p:nvPr/>
        </p:nvSpPr>
        <p:spPr>
          <a:xfrm>
            <a:off x="6672262" y="3429000"/>
            <a:ext cx="1871662" cy="4216400"/>
          </a:xfrm>
          <a:prstGeom prst="rect">
            <a:avLst/>
          </a:prstGeom>
          <a:noFill/>
          <a:ln>
            <a:noFill/>
          </a:ln>
        </p:spPr>
        <p:txBody>
          <a:bodyPr spcFirstLastPara="1" wrap="square" lIns="54000" tIns="45700" rIns="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 fijo </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Promociones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 fijo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TV Free to air</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Pública (impuestos)</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Pay TV</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 fijo </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Promociones</a:t>
            </a:r>
            <a:endParaRPr sz="1400" kern="0">
              <a:solidFill>
                <a:srgbClr val="000000"/>
              </a:solidFill>
              <a:latin typeface="Arial"/>
              <a:cs typeface="Arial"/>
              <a:sym typeface="Arial"/>
            </a:endParaRPr>
          </a:p>
          <a:p>
            <a:pPr>
              <a:buClr>
                <a:srgbClr val="000000"/>
              </a:buClr>
              <a:buSzPts val="1200"/>
            </a:pPr>
            <a:endParaRPr sz="1200" kern="0">
              <a:solidFill>
                <a:srgbClr val="000000"/>
              </a:solidFill>
              <a:latin typeface="Calibri"/>
              <a:ea typeface="Calibri"/>
              <a:cs typeface="Calibri"/>
              <a:sym typeface="Calibri"/>
            </a:endParaRPr>
          </a:p>
          <a:p>
            <a:pPr>
              <a:buClr>
                <a:srgbClr val="000000"/>
              </a:buClr>
              <a:buSzPts val="1200"/>
            </a:pPr>
            <a:endParaRPr sz="1200" kern="0">
              <a:solidFill>
                <a:srgbClr val="000000"/>
              </a:solidFill>
              <a:latin typeface="Calibri"/>
              <a:ea typeface="Calibri"/>
              <a:cs typeface="Calibri"/>
              <a:sym typeface="Calibri"/>
            </a:endParaRPr>
          </a:p>
          <a:p>
            <a:pPr>
              <a:buClr>
                <a:srgbClr val="000000"/>
              </a:buClr>
              <a:buSzPts val="1600"/>
            </a:pPr>
            <a:endParaRPr sz="1600" kern="0">
              <a:solidFill>
                <a:srgbClr val="000000"/>
              </a:solidFill>
              <a:latin typeface="Calibri"/>
              <a:ea typeface="Calibri"/>
              <a:cs typeface="Calibri"/>
              <a:sym typeface="Calibri"/>
            </a:endParaRPr>
          </a:p>
          <a:p>
            <a:pPr>
              <a:buClr>
                <a:srgbClr val="000000"/>
              </a:buClr>
              <a:buSzPts val="1600"/>
            </a:pPr>
            <a:endParaRPr sz="1600" kern="0">
              <a:solidFill>
                <a:srgbClr val="000000"/>
              </a:solidFill>
              <a:latin typeface="Calibri"/>
              <a:ea typeface="Calibri"/>
              <a:cs typeface="Calibri"/>
              <a:sym typeface="Calibri"/>
            </a:endParaRPr>
          </a:p>
          <a:p>
            <a:pPr>
              <a:buClr>
                <a:srgbClr val="000000"/>
              </a:buClr>
            </a:pPr>
            <a:endParaRPr sz="1600" kern="0">
              <a:solidFill>
                <a:srgbClr val="000000"/>
              </a:solidFill>
              <a:latin typeface="Calibri"/>
              <a:ea typeface="Calibri"/>
              <a:cs typeface="Calibri"/>
              <a:sym typeface="Calibri"/>
            </a:endParaRPr>
          </a:p>
        </p:txBody>
      </p:sp>
      <p:sp>
        <p:nvSpPr>
          <p:cNvPr id="1236" name="Google Shape;1236;p88"/>
          <p:cNvSpPr txBox="1"/>
          <p:nvPr/>
        </p:nvSpPr>
        <p:spPr>
          <a:xfrm>
            <a:off x="7967663" y="3429000"/>
            <a:ext cx="1152525" cy="4032250"/>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Pres. y promociones</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Ferias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Promociones en radio y tv</a:t>
            </a:r>
            <a:endParaRPr sz="1200" kern="0">
              <a:solidFill>
                <a:srgbClr val="000000"/>
              </a:solidFill>
              <a:latin typeface="Calibri"/>
              <a:ea typeface="Calibri"/>
              <a:cs typeface="Calibri"/>
              <a:sym typeface="Calibri"/>
            </a:endParaRPr>
          </a:p>
          <a:p>
            <a:pPr>
              <a:buClr>
                <a:srgbClr val="000000"/>
              </a:buClr>
              <a:buSzPts val="1200"/>
            </a:pPr>
            <a:endParaRPr sz="1200" kern="0">
              <a:solidFill>
                <a:srgbClr val="000000"/>
              </a:solidFill>
              <a:latin typeface="Calibri"/>
              <a:ea typeface="Calibri"/>
              <a:cs typeface="Calibri"/>
              <a:sym typeface="Calibri"/>
            </a:endParaRPr>
          </a:p>
          <a:p>
            <a:pPr>
              <a:buClr>
                <a:srgbClr val="000000"/>
              </a:buClr>
              <a:buSzPts val="1600"/>
            </a:pPr>
            <a:endParaRPr sz="1600" kern="0">
              <a:solidFill>
                <a:srgbClr val="000000"/>
              </a:solidFill>
              <a:latin typeface="Calibri"/>
              <a:ea typeface="Calibri"/>
              <a:cs typeface="Calibri"/>
              <a:sym typeface="Calibri"/>
            </a:endParaRPr>
          </a:p>
          <a:p>
            <a:pPr>
              <a:buClr>
                <a:srgbClr val="000000"/>
              </a:buClr>
              <a:buSzPts val="1600"/>
            </a:pPr>
            <a:endParaRPr sz="1600" kern="0">
              <a:solidFill>
                <a:srgbClr val="000000"/>
              </a:solidFill>
              <a:latin typeface="Calibri"/>
              <a:ea typeface="Calibri"/>
              <a:cs typeface="Calibri"/>
              <a:sym typeface="Calibri"/>
            </a:endParaRPr>
          </a:p>
          <a:p>
            <a:pPr>
              <a:buClr>
                <a:srgbClr val="000000"/>
              </a:buClr>
            </a:pPr>
            <a:endParaRPr sz="1600" kern="0">
              <a:solidFill>
                <a:srgbClr val="000000"/>
              </a:solidFill>
              <a:latin typeface="Calibri"/>
              <a:ea typeface="Calibri"/>
              <a:cs typeface="Calibri"/>
              <a:sym typeface="Calibri"/>
            </a:endParaRPr>
          </a:p>
        </p:txBody>
      </p:sp>
      <p:sp>
        <p:nvSpPr>
          <p:cNvPr id="1237" name="Google Shape;1237;p88"/>
          <p:cNvSpPr txBox="1"/>
          <p:nvPr/>
        </p:nvSpPr>
        <p:spPr>
          <a:xfrm>
            <a:off x="9048750" y="3429001"/>
            <a:ext cx="1619250" cy="28924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Publicidad</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Reseñas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Publicidad directa</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Anuncios pub./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Promociones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Publicidad</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Promociones</a:t>
            </a:r>
            <a:endParaRPr sz="1400" kern="0">
              <a:solidFill>
                <a:srgbClr val="000000"/>
              </a:solidFill>
              <a:latin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1"/>
        <p:cNvGrpSpPr/>
        <p:nvPr/>
      </p:nvGrpSpPr>
      <p:grpSpPr>
        <a:xfrm>
          <a:off x="0" y="0"/>
          <a:ext cx="0" cy="0"/>
          <a:chOff x="0" y="0"/>
          <a:chExt cx="0" cy="0"/>
        </a:xfrm>
      </p:grpSpPr>
      <p:sp>
        <p:nvSpPr>
          <p:cNvPr id="1242" name="Google Shape;1242;p89"/>
          <p:cNvSpPr txBox="1">
            <a:spLocks noGrp="1"/>
          </p:cNvSpPr>
          <p:nvPr>
            <p:ph type="title" idx="4294967295"/>
          </p:nvPr>
        </p:nvSpPr>
        <p:spPr>
          <a:xfrm>
            <a:off x="0" y="395288"/>
            <a:ext cx="10271125" cy="1143000"/>
          </a:xfrm>
          <a:prstGeom prst="rect">
            <a:avLst/>
          </a:prstGeom>
          <a:noFill/>
          <a:ln>
            <a:noFill/>
          </a:ln>
        </p:spPr>
        <p:txBody>
          <a:bodyPr spcFirstLastPara="1" wrap="square" lIns="36000" tIns="45700" rIns="36000" bIns="45700" anchor="ctr" anchorCtr="0">
            <a:noAutofit/>
          </a:bodyPr>
          <a:lstStyle/>
          <a:p>
            <a:pPr algn="l">
              <a:buClr>
                <a:schemeClr val="dk1"/>
              </a:buClr>
              <a:buSzPts val="4400"/>
            </a:pPr>
            <a:r>
              <a:rPr lang="en-US" dirty="0"/>
              <a:t>Los </a:t>
            </a:r>
            <a:r>
              <a:rPr lang="en-US" dirty="0" err="1"/>
              <a:t>cuatro</a:t>
            </a:r>
            <a:r>
              <a:rPr lang="en-US" dirty="0"/>
              <a:t> </a:t>
            </a:r>
            <a:r>
              <a:rPr lang="en-US" dirty="0" err="1"/>
              <a:t>procesos</a:t>
            </a:r>
            <a:r>
              <a:rPr lang="en-US" dirty="0"/>
              <a:t> </a:t>
            </a:r>
            <a:r>
              <a:rPr lang="en-US" dirty="0" err="1"/>
              <a:t>centrales</a:t>
            </a:r>
            <a:endParaRPr dirty="0"/>
          </a:p>
        </p:txBody>
      </p:sp>
      <p:sp>
        <p:nvSpPr>
          <p:cNvPr id="1245" name="Google Shape;1245;p89"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46" name="Google Shape;1246;p89"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47" name="Google Shape;1247;p89"/>
          <p:cNvSpPr/>
          <p:nvPr/>
        </p:nvSpPr>
        <p:spPr>
          <a:xfrm>
            <a:off x="996951" y="1773238"/>
            <a:ext cx="1582737" cy="1438273"/>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200"/>
            </a:pPr>
            <a:r>
              <a:rPr lang="en-US" sz="2200" kern="0" dirty="0" err="1">
                <a:solidFill>
                  <a:schemeClr val="tx1"/>
                </a:solidFill>
                <a:latin typeface="Calibri"/>
                <a:ea typeface="Calibri"/>
                <a:cs typeface="Calibri"/>
                <a:sym typeface="Calibri"/>
              </a:rPr>
              <a:t>Entrega</a:t>
            </a:r>
            <a:r>
              <a:rPr lang="en-US" sz="2200" kern="0" dirty="0">
                <a:solidFill>
                  <a:schemeClr val="tx1"/>
                </a:solidFill>
                <a:latin typeface="Calibri"/>
                <a:ea typeface="Calibri"/>
                <a:cs typeface="Calibri"/>
                <a:sym typeface="Calibri"/>
              </a:rPr>
              <a:t> del</a:t>
            </a:r>
            <a:endParaRPr sz="1400" kern="0" dirty="0">
              <a:solidFill>
                <a:schemeClr val="tx1"/>
              </a:solidFill>
              <a:latin typeface="Arial"/>
              <a:cs typeface="Arial"/>
              <a:sym typeface="Arial"/>
            </a:endParaRPr>
          </a:p>
          <a:p>
            <a:pPr algn="ctr">
              <a:buClr>
                <a:srgbClr val="FFFFFF"/>
              </a:buClr>
              <a:buSzPts val="2200"/>
            </a:pPr>
            <a:r>
              <a:rPr lang="en-US" sz="2200" kern="0" dirty="0" err="1">
                <a:solidFill>
                  <a:schemeClr val="tx1"/>
                </a:solidFill>
                <a:latin typeface="Calibri"/>
                <a:ea typeface="Calibri"/>
                <a:cs typeface="Calibri"/>
                <a:sym typeface="Calibri"/>
              </a:rPr>
              <a:t>contenido</a:t>
            </a:r>
            <a:endParaRPr sz="1400" kern="0" dirty="0">
              <a:solidFill>
                <a:schemeClr val="tx1"/>
              </a:solidFill>
              <a:latin typeface="Arial"/>
              <a:cs typeface="Arial"/>
              <a:sym typeface="Arial"/>
            </a:endParaRPr>
          </a:p>
        </p:txBody>
      </p:sp>
      <p:sp>
        <p:nvSpPr>
          <p:cNvPr id="1248" name="Google Shape;1248;p89"/>
          <p:cNvSpPr/>
          <p:nvPr/>
        </p:nvSpPr>
        <p:spPr>
          <a:xfrm>
            <a:off x="1524001" y="3500437"/>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Libros</a:t>
            </a:r>
            <a:endParaRPr sz="1400" kern="0">
              <a:solidFill>
                <a:schemeClr val="tx1"/>
              </a:solidFill>
              <a:latin typeface="Arial"/>
              <a:cs typeface="Arial"/>
              <a:sym typeface="Arial"/>
            </a:endParaRPr>
          </a:p>
        </p:txBody>
      </p:sp>
      <p:sp>
        <p:nvSpPr>
          <p:cNvPr id="1249" name="Google Shape;1249;p89"/>
          <p:cNvSpPr/>
          <p:nvPr/>
        </p:nvSpPr>
        <p:spPr>
          <a:xfrm>
            <a:off x="6743700" y="1773238"/>
            <a:ext cx="3924300"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dirty="0" err="1">
                <a:solidFill>
                  <a:schemeClr val="tx1"/>
                </a:solidFill>
                <a:latin typeface="Calibri"/>
                <a:ea typeface="Calibri"/>
                <a:cs typeface="Calibri"/>
                <a:sym typeface="Calibri"/>
              </a:rPr>
              <a:t>Distribución</a:t>
            </a:r>
            <a:endParaRPr sz="1400" kern="0" dirty="0">
              <a:solidFill>
                <a:schemeClr val="tx1"/>
              </a:solidFill>
              <a:latin typeface="Arial"/>
              <a:cs typeface="Arial"/>
              <a:sym typeface="Arial"/>
            </a:endParaRPr>
          </a:p>
          <a:p>
            <a:pPr>
              <a:buClr>
                <a:srgbClr val="000000"/>
              </a:buClr>
            </a:pPr>
            <a:endParaRPr sz="2000" kern="0" dirty="0">
              <a:solidFill>
                <a:schemeClr val="tx1"/>
              </a:solidFill>
              <a:latin typeface="Calibri"/>
              <a:ea typeface="Calibri"/>
              <a:cs typeface="Calibri"/>
              <a:sym typeface="Calibri"/>
            </a:endParaRPr>
          </a:p>
        </p:txBody>
      </p:sp>
      <p:sp>
        <p:nvSpPr>
          <p:cNvPr id="1250" name="Google Shape;1250;p89"/>
          <p:cNvSpPr/>
          <p:nvPr/>
        </p:nvSpPr>
        <p:spPr>
          <a:xfrm>
            <a:off x="6753225" y="2289593"/>
            <a:ext cx="1152525" cy="431800"/>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400"/>
            </a:pPr>
            <a:r>
              <a:rPr lang="en-US" sz="1400" kern="0" dirty="0">
                <a:solidFill>
                  <a:schemeClr val="tx1"/>
                </a:solidFill>
                <a:latin typeface="Arial"/>
                <a:ea typeface="Arial"/>
                <a:cs typeface="Arial"/>
                <a:sym typeface="Arial"/>
              </a:rPr>
              <a:t>Por mayor</a:t>
            </a:r>
            <a:endParaRPr sz="1400" kern="0" dirty="0">
              <a:solidFill>
                <a:schemeClr val="tx1"/>
              </a:solidFill>
              <a:latin typeface="Arial"/>
              <a:cs typeface="Arial"/>
              <a:sym typeface="Arial"/>
            </a:endParaRPr>
          </a:p>
        </p:txBody>
      </p:sp>
      <p:sp>
        <p:nvSpPr>
          <p:cNvPr id="1251" name="Google Shape;1251;p89"/>
          <p:cNvSpPr/>
          <p:nvPr/>
        </p:nvSpPr>
        <p:spPr>
          <a:xfrm>
            <a:off x="7464425" y="2276476"/>
            <a:ext cx="1511300" cy="414337"/>
          </a:xfrm>
          <a:prstGeom prst="chevron">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400"/>
            </a:pPr>
            <a:r>
              <a:rPr lang="en-US" sz="1400" kern="0" dirty="0">
                <a:solidFill>
                  <a:schemeClr val="tx1"/>
                </a:solidFill>
                <a:latin typeface="Arial"/>
                <a:ea typeface="Arial"/>
                <a:cs typeface="Arial"/>
                <a:sym typeface="Arial"/>
              </a:rPr>
              <a:t>    Por </a:t>
            </a:r>
            <a:r>
              <a:rPr lang="en-US" sz="1400" kern="0" dirty="0" err="1">
                <a:solidFill>
                  <a:schemeClr val="tx1"/>
                </a:solidFill>
                <a:latin typeface="Arial"/>
                <a:ea typeface="Arial"/>
                <a:cs typeface="Arial"/>
                <a:sym typeface="Arial"/>
              </a:rPr>
              <a:t>menor</a:t>
            </a:r>
            <a:endParaRPr sz="1400" kern="0" dirty="0">
              <a:solidFill>
                <a:schemeClr val="tx1"/>
              </a:solidFill>
              <a:latin typeface="Arial"/>
              <a:cs typeface="Arial"/>
              <a:sym typeface="Arial"/>
            </a:endParaRPr>
          </a:p>
        </p:txBody>
      </p:sp>
      <p:sp>
        <p:nvSpPr>
          <p:cNvPr id="1252" name="Google Shape;1252;p89"/>
          <p:cNvSpPr/>
          <p:nvPr/>
        </p:nvSpPr>
        <p:spPr>
          <a:xfrm>
            <a:off x="5650327" y="1773238"/>
            <a:ext cx="1511300"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       </a:t>
            </a:r>
            <a:r>
              <a:rPr lang="en-US" sz="1400" kern="0">
                <a:solidFill>
                  <a:schemeClr val="tx1"/>
                </a:solidFill>
                <a:latin typeface="Calibri"/>
                <a:ea typeface="Calibri"/>
                <a:cs typeface="Calibri"/>
                <a:sym typeface="Calibri"/>
              </a:rPr>
              <a:t>Almacenamiento</a:t>
            </a:r>
            <a:endParaRPr sz="1400" kern="0">
              <a:solidFill>
                <a:schemeClr val="tx1"/>
              </a:solidFill>
              <a:latin typeface="Arial"/>
              <a:cs typeface="Arial"/>
              <a:sym typeface="Arial"/>
            </a:endParaRPr>
          </a:p>
        </p:txBody>
      </p:sp>
      <p:sp>
        <p:nvSpPr>
          <p:cNvPr id="1253" name="Google Shape;1253;p89"/>
          <p:cNvSpPr txBox="1"/>
          <p:nvPr/>
        </p:nvSpPr>
        <p:spPr>
          <a:xfrm>
            <a:off x="2855913"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Bienes principales</a:t>
            </a:r>
            <a:endParaRPr sz="1400" kern="0">
              <a:solidFill>
                <a:srgbClr val="000000"/>
              </a:solidFill>
              <a:latin typeface="Arial"/>
              <a:cs typeface="Arial"/>
              <a:sym typeface="Arial"/>
            </a:endParaRPr>
          </a:p>
        </p:txBody>
      </p:sp>
      <p:sp>
        <p:nvSpPr>
          <p:cNvPr id="1254" name="Google Shape;1254;p89"/>
          <p:cNvSpPr/>
          <p:nvPr/>
        </p:nvSpPr>
        <p:spPr>
          <a:xfrm>
            <a:off x="4236377" y="1773238"/>
            <a:ext cx="158273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dirty="0">
                <a:solidFill>
                  <a:schemeClr val="tx1"/>
                </a:solidFill>
                <a:latin typeface="Calibri"/>
                <a:ea typeface="Calibri"/>
                <a:cs typeface="Calibri"/>
                <a:sym typeface="Calibri"/>
              </a:rPr>
              <a:t>       </a:t>
            </a:r>
            <a:r>
              <a:rPr lang="en-US" sz="2000" kern="0" dirty="0" err="1">
                <a:solidFill>
                  <a:schemeClr val="tx1"/>
                </a:solidFill>
                <a:latin typeface="Calibri"/>
                <a:ea typeface="Calibri"/>
                <a:cs typeface="Calibri"/>
                <a:sym typeface="Calibri"/>
              </a:rPr>
              <a:t>Producción</a:t>
            </a:r>
            <a:endParaRPr sz="1400" kern="0" dirty="0">
              <a:solidFill>
                <a:schemeClr val="tx1"/>
              </a:solidFill>
              <a:latin typeface="Arial"/>
              <a:cs typeface="Arial"/>
              <a:sym typeface="Arial"/>
            </a:endParaRPr>
          </a:p>
        </p:txBody>
      </p:sp>
      <p:sp>
        <p:nvSpPr>
          <p:cNvPr id="1255" name="Google Shape;1255;p89"/>
          <p:cNvSpPr/>
          <p:nvPr/>
        </p:nvSpPr>
        <p:spPr>
          <a:xfrm>
            <a:off x="2579688" y="1773238"/>
            <a:ext cx="1860551"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600"/>
            </a:pPr>
            <a:r>
              <a:rPr lang="en-US" sz="1600" kern="0" dirty="0" err="1">
                <a:solidFill>
                  <a:schemeClr val="tx1"/>
                </a:solidFill>
                <a:latin typeface="Calibri"/>
                <a:ea typeface="Calibri"/>
                <a:cs typeface="Calibri"/>
                <a:sym typeface="Calibri"/>
              </a:rPr>
              <a:t>Adquisición</a:t>
            </a:r>
            <a:r>
              <a:rPr lang="en-US" sz="1600" kern="0" dirty="0">
                <a:solidFill>
                  <a:schemeClr val="tx1"/>
                </a:solidFill>
                <a:latin typeface="Calibri"/>
                <a:ea typeface="Calibri"/>
                <a:cs typeface="Calibri"/>
                <a:sym typeface="Calibri"/>
              </a:rPr>
              <a:t> </a:t>
            </a:r>
            <a:r>
              <a:rPr lang="en-US" sz="1600" kern="0" dirty="0" err="1">
                <a:solidFill>
                  <a:schemeClr val="tx1"/>
                </a:solidFill>
                <a:latin typeface="Calibri"/>
                <a:ea typeface="Calibri"/>
                <a:cs typeface="Calibri"/>
                <a:sym typeface="Calibri"/>
              </a:rPr>
              <a:t>bienes</a:t>
            </a:r>
            <a:r>
              <a:rPr lang="en-US" sz="1600" kern="0" dirty="0">
                <a:solidFill>
                  <a:schemeClr val="tx1"/>
                </a:solidFill>
                <a:latin typeface="Calibri"/>
                <a:ea typeface="Calibri"/>
                <a:cs typeface="Calibri"/>
                <a:sym typeface="Calibri"/>
              </a:rPr>
              <a:t>/</a:t>
            </a:r>
            <a:r>
              <a:rPr lang="en-US" sz="1600" kern="0" dirty="0" err="1">
                <a:solidFill>
                  <a:schemeClr val="tx1"/>
                </a:solidFill>
                <a:latin typeface="Calibri"/>
                <a:ea typeface="Calibri"/>
                <a:cs typeface="Calibri"/>
                <a:sym typeface="Calibri"/>
              </a:rPr>
              <a:t>servicios</a:t>
            </a:r>
            <a:endParaRPr sz="1400" kern="0" dirty="0">
              <a:solidFill>
                <a:schemeClr val="tx1"/>
              </a:solidFill>
              <a:latin typeface="Arial"/>
              <a:cs typeface="Arial"/>
              <a:sym typeface="Arial"/>
            </a:endParaRPr>
          </a:p>
        </p:txBody>
      </p:sp>
      <p:sp>
        <p:nvSpPr>
          <p:cNvPr id="1256" name="Google Shape;1256;p89"/>
          <p:cNvSpPr txBox="1"/>
          <p:nvPr/>
        </p:nvSpPr>
        <p:spPr>
          <a:xfrm>
            <a:off x="4151313" y="2781300"/>
            <a:ext cx="1368425" cy="584200"/>
          </a:xfrm>
          <a:prstGeom prst="rect">
            <a:avLst/>
          </a:prstGeom>
          <a:noFill/>
          <a:ln>
            <a:noFill/>
          </a:ln>
        </p:spPr>
        <p:txBody>
          <a:bodyPr spcFirstLastPara="1" wrap="square" lIns="91425" tIns="45700" rIns="36000"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Herramientas de producción</a:t>
            </a:r>
            <a:endParaRPr sz="1400" kern="0">
              <a:solidFill>
                <a:srgbClr val="000000"/>
              </a:solidFill>
              <a:latin typeface="Arial"/>
              <a:cs typeface="Arial"/>
              <a:sym typeface="Arial"/>
            </a:endParaRPr>
          </a:p>
        </p:txBody>
      </p:sp>
      <p:sp>
        <p:nvSpPr>
          <p:cNvPr id="1257" name="Google Shape;1257;p89"/>
          <p:cNvSpPr txBox="1"/>
          <p:nvPr/>
        </p:nvSpPr>
        <p:spPr>
          <a:xfrm>
            <a:off x="5448301"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Lugares de almacen.</a:t>
            </a:r>
            <a:endParaRPr sz="1400" kern="0">
              <a:solidFill>
                <a:srgbClr val="000000"/>
              </a:solidFill>
              <a:latin typeface="Arial"/>
              <a:cs typeface="Arial"/>
              <a:sym typeface="Arial"/>
            </a:endParaRPr>
          </a:p>
        </p:txBody>
      </p:sp>
      <p:sp>
        <p:nvSpPr>
          <p:cNvPr id="1258" name="Google Shape;1258;p89"/>
          <p:cNvSpPr/>
          <p:nvPr/>
        </p:nvSpPr>
        <p:spPr>
          <a:xfrm>
            <a:off x="1524001" y="52292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400"/>
            </a:pPr>
            <a:r>
              <a:rPr lang="en-US" sz="2000" kern="0" dirty="0">
                <a:solidFill>
                  <a:schemeClr val="tx1"/>
                </a:solidFill>
                <a:latin typeface="Calibri"/>
                <a:ea typeface="Calibri"/>
                <a:cs typeface="Calibri"/>
                <a:sym typeface="Calibri"/>
              </a:rPr>
              <a:t>Televisión</a:t>
            </a:r>
            <a:endParaRPr sz="1200" kern="0" dirty="0">
              <a:solidFill>
                <a:schemeClr val="tx1"/>
              </a:solidFill>
              <a:latin typeface="Arial"/>
              <a:cs typeface="Arial"/>
              <a:sym typeface="Arial"/>
            </a:endParaRPr>
          </a:p>
        </p:txBody>
      </p:sp>
      <p:sp>
        <p:nvSpPr>
          <p:cNvPr id="1259" name="Google Shape;1259;p89"/>
          <p:cNvSpPr/>
          <p:nvPr/>
        </p:nvSpPr>
        <p:spPr>
          <a:xfrm>
            <a:off x="1524001" y="43656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sz="2400" kern="0" dirty="0" err="1">
                <a:solidFill>
                  <a:schemeClr val="tx1"/>
                </a:solidFill>
                <a:latin typeface="Calibri"/>
                <a:ea typeface="Calibri"/>
                <a:cs typeface="Calibri"/>
                <a:sym typeface="Calibri"/>
              </a:rPr>
              <a:t>Prensa</a:t>
            </a:r>
            <a:r>
              <a:rPr lang="en-US" sz="2400" kern="0" dirty="0">
                <a:solidFill>
                  <a:schemeClr val="tx1"/>
                </a:solidFill>
                <a:latin typeface="Calibri"/>
                <a:ea typeface="Calibri"/>
                <a:cs typeface="Calibri"/>
                <a:sym typeface="Calibri"/>
              </a:rPr>
              <a:t> </a:t>
            </a:r>
            <a:r>
              <a:rPr lang="en-US" sz="2400" kern="0" dirty="0" err="1">
                <a:solidFill>
                  <a:schemeClr val="tx1"/>
                </a:solidFill>
                <a:latin typeface="Calibri"/>
                <a:ea typeface="Calibri"/>
                <a:cs typeface="Calibri"/>
                <a:sym typeface="Calibri"/>
              </a:rPr>
              <a:t>escrita</a:t>
            </a:r>
            <a:endParaRPr sz="2400" kern="0" dirty="0">
              <a:solidFill>
                <a:schemeClr val="tx1"/>
              </a:solidFill>
              <a:latin typeface="Arial"/>
              <a:cs typeface="Arial"/>
              <a:sym typeface="Arial"/>
            </a:endParaRPr>
          </a:p>
        </p:txBody>
      </p:sp>
      <p:sp>
        <p:nvSpPr>
          <p:cNvPr id="1260" name="Google Shape;1260;p89"/>
          <p:cNvSpPr/>
          <p:nvPr/>
        </p:nvSpPr>
        <p:spPr>
          <a:xfrm>
            <a:off x="1524001" y="60928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Música</a:t>
            </a:r>
            <a:endParaRPr sz="1400" kern="0">
              <a:solidFill>
                <a:schemeClr val="tx1"/>
              </a:solidFill>
              <a:latin typeface="Arial"/>
              <a:cs typeface="Arial"/>
              <a:sym typeface="Arial"/>
            </a:endParaRPr>
          </a:p>
        </p:txBody>
      </p:sp>
      <p:sp>
        <p:nvSpPr>
          <p:cNvPr id="1261" name="Google Shape;1261;p89"/>
          <p:cNvSpPr txBox="1"/>
          <p:nvPr/>
        </p:nvSpPr>
        <p:spPr>
          <a:xfrm>
            <a:off x="6672262" y="2781300"/>
            <a:ext cx="1008062"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Canal principal</a:t>
            </a:r>
            <a:endParaRPr sz="1400" kern="0">
              <a:solidFill>
                <a:srgbClr val="000000"/>
              </a:solidFill>
              <a:latin typeface="Arial"/>
              <a:cs typeface="Arial"/>
              <a:sym typeface="Arial"/>
            </a:endParaRPr>
          </a:p>
        </p:txBody>
      </p:sp>
      <p:sp>
        <p:nvSpPr>
          <p:cNvPr id="1262" name="Google Shape;1262;p89"/>
          <p:cNvSpPr txBox="1"/>
          <p:nvPr/>
        </p:nvSpPr>
        <p:spPr>
          <a:xfrm>
            <a:off x="2855913" y="3429001"/>
            <a:ext cx="1368425" cy="2892425"/>
          </a:xfrm>
          <a:prstGeom prst="rect">
            <a:avLst/>
          </a:prstGeom>
          <a:noFill/>
          <a:ln>
            <a:noFill/>
          </a:ln>
        </p:spPr>
        <p:txBody>
          <a:bodyPr spcFirstLastPara="1" wrap="square" lIns="91425" tIns="45700" rIns="91425"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Papel</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Imprenta</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Papel</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Imprenta</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Equipamiento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CDs</a:t>
            </a:r>
            <a:endParaRPr sz="1400" kern="0">
              <a:solidFill>
                <a:srgbClr val="000000"/>
              </a:solidFill>
              <a:latin typeface="Arial"/>
              <a:cs typeface="Arial"/>
              <a:sym typeface="Arial"/>
            </a:endParaRPr>
          </a:p>
        </p:txBody>
      </p:sp>
      <p:sp>
        <p:nvSpPr>
          <p:cNvPr id="1263" name="Google Shape;1263;p89"/>
          <p:cNvSpPr txBox="1"/>
          <p:nvPr/>
        </p:nvSpPr>
        <p:spPr>
          <a:xfrm>
            <a:off x="4079876" y="3429001"/>
            <a:ext cx="1584325" cy="3354387"/>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propiedad</a:t>
            </a:r>
            <a:r>
              <a:rPr lang="en-US" sz="1400" kern="0" dirty="0">
                <a:solidFill>
                  <a:srgbClr val="000000"/>
                </a:solidFill>
                <a:latin typeface="Calibri"/>
                <a:ea typeface="Calibri"/>
                <a:cs typeface="Calibri"/>
                <a:sym typeface="Calibri"/>
              </a:rPr>
              <a:t> /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terceros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propiedad</a:t>
            </a:r>
            <a:r>
              <a:rPr lang="en-US" sz="1400" kern="0" dirty="0">
                <a:solidFill>
                  <a:srgbClr val="000000"/>
                </a:solidFill>
                <a:latin typeface="Calibri"/>
                <a:ea typeface="Calibri"/>
                <a:cs typeface="Calibri"/>
                <a:sym typeface="Calibri"/>
              </a:rPr>
              <a:t> /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terceros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propiedad</a:t>
            </a:r>
            <a:r>
              <a:rPr lang="en-US" sz="1400" kern="0" dirty="0">
                <a:solidFill>
                  <a:srgbClr val="000000"/>
                </a:solidFill>
                <a:latin typeface="Calibri"/>
                <a:ea typeface="Calibri"/>
                <a:cs typeface="Calibri"/>
                <a:sym typeface="Calibri"/>
              </a:rPr>
              <a:t> /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terceros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propiedad</a:t>
            </a:r>
            <a:r>
              <a:rPr lang="en-US" sz="1400" kern="0" dirty="0">
                <a:solidFill>
                  <a:srgbClr val="000000"/>
                </a:solidFill>
                <a:latin typeface="Calibri"/>
                <a:ea typeface="Calibri"/>
                <a:cs typeface="Calibri"/>
                <a:sym typeface="Calibri"/>
              </a:rPr>
              <a:t> /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terceros</a:t>
            </a:r>
            <a:endParaRPr sz="1400" kern="0" dirty="0">
              <a:solidFill>
                <a:srgbClr val="000000"/>
              </a:solidFill>
              <a:latin typeface="Arial"/>
              <a:cs typeface="Arial"/>
              <a:sym typeface="Arial"/>
            </a:endParaRPr>
          </a:p>
          <a:p>
            <a:pPr>
              <a:buClr>
                <a:srgbClr val="000000"/>
              </a:buClr>
            </a:pPr>
            <a:endParaRPr sz="1400" kern="0" dirty="0">
              <a:solidFill>
                <a:srgbClr val="000000"/>
              </a:solidFill>
              <a:latin typeface="Calibri"/>
              <a:ea typeface="Calibri"/>
              <a:cs typeface="Calibri"/>
              <a:sym typeface="Calibri"/>
            </a:endParaRPr>
          </a:p>
        </p:txBody>
      </p:sp>
      <p:sp>
        <p:nvSpPr>
          <p:cNvPr id="1264" name="Google Shape;1264;p89"/>
          <p:cNvSpPr txBox="1"/>
          <p:nvPr/>
        </p:nvSpPr>
        <p:spPr>
          <a:xfrm>
            <a:off x="5448301" y="3429001"/>
            <a:ext cx="1368425" cy="28924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Almacén</a:t>
            </a:r>
            <a:r>
              <a:rPr lang="en-US" sz="1400" kern="0" dirty="0">
                <a:solidFill>
                  <a:srgbClr val="000000"/>
                </a:solidFill>
                <a:latin typeface="Calibri"/>
                <a:ea typeface="Calibri"/>
                <a:cs typeface="Calibri"/>
                <a:sym typeface="Calibri"/>
              </a:rPr>
              <a:t>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libros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Server /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Almacén</a:t>
            </a:r>
            <a:r>
              <a:rPr lang="en-US" sz="1400" kern="0" dirty="0">
                <a:solidFill>
                  <a:srgbClr val="000000"/>
                </a:solidFill>
                <a:latin typeface="Calibri"/>
                <a:ea typeface="Calibri"/>
                <a:cs typeface="Calibri"/>
                <a:sym typeface="Calibri"/>
              </a:rPr>
              <a:t>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de </a:t>
            </a:r>
            <a:r>
              <a:rPr lang="en-US" sz="1400" kern="0" dirty="0" err="1">
                <a:solidFill>
                  <a:srgbClr val="000000"/>
                </a:solidFill>
                <a:latin typeface="Calibri"/>
                <a:ea typeface="Calibri"/>
                <a:cs typeface="Calibri"/>
                <a:sym typeface="Calibri"/>
              </a:rPr>
              <a:t>cintas</a:t>
            </a:r>
            <a:r>
              <a:rPr lang="en-US" sz="1400" kern="0" dirty="0">
                <a:solidFill>
                  <a:srgbClr val="000000"/>
                </a:solidFill>
                <a:latin typeface="Calibri"/>
                <a:ea typeface="Calibri"/>
                <a:cs typeface="Calibri"/>
                <a:sym typeface="Calibri"/>
              </a:rPr>
              <a:t> </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Almacén</a:t>
            </a:r>
            <a:r>
              <a:rPr lang="en-US" sz="1400" kern="0" dirty="0">
                <a:solidFill>
                  <a:srgbClr val="000000"/>
                </a:solidFill>
                <a:latin typeface="Calibri"/>
                <a:ea typeface="Calibri"/>
                <a:cs typeface="Calibri"/>
                <a:sym typeface="Calibri"/>
              </a:rPr>
              <a:t> de CD</a:t>
            </a:r>
            <a:endParaRPr sz="1400" kern="0" dirty="0">
              <a:solidFill>
                <a:srgbClr val="000000"/>
              </a:solidFill>
              <a:latin typeface="Arial"/>
              <a:cs typeface="Arial"/>
              <a:sym typeface="Arial"/>
            </a:endParaRPr>
          </a:p>
        </p:txBody>
      </p:sp>
      <p:sp>
        <p:nvSpPr>
          <p:cNvPr id="1265" name="Google Shape;1265;p89"/>
          <p:cNvSpPr txBox="1"/>
          <p:nvPr/>
        </p:nvSpPr>
        <p:spPr>
          <a:xfrm>
            <a:off x="6672262" y="3429001"/>
            <a:ext cx="1295400" cy="4031833"/>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Pormayoristas</a:t>
            </a:r>
            <a:r>
              <a:rPr lang="en-US" sz="1400" kern="0" dirty="0">
                <a:solidFill>
                  <a:srgbClr val="000000"/>
                </a:solidFill>
                <a:latin typeface="Calibri"/>
                <a:ea typeface="Calibri"/>
                <a:cs typeface="Calibri"/>
                <a:sym typeface="Calibri"/>
              </a:rPr>
              <a:t>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especializados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s-ES" sz="1400" kern="0" dirty="0">
                <a:solidFill>
                  <a:srgbClr val="000000"/>
                </a:solidFill>
                <a:latin typeface="Calibri"/>
                <a:ea typeface="Calibri"/>
                <a:cs typeface="Calibri"/>
                <a:sym typeface="Calibri"/>
              </a:rPr>
              <a:t>Distribuidores regionales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Cable,</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satélite</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Pormayoristas</a:t>
            </a:r>
            <a:r>
              <a:rPr lang="en-US" sz="1400" kern="0" dirty="0">
                <a:solidFill>
                  <a:srgbClr val="000000"/>
                </a:solidFill>
                <a:latin typeface="Calibri"/>
                <a:ea typeface="Calibri"/>
                <a:cs typeface="Calibri"/>
                <a:sym typeface="Calibri"/>
              </a:rPr>
              <a:t>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especializados</a:t>
            </a:r>
            <a:endParaRPr sz="1400" kern="0" dirty="0">
              <a:solidFill>
                <a:srgbClr val="000000"/>
              </a:solidFill>
              <a:latin typeface="Arial"/>
              <a:cs typeface="Arial"/>
              <a:sym typeface="Arial"/>
            </a:endParaRPr>
          </a:p>
          <a:p>
            <a:pPr>
              <a:buClr>
                <a:srgbClr val="000000"/>
              </a:buClr>
              <a:buSzPts val="1200"/>
            </a:pPr>
            <a:endParaRPr sz="1200" kern="0" dirty="0">
              <a:solidFill>
                <a:srgbClr val="000000"/>
              </a:solidFill>
              <a:latin typeface="Calibri"/>
              <a:ea typeface="Calibri"/>
              <a:cs typeface="Calibri"/>
              <a:sym typeface="Calibri"/>
            </a:endParaRPr>
          </a:p>
          <a:p>
            <a:pPr>
              <a:buClr>
                <a:srgbClr val="000000"/>
              </a:buClr>
              <a:buSzPts val="1600"/>
            </a:pPr>
            <a:endParaRPr sz="1600" kern="0" dirty="0">
              <a:solidFill>
                <a:srgbClr val="000000"/>
              </a:solidFill>
              <a:latin typeface="Calibri"/>
              <a:ea typeface="Calibri"/>
              <a:cs typeface="Calibri"/>
              <a:sym typeface="Calibri"/>
            </a:endParaRPr>
          </a:p>
          <a:p>
            <a:pPr>
              <a:buClr>
                <a:srgbClr val="000000"/>
              </a:buClr>
              <a:buSzPts val="1600"/>
            </a:pPr>
            <a:endParaRPr sz="1600" kern="0" dirty="0">
              <a:solidFill>
                <a:srgbClr val="000000"/>
              </a:solidFill>
              <a:latin typeface="Calibri"/>
              <a:ea typeface="Calibri"/>
              <a:cs typeface="Calibri"/>
              <a:sym typeface="Calibri"/>
            </a:endParaRPr>
          </a:p>
          <a:p>
            <a:pPr>
              <a:buClr>
                <a:srgbClr val="000000"/>
              </a:buClr>
            </a:pPr>
            <a:endParaRPr sz="1600" kern="0" dirty="0">
              <a:solidFill>
                <a:srgbClr val="000000"/>
              </a:solidFill>
              <a:latin typeface="Calibri"/>
              <a:ea typeface="Calibri"/>
              <a:cs typeface="Calibri"/>
              <a:sym typeface="Calibri"/>
            </a:endParaRPr>
          </a:p>
        </p:txBody>
      </p:sp>
      <p:sp>
        <p:nvSpPr>
          <p:cNvPr id="1266" name="Google Shape;1266;p89"/>
          <p:cNvSpPr txBox="1"/>
          <p:nvPr/>
        </p:nvSpPr>
        <p:spPr>
          <a:xfrm>
            <a:off x="7896225" y="3317875"/>
            <a:ext cx="1223962" cy="347783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Librerías</a:t>
            </a:r>
            <a:endParaRPr lang="en-US" dirty="0">
              <a:ea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Grandes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almacenes</a:t>
            </a:r>
            <a:endParaRPr sz="1400" kern="0" dirty="0">
              <a:solidFill>
                <a:srgbClr val="000000"/>
              </a:solidFill>
              <a:latin typeface="Arial"/>
              <a:cs typeface="Arial"/>
              <a:sym typeface="Arial"/>
            </a:endParaRPr>
          </a:p>
          <a:p>
            <a:pPr>
              <a:buClr>
                <a:srgbClr val="000000"/>
              </a:buClr>
              <a:buSzPts val="1400"/>
            </a:pPr>
            <a:endParaRPr sz="14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Quioscos</a:t>
            </a:r>
            <a:endParaRPr lang="en-US" dirty="0">
              <a:ea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Grandes </a:t>
            </a:r>
            <a:endParaRPr sz="1400" kern="0" dirty="0">
              <a:solidFill>
                <a:srgbClr val="000000"/>
              </a:solidFill>
              <a:latin typeface="Arial"/>
              <a:cs typeface="Arial"/>
              <a:sym typeface="Arial"/>
            </a:endParaRPr>
          </a:p>
          <a:p>
            <a:pPr>
              <a:buClr>
                <a:srgbClr val="000000"/>
              </a:buClr>
              <a:buSzPts val="1400"/>
            </a:pPr>
            <a:r>
              <a:rPr lang="en-US" sz="1400" kern="0" dirty="0">
                <a:solidFill>
                  <a:srgbClr val="000000"/>
                </a:solidFill>
                <a:latin typeface="Calibri"/>
                <a:ea typeface="Calibri"/>
                <a:cs typeface="Calibri"/>
                <a:sym typeface="Calibri"/>
              </a:rPr>
              <a:t>   </a:t>
            </a:r>
            <a:r>
              <a:rPr lang="en-US" sz="1400" kern="0" dirty="0" err="1">
                <a:solidFill>
                  <a:srgbClr val="000000"/>
                </a:solidFill>
                <a:latin typeface="Calibri"/>
                <a:ea typeface="Calibri"/>
                <a:cs typeface="Calibri"/>
                <a:sym typeface="Calibri"/>
              </a:rPr>
              <a:t>almacenes</a:t>
            </a:r>
            <a:endParaRPr sz="1400" kern="0" dirty="0">
              <a:solidFill>
                <a:srgbClr val="000000"/>
              </a:solidFill>
              <a:latin typeface="Arial"/>
              <a:cs typeface="Arial"/>
              <a:sym typeface="Arial"/>
            </a:endParaRPr>
          </a:p>
          <a:p>
            <a:pPr>
              <a:buClr>
                <a:srgbClr val="000000"/>
              </a:buClr>
              <a:buSzPts val="1200"/>
            </a:pPr>
            <a:endParaRPr sz="1200" kern="0" dirty="0">
              <a:solidFill>
                <a:srgbClr val="000000"/>
              </a:solidFill>
              <a:latin typeface="Calibri"/>
              <a:ea typeface="Calibri"/>
              <a:cs typeface="Calibri"/>
              <a:sym typeface="Calibri"/>
            </a:endParaRPr>
          </a:p>
          <a:p>
            <a:pPr>
              <a:buClr>
                <a:srgbClr val="000000"/>
              </a:buClr>
              <a:buSzPts val="1200"/>
            </a:pPr>
            <a:endParaRPr sz="1200" kern="0" dirty="0">
              <a:solidFill>
                <a:srgbClr val="000000"/>
              </a:solidFill>
              <a:latin typeface="Calibri"/>
              <a:ea typeface="Calibri"/>
              <a:cs typeface="Calibri"/>
              <a:sym typeface="Calibri"/>
            </a:endParaRPr>
          </a:p>
          <a:p>
            <a:pPr>
              <a:buClr>
                <a:srgbClr val="000000"/>
              </a:buClr>
              <a:buSzPts val="800"/>
            </a:pPr>
            <a:endParaRPr sz="800" kern="0" dirty="0">
              <a:solidFill>
                <a:srgbClr val="000000"/>
              </a:solidFill>
              <a:latin typeface="Calibri"/>
              <a:ea typeface="Calibri"/>
              <a:cs typeface="Calibri"/>
              <a:sym typeface="Calibri"/>
            </a:endParaRPr>
          </a:p>
          <a:p>
            <a:pPr>
              <a:buClr>
                <a:srgbClr val="000000"/>
              </a:buClr>
              <a:buSzPts val="800"/>
            </a:pPr>
            <a:endParaRPr sz="800" kern="0" dirty="0">
              <a:solidFill>
                <a:srgbClr val="000000"/>
              </a:solidFill>
              <a:latin typeface="Calibri"/>
              <a:ea typeface="Calibri"/>
              <a:cs typeface="Calibri"/>
              <a:sym typeface="Calibri"/>
            </a:endParaRPr>
          </a:p>
          <a:p>
            <a:pPr>
              <a:buClr>
                <a:srgbClr val="000000"/>
              </a:buClr>
              <a:buSzPts val="1800"/>
            </a:pPr>
            <a:endParaRPr kern="0" dirty="0">
              <a:solidFill>
                <a:srgbClr val="000000"/>
              </a:solidFill>
              <a:latin typeface="Calibri"/>
              <a:ea typeface="Calibri"/>
              <a:cs typeface="Calibri"/>
              <a:sym typeface="Calibri"/>
            </a:endParaRPr>
          </a:p>
          <a:p>
            <a:pPr>
              <a:buClr>
                <a:srgbClr val="000000"/>
              </a:buClr>
              <a:buSzPts val="1200"/>
            </a:pPr>
            <a:endParaRPr sz="1200" kern="0" dirty="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Tiendas de </a:t>
            </a:r>
            <a:r>
              <a:rPr lang="en-US" sz="1400" kern="0" dirty="0" err="1">
                <a:solidFill>
                  <a:srgbClr val="000000"/>
                </a:solidFill>
                <a:latin typeface="Calibri"/>
                <a:ea typeface="Calibri"/>
                <a:cs typeface="Calibri"/>
                <a:sym typeface="Calibri"/>
              </a:rPr>
              <a:t>música</a:t>
            </a:r>
            <a:endParaRPr sz="1400" kern="0" dirty="0">
              <a:solidFill>
                <a:srgbClr val="000000"/>
              </a:solidFill>
              <a:latin typeface="Arial"/>
              <a:cs typeface="Arial"/>
              <a:sym typeface="Arial"/>
            </a:endParaRPr>
          </a:p>
          <a:p>
            <a:pPr indent="-88900">
              <a:buClr>
                <a:srgbClr val="000000"/>
              </a:buClr>
              <a:buSzPts val="1400"/>
              <a:buFont typeface="Calibri"/>
              <a:buChar char="•"/>
            </a:pPr>
            <a:r>
              <a:rPr lang="en-US" sz="1400" kern="0" dirty="0">
                <a:solidFill>
                  <a:srgbClr val="000000"/>
                </a:solidFill>
                <a:latin typeface="Calibri"/>
                <a:ea typeface="Calibri"/>
                <a:cs typeface="Calibri"/>
                <a:sym typeface="Calibri"/>
              </a:rPr>
              <a:t> Grandes </a:t>
            </a:r>
            <a:r>
              <a:rPr lang="en-US" sz="1400" kern="0" dirty="0" err="1">
                <a:solidFill>
                  <a:srgbClr val="000000"/>
                </a:solidFill>
                <a:latin typeface="Calibri"/>
                <a:ea typeface="Calibri"/>
                <a:cs typeface="Calibri"/>
                <a:sym typeface="Calibri"/>
              </a:rPr>
              <a:t>almacenes</a:t>
            </a:r>
            <a:endParaRPr sz="1400" kern="0" dirty="0">
              <a:solidFill>
                <a:srgbClr val="000000"/>
              </a:solidFill>
              <a:latin typeface="Arial"/>
              <a:cs typeface="Arial"/>
              <a:sym typeface="Arial"/>
            </a:endParaRPr>
          </a:p>
        </p:txBody>
      </p:sp>
      <p:sp>
        <p:nvSpPr>
          <p:cNvPr id="1267" name="Google Shape;1267;p89"/>
          <p:cNvSpPr txBox="1"/>
          <p:nvPr/>
        </p:nvSpPr>
        <p:spPr>
          <a:xfrm>
            <a:off x="9048750" y="3429001"/>
            <a:ext cx="1619250" cy="28924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Clubs del libro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Correo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Radiodifusión terrestre/TDT</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Clubs </a:t>
            </a:r>
            <a:endParaRPr sz="1400" kern="0">
              <a:solidFill>
                <a:srgbClr val="000000"/>
              </a:solidFill>
              <a:latin typeface="Arial"/>
              <a:cs typeface="Arial"/>
              <a:sym typeface="Arial"/>
            </a:endParaRPr>
          </a:p>
        </p:txBody>
      </p:sp>
      <p:sp>
        <p:nvSpPr>
          <p:cNvPr id="1268" name="Google Shape;1268;p89"/>
          <p:cNvSpPr/>
          <p:nvPr/>
        </p:nvSpPr>
        <p:spPr>
          <a:xfrm>
            <a:off x="8543926" y="2276476"/>
            <a:ext cx="1512887" cy="414337"/>
          </a:xfrm>
          <a:prstGeom prst="chevron">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200"/>
            </a:pPr>
            <a:r>
              <a:rPr lang="en-US" sz="1200" kern="0" dirty="0">
                <a:solidFill>
                  <a:schemeClr val="tx1"/>
                </a:solidFill>
                <a:latin typeface="Arial"/>
                <a:ea typeface="Arial"/>
                <a:cs typeface="Arial"/>
                <a:sym typeface="Arial"/>
              </a:rPr>
              <a:t>   </a:t>
            </a:r>
            <a:r>
              <a:rPr lang="en-US" sz="1100" kern="0" dirty="0" err="1">
                <a:solidFill>
                  <a:schemeClr val="tx1"/>
                </a:solidFill>
                <a:latin typeface="Arial"/>
                <a:ea typeface="Arial"/>
                <a:cs typeface="Arial"/>
                <a:sym typeface="Arial"/>
              </a:rPr>
              <a:t>Consumidor</a:t>
            </a:r>
            <a:r>
              <a:rPr lang="en-US" sz="1100" kern="0" dirty="0">
                <a:solidFill>
                  <a:schemeClr val="tx1"/>
                </a:solidFill>
                <a:latin typeface="Arial"/>
                <a:ea typeface="Arial"/>
                <a:cs typeface="Arial"/>
                <a:sym typeface="Arial"/>
              </a:rPr>
              <a:t> </a:t>
            </a:r>
            <a:endParaRPr sz="1200" kern="0" dirty="0">
              <a:solidFill>
                <a:schemeClr val="tx1"/>
              </a:solidFill>
              <a:latin typeface="Arial"/>
              <a:cs typeface="Arial"/>
              <a:sym typeface="Arial"/>
            </a:endParaRPr>
          </a:p>
          <a:p>
            <a:pPr algn="ctr">
              <a:buClr>
                <a:srgbClr val="FFFFFF"/>
              </a:buClr>
              <a:buSzPts val="1200"/>
            </a:pPr>
            <a:r>
              <a:rPr lang="en-US" sz="1100" kern="0" dirty="0">
                <a:solidFill>
                  <a:schemeClr val="tx1"/>
                </a:solidFill>
                <a:latin typeface="Arial"/>
                <a:ea typeface="Arial"/>
                <a:cs typeface="Arial"/>
                <a:sym typeface="Arial"/>
              </a:rPr>
              <a:t>final</a:t>
            </a:r>
            <a:endParaRPr sz="1200" kern="0" dirty="0">
              <a:solidFill>
                <a:schemeClr val="tx1"/>
              </a:solidFill>
              <a:latin typeface="Arial"/>
              <a:cs typeface="Arial"/>
              <a:sym typeface="Arial"/>
            </a:endParaRPr>
          </a:p>
        </p:txBody>
      </p:sp>
      <p:sp>
        <p:nvSpPr>
          <p:cNvPr id="1269" name="Google Shape;1269;p89"/>
          <p:cNvSpPr txBox="1"/>
          <p:nvPr/>
        </p:nvSpPr>
        <p:spPr>
          <a:xfrm>
            <a:off x="7824787" y="2781301"/>
            <a:ext cx="1008062" cy="581025"/>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Canal principal</a:t>
            </a:r>
            <a:endParaRPr sz="1400" kern="0">
              <a:solidFill>
                <a:srgbClr val="000000"/>
              </a:solidFill>
              <a:latin typeface="Arial"/>
              <a:cs typeface="Arial"/>
              <a:sym typeface="Arial"/>
            </a:endParaRPr>
          </a:p>
        </p:txBody>
      </p:sp>
      <p:sp>
        <p:nvSpPr>
          <p:cNvPr id="1270" name="Google Shape;1270;p89"/>
          <p:cNvSpPr txBox="1"/>
          <p:nvPr/>
        </p:nvSpPr>
        <p:spPr>
          <a:xfrm>
            <a:off x="8975726" y="2781301"/>
            <a:ext cx="1512887" cy="581025"/>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Principal canal especializado</a:t>
            </a:r>
            <a:endParaRPr sz="1400" kern="0">
              <a:solidFill>
                <a:srgbClr val="000000"/>
              </a:solidFill>
              <a:latin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74"/>
        <p:cNvGrpSpPr/>
        <p:nvPr/>
      </p:nvGrpSpPr>
      <p:grpSpPr>
        <a:xfrm>
          <a:off x="0" y="0"/>
          <a:ext cx="0" cy="0"/>
          <a:chOff x="0" y="0"/>
          <a:chExt cx="0" cy="0"/>
        </a:xfrm>
      </p:grpSpPr>
      <p:sp>
        <p:nvSpPr>
          <p:cNvPr id="1275" name="Google Shape;1275;p90"/>
          <p:cNvSpPr/>
          <p:nvPr/>
        </p:nvSpPr>
        <p:spPr>
          <a:xfrm>
            <a:off x="9286219" y="1531936"/>
            <a:ext cx="1717232" cy="1176339"/>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    Incorporación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del</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contenido</a:t>
            </a:r>
            <a:endParaRPr sz="1400" kern="0">
              <a:solidFill>
                <a:schemeClr val="tx1"/>
              </a:solidFill>
              <a:latin typeface="Arial"/>
              <a:cs typeface="Arial"/>
              <a:sym typeface="Arial"/>
            </a:endParaRPr>
          </a:p>
        </p:txBody>
      </p:sp>
      <p:sp>
        <p:nvSpPr>
          <p:cNvPr id="1276" name="Google Shape;1276;p90"/>
          <p:cNvSpPr txBox="1">
            <a:spLocks noGrp="1"/>
          </p:cNvSpPr>
          <p:nvPr>
            <p:ph type="title" idx="4294967295"/>
          </p:nvPr>
        </p:nvSpPr>
        <p:spPr>
          <a:xfrm>
            <a:off x="0" y="274638"/>
            <a:ext cx="10367963" cy="1143000"/>
          </a:xfrm>
          <a:prstGeom prst="rect">
            <a:avLst/>
          </a:prstGeom>
          <a:noFill/>
          <a:ln>
            <a:noFill/>
          </a:ln>
        </p:spPr>
        <p:txBody>
          <a:bodyPr spcFirstLastPara="1" wrap="square" lIns="36000" tIns="45700" rIns="36000" bIns="45700" anchor="ctr" anchorCtr="0">
            <a:noAutofit/>
          </a:bodyPr>
          <a:lstStyle/>
          <a:p>
            <a:pPr algn="l">
              <a:buClr>
                <a:schemeClr val="dk1"/>
              </a:buClr>
              <a:buSzPts val="4400"/>
            </a:pPr>
            <a:r>
              <a:rPr lang="en-US" dirty="0"/>
              <a:t> Los </a:t>
            </a:r>
            <a:r>
              <a:rPr lang="en-US" dirty="0" err="1"/>
              <a:t>cuatro</a:t>
            </a:r>
            <a:r>
              <a:rPr lang="en-US" dirty="0"/>
              <a:t> </a:t>
            </a:r>
            <a:r>
              <a:rPr lang="en-US" dirty="0" err="1"/>
              <a:t>procesos</a:t>
            </a:r>
            <a:r>
              <a:rPr lang="en-US" dirty="0"/>
              <a:t> </a:t>
            </a:r>
            <a:r>
              <a:rPr lang="en-US" dirty="0" err="1"/>
              <a:t>centrales</a:t>
            </a:r>
            <a:r>
              <a:rPr lang="en-US" dirty="0"/>
              <a:t> </a:t>
            </a:r>
            <a:endParaRPr dirty="0"/>
          </a:p>
        </p:txBody>
      </p:sp>
      <p:sp>
        <p:nvSpPr>
          <p:cNvPr id="1279" name="Google Shape;1279;p90"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80" name="Google Shape;1280;p90"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281" name="Google Shape;1281;p90"/>
          <p:cNvSpPr/>
          <p:nvPr/>
        </p:nvSpPr>
        <p:spPr>
          <a:xfrm>
            <a:off x="1524000" y="1773238"/>
            <a:ext cx="1331912" cy="935037"/>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Ventas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publicitarias</a:t>
            </a:r>
            <a:endParaRPr sz="1400" kern="0">
              <a:solidFill>
                <a:schemeClr val="tx1"/>
              </a:solidFill>
              <a:latin typeface="Arial"/>
              <a:cs typeface="Arial"/>
              <a:sym typeface="Arial"/>
            </a:endParaRPr>
          </a:p>
        </p:txBody>
      </p:sp>
      <p:sp>
        <p:nvSpPr>
          <p:cNvPr id="1282" name="Google Shape;1282;p90"/>
          <p:cNvSpPr/>
          <p:nvPr/>
        </p:nvSpPr>
        <p:spPr>
          <a:xfrm>
            <a:off x="1524001" y="3500437"/>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Periódicos</a:t>
            </a:r>
            <a:endParaRPr sz="1400" kern="0">
              <a:solidFill>
                <a:schemeClr val="tx1"/>
              </a:solidFill>
              <a:latin typeface="Arial"/>
              <a:cs typeface="Arial"/>
              <a:sym typeface="Arial"/>
            </a:endParaRPr>
          </a:p>
        </p:txBody>
      </p:sp>
      <p:sp>
        <p:nvSpPr>
          <p:cNvPr id="1283" name="Google Shape;1283;p90"/>
          <p:cNvSpPr/>
          <p:nvPr/>
        </p:nvSpPr>
        <p:spPr>
          <a:xfrm>
            <a:off x="8030722" y="1542446"/>
            <a:ext cx="1439860" cy="1176339"/>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buClr>
                <a:srgbClr val="FFFFFF"/>
              </a:buClr>
              <a:buSzPts val="1800"/>
            </a:pPr>
            <a:r>
              <a:rPr lang="en-US" kern="0" dirty="0">
                <a:solidFill>
                  <a:schemeClr val="tx1"/>
                </a:solidFill>
                <a:latin typeface="Calibri"/>
                <a:ea typeface="Calibri"/>
                <a:cs typeface="Calibri"/>
                <a:sym typeface="Calibri"/>
              </a:rPr>
              <a:t>        </a:t>
            </a:r>
            <a:r>
              <a:rPr lang="en-US" sz="1600" kern="0" dirty="0" err="1">
                <a:solidFill>
                  <a:schemeClr val="tx1"/>
                </a:solidFill>
                <a:latin typeface="Calibri"/>
                <a:ea typeface="Calibri"/>
                <a:cs typeface="Calibri"/>
                <a:sym typeface="Calibri"/>
              </a:rPr>
              <a:t>Producción</a:t>
            </a:r>
            <a:endParaRPr sz="1200" kern="0" dirty="0">
              <a:solidFill>
                <a:schemeClr val="tx1"/>
              </a:solidFill>
              <a:latin typeface="Arial"/>
              <a:cs typeface="Arial"/>
              <a:sym typeface="Arial"/>
            </a:endParaRPr>
          </a:p>
          <a:p>
            <a:pPr>
              <a:buClr>
                <a:srgbClr val="FFFFFF"/>
              </a:buClr>
              <a:buSzPts val="1800"/>
            </a:pPr>
            <a:r>
              <a:rPr lang="en-US" sz="1600" kern="0" dirty="0">
                <a:solidFill>
                  <a:schemeClr val="tx1"/>
                </a:solidFill>
                <a:latin typeface="Calibri"/>
                <a:ea typeface="Calibri"/>
                <a:cs typeface="Calibri"/>
                <a:sym typeface="Calibri"/>
              </a:rPr>
              <a:t>      del </a:t>
            </a:r>
            <a:endParaRPr sz="1200" kern="0" dirty="0">
              <a:solidFill>
                <a:schemeClr val="tx1"/>
              </a:solidFill>
              <a:latin typeface="Arial"/>
              <a:cs typeface="Arial"/>
              <a:sym typeface="Arial"/>
            </a:endParaRPr>
          </a:p>
          <a:p>
            <a:pPr>
              <a:buClr>
                <a:srgbClr val="FFFFFF"/>
              </a:buClr>
              <a:buSzPts val="1800"/>
            </a:pPr>
            <a:r>
              <a:rPr lang="en-US" sz="1600" kern="0" dirty="0" err="1">
                <a:solidFill>
                  <a:schemeClr val="tx1"/>
                </a:solidFill>
                <a:latin typeface="Calibri"/>
                <a:ea typeface="Calibri"/>
                <a:cs typeface="Calibri"/>
                <a:sym typeface="Calibri"/>
              </a:rPr>
              <a:t>contenido</a:t>
            </a:r>
            <a:endParaRPr sz="1200" kern="0" dirty="0">
              <a:solidFill>
                <a:schemeClr val="tx1"/>
              </a:solidFill>
              <a:latin typeface="Arial"/>
              <a:cs typeface="Arial"/>
              <a:sym typeface="Arial"/>
            </a:endParaRPr>
          </a:p>
        </p:txBody>
      </p:sp>
      <p:sp>
        <p:nvSpPr>
          <p:cNvPr id="1284" name="Google Shape;1284;p90"/>
          <p:cNvSpPr/>
          <p:nvPr/>
        </p:nvSpPr>
        <p:spPr>
          <a:xfrm>
            <a:off x="6672262" y="1531936"/>
            <a:ext cx="1511298" cy="1176339"/>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Gestión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de ingresos</a:t>
            </a:r>
            <a:endParaRPr sz="1400" kern="0">
              <a:solidFill>
                <a:schemeClr val="tx1"/>
              </a:solidFill>
              <a:latin typeface="Arial"/>
              <a:cs typeface="Arial"/>
              <a:sym typeface="Arial"/>
            </a:endParaRPr>
          </a:p>
        </p:txBody>
      </p:sp>
      <p:sp>
        <p:nvSpPr>
          <p:cNvPr id="1285" name="Google Shape;1285;p90"/>
          <p:cNvSpPr/>
          <p:nvPr/>
        </p:nvSpPr>
        <p:spPr>
          <a:xfrm>
            <a:off x="5448301" y="1531936"/>
            <a:ext cx="1368423" cy="1176339"/>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   Ventas</a:t>
            </a:r>
            <a:endParaRPr sz="1400" kern="0">
              <a:solidFill>
                <a:schemeClr val="tx1"/>
              </a:solidFill>
              <a:latin typeface="Arial"/>
              <a:cs typeface="Arial"/>
              <a:sym typeface="Arial"/>
            </a:endParaRPr>
          </a:p>
        </p:txBody>
      </p:sp>
      <p:sp>
        <p:nvSpPr>
          <p:cNvPr id="1286" name="Google Shape;1286;p90"/>
          <p:cNvSpPr txBox="1"/>
          <p:nvPr/>
        </p:nvSpPr>
        <p:spPr>
          <a:xfrm>
            <a:off x="2855913"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Tipo de inventario</a:t>
            </a:r>
            <a:endParaRPr sz="1400" kern="0">
              <a:solidFill>
                <a:srgbClr val="000000"/>
              </a:solidFill>
              <a:latin typeface="Arial"/>
              <a:cs typeface="Arial"/>
              <a:sym typeface="Arial"/>
            </a:endParaRPr>
          </a:p>
        </p:txBody>
      </p:sp>
      <p:sp>
        <p:nvSpPr>
          <p:cNvPr id="1287" name="Google Shape;1287;p90"/>
          <p:cNvSpPr/>
          <p:nvPr/>
        </p:nvSpPr>
        <p:spPr>
          <a:xfrm>
            <a:off x="4151313" y="1531936"/>
            <a:ext cx="1582735" cy="1176339"/>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  Precio</a:t>
            </a:r>
            <a:endParaRPr sz="1400" kern="0">
              <a:solidFill>
                <a:schemeClr val="tx1"/>
              </a:solidFill>
              <a:latin typeface="Arial"/>
              <a:cs typeface="Arial"/>
              <a:sym typeface="Arial"/>
            </a:endParaRPr>
          </a:p>
        </p:txBody>
      </p:sp>
      <p:sp>
        <p:nvSpPr>
          <p:cNvPr id="1288" name="Google Shape;1288;p90"/>
          <p:cNvSpPr/>
          <p:nvPr/>
        </p:nvSpPr>
        <p:spPr>
          <a:xfrm>
            <a:off x="2927351" y="1531936"/>
            <a:ext cx="1512885" cy="1176339"/>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Definición de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inventario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publicitario</a:t>
            </a:r>
            <a:endParaRPr sz="1400" kern="0">
              <a:solidFill>
                <a:schemeClr val="tx1"/>
              </a:solidFill>
              <a:latin typeface="Arial"/>
              <a:cs typeface="Arial"/>
              <a:sym typeface="Arial"/>
            </a:endParaRPr>
          </a:p>
        </p:txBody>
      </p:sp>
      <p:sp>
        <p:nvSpPr>
          <p:cNvPr id="1289" name="Google Shape;1289;p90"/>
          <p:cNvSpPr txBox="1"/>
          <p:nvPr/>
        </p:nvSpPr>
        <p:spPr>
          <a:xfrm>
            <a:off x="4006850" y="2781300"/>
            <a:ext cx="1657350"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Cond. generales de comercio</a:t>
            </a:r>
            <a:endParaRPr sz="1400" kern="0">
              <a:solidFill>
                <a:srgbClr val="000000"/>
              </a:solidFill>
              <a:latin typeface="Arial"/>
              <a:cs typeface="Arial"/>
              <a:sym typeface="Arial"/>
            </a:endParaRPr>
          </a:p>
        </p:txBody>
      </p:sp>
      <p:sp>
        <p:nvSpPr>
          <p:cNvPr id="1290" name="Google Shape;1290;p90"/>
          <p:cNvSpPr txBox="1"/>
          <p:nvPr/>
        </p:nvSpPr>
        <p:spPr>
          <a:xfrm>
            <a:off x="5448301" y="2781300"/>
            <a:ext cx="1368425"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Equipo de ventas</a:t>
            </a:r>
            <a:endParaRPr sz="1400" kern="0">
              <a:solidFill>
                <a:srgbClr val="000000"/>
              </a:solidFill>
              <a:latin typeface="Arial"/>
              <a:cs typeface="Arial"/>
              <a:sym typeface="Arial"/>
            </a:endParaRPr>
          </a:p>
        </p:txBody>
      </p:sp>
      <p:sp>
        <p:nvSpPr>
          <p:cNvPr id="1291" name="Google Shape;1291;p90"/>
          <p:cNvSpPr/>
          <p:nvPr/>
        </p:nvSpPr>
        <p:spPr>
          <a:xfrm>
            <a:off x="1524001" y="52292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TV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Free to air</a:t>
            </a:r>
            <a:endParaRPr sz="1400" kern="0">
              <a:solidFill>
                <a:schemeClr val="tx1"/>
              </a:solidFill>
              <a:latin typeface="Arial"/>
              <a:cs typeface="Arial"/>
              <a:sym typeface="Arial"/>
            </a:endParaRPr>
          </a:p>
        </p:txBody>
      </p:sp>
      <p:sp>
        <p:nvSpPr>
          <p:cNvPr id="1292" name="Google Shape;1292;p90"/>
          <p:cNvSpPr/>
          <p:nvPr/>
        </p:nvSpPr>
        <p:spPr>
          <a:xfrm>
            <a:off x="1524001" y="43656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Revistas</a:t>
            </a:r>
            <a:endParaRPr sz="1400" kern="0">
              <a:solidFill>
                <a:schemeClr val="tx1"/>
              </a:solidFill>
              <a:latin typeface="Arial"/>
              <a:cs typeface="Arial"/>
              <a:sym typeface="Arial"/>
            </a:endParaRPr>
          </a:p>
        </p:txBody>
      </p:sp>
      <p:sp>
        <p:nvSpPr>
          <p:cNvPr id="1293" name="Google Shape;1293;p90"/>
          <p:cNvSpPr/>
          <p:nvPr/>
        </p:nvSpPr>
        <p:spPr>
          <a:xfrm>
            <a:off x="1524001" y="60928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Radio</a:t>
            </a:r>
            <a:endParaRPr sz="1400" kern="0">
              <a:solidFill>
                <a:schemeClr val="tx1"/>
              </a:solidFill>
              <a:latin typeface="Arial"/>
              <a:cs typeface="Arial"/>
              <a:sym typeface="Arial"/>
            </a:endParaRPr>
          </a:p>
        </p:txBody>
      </p:sp>
      <p:sp>
        <p:nvSpPr>
          <p:cNvPr id="1294" name="Google Shape;1294;p90"/>
          <p:cNvSpPr txBox="1"/>
          <p:nvPr/>
        </p:nvSpPr>
        <p:spPr>
          <a:xfrm>
            <a:off x="6815138" y="2708276"/>
            <a:ext cx="1584325" cy="739775"/>
          </a:xfrm>
          <a:prstGeom prst="rect">
            <a:avLst/>
          </a:prstGeom>
          <a:noFill/>
          <a:ln>
            <a:noFill/>
          </a:ln>
        </p:spPr>
        <p:txBody>
          <a:bodyPr spcFirstLastPara="1" wrap="square" lIns="91425" tIns="45700" rIns="91425" bIns="45700" anchor="t" anchorCtr="0">
            <a:spAutoFit/>
          </a:bodyPr>
          <a:lstStyle/>
          <a:p>
            <a:pPr>
              <a:buClr>
                <a:srgbClr val="000000"/>
              </a:buClr>
              <a:buSzPts val="1400"/>
            </a:pPr>
            <a:r>
              <a:rPr lang="en-US" sz="1400" b="1" kern="0">
                <a:solidFill>
                  <a:srgbClr val="000000"/>
                </a:solidFill>
                <a:latin typeface="Calibri"/>
                <a:ea typeface="Calibri"/>
                <a:cs typeface="Calibri"/>
                <a:sym typeface="Calibri"/>
              </a:rPr>
              <a:t>Acuerdos comerciales específicos</a:t>
            </a:r>
            <a:endParaRPr sz="1400" kern="0">
              <a:solidFill>
                <a:srgbClr val="000000"/>
              </a:solidFill>
              <a:latin typeface="Arial"/>
              <a:cs typeface="Arial"/>
              <a:sym typeface="Arial"/>
            </a:endParaRPr>
          </a:p>
        </p:txBody>
      </p:sp>
      <p:sp>
        <p:nvSpPr>
          <p:cNvPr id="1295" name="Google Shape;1295;p90"/>
          <p:cNvSpPr txBox="1"/>
          <p:nvPr/>
        </p:nvSpPr>
        <p:spPr>
          <a:xfrm>
            <a:off x="8148637" y="2781300"/>
            <a:ext cx="1111250"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Actores</a:t>
            </a:r>
            <a:endParaRPr sz="1400" kern="0">
              <a:solidFill>
                <a:srgbClr val="000000"/>
              </a:solidFill>
              <a:latin typeface="Arial"/>
              <a:cs typeface="Arial"/>
              <a:sym typeface="Arial"/>
            </a:endParaRPr>
          </a:p>
          <a:p>
            <a:pPr>
              <a:buClr>
                <a:srgbClr val="000000"/>
              </a:buClr>
              <a:buSzPts val="1600"/>
            </a:pPr>
            <a:r>
              <a:rPr lang="en-US" sz="1600" b="1" kern="0">
                <a:solidFill>
                  <a:srgbClr val="000000"/>
                </a:solidFill>
                <a:latin typeface="Calibri"/>
                <a:ea typeface="Calibri"/>
                <a:cs typeface="Calibri"/>
                <a:sym typeface="Calibri"/>
              </a:rPr>
              <a:t>principales</a:t>
            </a:r>
            <a:endParaRPr sz="1400" kern="0">
              <a:solidFill>
                <a:srgbClr val="000000"/>
              </a:solidFill>
              <a:latin typeface="Arial"/>
              <a:cs typeface="Arial"/>
              <a:sym typeface="Arial"/>
            </a:endParaRPr>
          </a:p>
        </p:txBody>
      </p:sp>
      <p:sp>
        <p:nvSpPr>
          <p:cNvPr id="1296" name="Google Shape;1296;p90"/>
          <p:cNvSpPr txBox="1"/>
          <p:nvPr/>
        </p:nvSpPr>
        <p:spPr>
          <a:xfrm>
            <a:off x="2855913" y="3429001"/>
            <a:ext cx="1368425" cy="2954337"/>
          </a:xfrm>
          <a:prstGeom prst="rect">
            <a:avLst/>
          </a:prstGeom>
          <a:noFill/>
          <a:ln>
            <a:noFill/>
          </a:ln>
        </p:spPr>
        <p:txBody>
          <a:bodyPr spcFirstLastPara="1" wrap="square" lIns="91425" tIns="45700" rIns="91425"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Abierto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Abierto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Número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limitado de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minutos</a:t>
            </a:r>
            <a:endParaRPr sz="1400" kern="0">
              <a:solidFill>
                <a:srgbClr val="000000"/>
              </a:solidFill>
              <a:latin typeface="Arial"/>
              <a:cs typeface="Arial"/>
              <a:sym typeface="Arial"/>
            </a:endParaRPr>
          </a:p>
          <a:p>
            <a:pPr>
              <a:buClr>
                <a:srgbClr val="000000"/>
              </a:buClr>
              <a:buSzPts val="1800"/>
            </a:pPr>
            <a:endParaRPr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Abierto</a:t>
            </a:r>
            <a:endParaRPr sz="1400" kern="0">
              <a:solidFill>
                <a:srgbClr val="000000"/>
              </a:solidFill>
              <a:latin typeface="Arial"/>
              <a:cs typeface="Arial"/>
              <a:sym typeface="Arial"/>
            </a:endParaRPr>
          </a:p>
        </p:txBody>
      </p:sp>
      <p:sp>
        <p:nvSpPr>
          <p:cNvPr id="1297" name="Google Shape;1297;p90"/>
          <p:cNvSpPr txBox="1"/>
          <p:nvPr/>
        </p:nvSpPr>
        <p:spPr>
          <a:xfrm>
            <a:off x="4079876" y="3429001"/>
            <a:ext cx="1584325" cy="33242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Precios en base a tamaño y posición</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Descuentos x vol.</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Precios en base a tamaño y posición</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Descuentos x vol.</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Precios en base a GRP y tiempo</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Descuentos x vol.</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Precios en base a GRP y tiempo</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Descuentos x vol.</a:t>
            </a:r>
            <a:endParaRPr sz="1400" kern="0">
              <a:solidFill>
                <a:srgbClr val="000000"/>
              </a:solidFill>
              <a:latin typeface="Arial"/>
              <a:cs typeface="Arial"/>
              <a:sym typeface="Arial"/>
            </a:endParaRPr>
          </a:p>
        </p:txBody>
      </p:sp>
      <p:sp>
        <p:nvSpPr>
          <p:cNvPr id="1298" name="Google Shape;1298;p90"/>
          <p:cNvSpPr txBox="1"/>
          <p:nvPr/>
        </p:nvSpPr>
        <p:spPr>
          <a:xfrm>
            <a:off x="5519738" y="3429001"/>
            <a:ext cx="1368425" cy="33242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Equipo de venta propio, a menudo regional</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Propio, a menudo regional </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Agencias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Propio, a menudo regional</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Agencias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Propio, a menudo regional</a:t>
            </a:r>
            <a:endParaRPr sz="1400" kern="0">
              <a:solidFill>
                <a:srgbClr val="000000"/>
              </a:solidFill>
              <a:latin typeface="Arial"/>
              <a:cs typeface="Arial"/>
              <a:sym typeface="Arial"/>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Agencies</a:t>
            </a:r>
            <a:endParaRPr sz="1400" kern="0">
              <a:solidFill>
                <a:srgbClr val="000000"/>
              </a:solidFill>
              <a:latin typeface="Arial"/>
              <a:cs typeface="Arial"/>
              <a:sym typeface="Arial"/>
            </a:endParaRPr>
          </a:p>
        </p:txBody>
      </p:sp>
      <p:sp>
        <p:nvSpPr>
          <p:cNvPr id="1299" name="Google Shape;1299;p90"/>
          <p:cNvSpPr txBox="1"/>
          <p:nvPr/>
        </p:nvSpPr>
        <p:spPr>
          <a:xfrm>
            <a:off x="6816725" y="3429000"/>
            <a:ext cx="1439862" cy="3046412"/>
          </a:xfrm>
          <a:prstGeom prst="rect">
            <a:avLst/>
          </a:prstGeom>
          <a:noFill/>
          <a:ln>
            <a:noFill/>
          </a:ln>
        </p:spPr>
        <p:txBody>
          <a:bodyPr spcFirstLastPara="1" wrap="square" lIns="54000" tIns="45700" rIns="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Acuerdo con el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cliente</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Acuerdo con el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cliente</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2550">
              <a:buClr>
                <a:srgbClr val="000000"/>
              </a:buClr>
              <a:buSzPts val="1300"/>
              <a:buFont typeface="Calibri"/>
              <a:buChar char="•"/>
            </a:pPr>
            <a:r>
              <a:rPr lang="en-US" sz="1300" kern="0">
                <a:solidFill>
                  <a:srgbClr val="000000"/>
                </a:solidFill>
                <a:latin typeface="Calibri"/>
                <a:ea typeface="Calibri"/>
                <a:cs typeface="Calibri"/>
                <a:sym typeface="Calibri"/>
              </a:rPr>
              <a:t> Comparticipación </a:t>
            </a:r>
            <a:endParaRPr sz="1400" kern="0">
              <a:solidFill>
                <a:srgbClr val="000000"/>
              </a:solidFill>
              <a:latin typeface="Arial"/>
              <a:cs typeface="Arial"/>
              <a:sym typeface="Arial"/>
            </a:endParaRPr>
          </a:p>
          <a:p>
            <a:pPr>
              <a:buClr>
                <a:srgbClr val="000000"/>
              </a:buClr>
              <a:buSzPts val="1300"/>
            </a:pPr>
            <a:r>
              <a:rPr lang="en-US" sz="1300" kern="0">
                <a:solidFill>
                  <a:srgbClr val="000000"/>
                </a:solidFill>
                <a:latin typeface="Calibri"/>
                <a:ea typeface="Calibri"/>
                <a:cs typeface="Calibri"/>
                <a:sym typeface="Calibri"/>
              </a:rPr>
              <a:t>   con las agencies</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500"/>
            </a:pPr>
            <a:endParaRPr sz="1500" kern="0">
              <a:solidFill>
                <a:srgbClr val="000000"/>
              </a:solidFill>
              <a:latin typeface="Calibri"/>
              <a:ea typeface="Calibri"/>
              <a:cs typeface="Calibri"/>
              <a:sym typeface="Calibri"/>
            </a:endParaRPr>
          </a:p>
          <a:p>
            <a:pPr indent="-82550">
              <a:buClr>
                <a:srgbClr val="000000"/>
              </a:buClr>
              <a:buSzPts val="1300"/>
              <a:buFont typeface="Calibri"/>
              <a:buChar char="•"/>
            </a:pPr>
            <a:r>
              <a:rPr lang="en-US" sz="1300" kern="0">
                <a:solidFill>
                  <a:srgbClr val="000000"/>
                </a:solidFill>
                <a:latin typeface="Calibri"/>
                <a:ea typeface="Calibri"/>
                <a:cs typeface="Calibri"/>
                <a:sym typeface="Calibri"/>
              </a:rPr>
              <a:t> Comparticipación </a:t>
            </a:r>
            <a:endParaRPr sz="1400" kern="0">
              <a:solidFill>
                <a:srgbClr val="000000"/>
              </a:solidFill>
              <a:latin typeface="Arial"/>
              <a:cs typeface="Arial"/>
              <a:sym typeface="Arial"/>
            </a:endParaRPr>
          </a:p>
          <a:p>
            <a:pPr>
              <a:buClr>
                <a:srgbClr val="000000"/>
              </a:buClr>
              <a:buSzPts val="1300"/>
            </a:pPr>
            <a:r>
              <a:rPr lang="en-US" sz="1300" kern="0">
                <a:solidFill>
                  <a:srgbClr val="000000"/>
                </a:solidFill>
                <a:latin typeface="Calibri"/>
                <a:ea typeface="Calibri"/>
                <a:cs typeface="Calibri"/>
                <a:sym typeface="Calibri"/>
              </a:rPr>
              <a:t>   con las agencias</a:t>
            </a:r>
            <a:endParaRPr sz="1400" kern="0">
              <a:solidFill>
                <a:srgbClr val="000000"/>
              </a:solidFill>
              <a:latin typeface="Arial"/>
              <a:cs typeface="Arial"/>
              <a:sym typeface="Arial"/>
            </a:endParaRPr>
          </a:p>
        </p:txBody>
      </p:sp>
      <p:sp>
        <p:nvSpPr>
          <p:cNvPr id="1300" name="Google Shape;1300;p90"/>
          <p:cNvSpPr txBox="1"/>
          <p:nvPr/>
        </p:nvSpPr>
        <p:spPr>
          <a:xfrm>
            <a:off x="8183563" y="3429001"/>
            <a:ext cx="1152525" cy="3354387"/>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Agencias de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publicidad</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Agencias de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publicidad</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Agencias de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publicidad</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Agencias de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publicidad</a:t>
            </a:r>
            <a:endParaRPr sz="1400" kern="0">
              <a:solidFill>
                <a:srgbClr val="000000"/>
              </a:solidFill>
              <a:latin typeface="Arial"/>
              <a:cs typeface="Arial"/>
              <a:sym typeface="Arial"/>
            </a:endParaRPr>
          </a:p>
          <a:p>
            <a:pPr>
              <a:buClr>
                <a:srgbClr val="000000"/>
              </a:buClr>
            </a:pPr>
            <a:endParaRPr sz="1400" kern="0">
              <a:solidFill>
                <a:srgbClr val="000000"/>
              </a:solidFill>
              <a:latin typeface="Calibri"/>
              <a:ea typeface="Calibri"/>
              <a:cs typeface="Calibri"/>
              <a:sym typeface="Calibri"/>
            </a:endParaRPr>
          </a:p>
        </p:txBody>
      </p:sp>
      <p:sp>
        <p:nvSpPr>
          <p:cNvPr id="1301" name="Google Shape;1301;p90"/>
          <p:cNvSpPr txBox="1"/>
          <p:nvPr/>
        </p:nvSpPr>
        <p:spPr>
          <a:xfrm>
            <a:off x="9266237" y="3429001"/>
            <a:ext cx="1401762" cy="31083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rgbClr val="000000"/>
                </a:solidFill>
                <a:latin typeface="Calibri"/>
                <a:ea typeface="Calibri"/>
                <a:cs typeface="Calibri"/>
                <a:sym typeface="Calibri"/>
              </a:rPr>
              <a:t> Departmento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interno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Departmento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interno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Departmento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interno</a:t>
            </a:r>
            <a:endParaRPr sz="1400" kern="0">
              <a:solidFill>
                <a:srgbClr val="000000"/>
              </a:solidFill>
              <a:latin typeface="Arial"/>
              <a:cs typeface="Arial"/>
              <a:sym typeface="Arial"/>
            </a:endParaRPr>
          </a:p>
          <a:p>
            <a:pPr>
              <a:buClr>
                <a:srgbClr val="000000"/>
              </a:buClr>
              <a:buSzPts val="1400"/>
            </a:pPr>
            <a:endParaRPr sz="1400" kern="0">
              <a:solidFill>
                <a:srgbClr val="000000"/>
              </a:solidFill>
              <a:latin typeface="Calibri"/>
              <a:ea typeface="Calibri"/>
              <a:cs typeface="Calibri"/>
              <a:sym typeface="Calibri"/>
            </a:endParaRPr>
          </a:p>
          <a:p>
            <a:pPr>
              <a:buClr>
                <a:srgbClr val="000000"/>
              </a:buClr>
              <a:buSzPts val="1400"/>
            </a:pPr>
            <a:endParaRPr sz="1400" kern="0">
              <a:solidFill>
                <a:srgbClr val="000000"/>
              </a:solidFill>
              <a:latin typeface="Calibri"/>
              <a:ea typeface="Calibri"/>
              <a:cs typeface="Calibri"/>
              <a:sym typeface="Calibri"/>
            </a:endParaRPr>
          </a:p>
          <a:p>
            <a:pPr indent="-88900">
              <a:buClr>
                <a:srgbClr val="000000"/>
              </a:buClr>
              <a:buSzPts val="1400"/>
              <a:buFont typeface="Calibri"/>
              <a:buChar char="•"/>
            </a:pPr>
            <a:r>
              <a:rPr lang="en-US" sz="1400" kern="0">
                <a:solidFill>
                  <a:srgbClr val="000000"/>
                </a:solidFill>
                <a:latin typeface="Calibri"/>
                <a:ea typeface="Calibri"/>
                <a:cs typeface="Calibri"/>
                <a:sym typeface="Calibri"/>
              </a:rPr>
              <a:t> Departmento </a:t>
            </a:r>
            <a:endParaRPr sz="1400" kern="0">
              <a:solidFill>
                <a:srgbClr val="000000"/>
              </a:solidFill>
              <a:latin typeface="Arial"/>
              <a:cs typeface="Arial"/>
              <a:sym typeface="Arial"/>
            </a:endParaRPr>
          </a:p>
          <a:p>
            <a:pPr>
              <a:buClr>
                <a:srgbClr val="000000"/>
              </a:buClr>
              <a:buSzPts val="1400"/>
            </a:pPr>
            <a:r>
              <a:rPr lang="en-US" sz="1400" kern="0">
                <a:solidFill>
                  <a:srgbClr val="000000"/>
                </a:solidFill>
                <a:latin typeface="Calibri"/>
                <a:ea typeface="Calibri"/>
                <a:cs typeface="Calibri"/>
                <a:sym typeface="Calibri"/>
              </a:rPr>
              <a:t>    interno</a:t>
            </a:r>
            <a:endParaRPr sz="1400" kern="0">
              <a:solidFill>
                <a:srgbClr val="000000"/>
              </a:solidFill>
              <a:latin typeface="Arial"/>
              <a:cs typeface="Arial"/>
              <a:sym typeface="Arial"/>
            </a:endParaRPr>
          </a:p>
        </p:txBody>
      </p:sp>
      <p:sp>
        <p:nvSpPr>
          <p:cNvPr id="1302" name="Google Shape;1302;p90"/>
          <p:cNvSpPr txBox="1"/>
          <p:nvPr/>
        </p:nvSpPr>
        <p:spPr>
          <a:xfrm>
            <a:off x="9264650" y="2781300"/>
            <a:ext cx="1111250"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rgbClr val="000000"/>
                </a:solidFill>
                <a:latin typeface="Calibri"/>
                <a:ea typeface="Calibri"/>
                <a:cs typeface="Calibri"/>
                <a:sym typeface="Calibri"/>
              </a:rPr>
              <a:t>Actores </a:t>
            </a:r>
            <a:endParaRPr sz="1400" kern="0">
              <a:solidFill>
                <a:srgbClr val="000000"/>
              </a:solidFill>
              <a:latin typeface="Arial"/>
              <a:cs typeface="Arial"/>
              <a:sym typeface="Arial"/>
            </a:endParaRPr>
          </a:p>
          <a:p>
            <a:pPr>
              <a:buClr>
                <a:srgbClr val="000000"/>
              </a:buClr>
              <a:buSzPts val="1600"/>
            </a:pPr>
            <a:r>
              <a:rPr lang="en-US" sz="1600" b="1" kern="0">
                <a:solidFill>
                  <a:srgbClr val="000000"/>
                </a:solidFill>
                <a:latin typeface="Calibri"/>
                <a:ea typeface="Calibri"/>
                <a:cs typeface="Calibri"/>
                <a:sym typeface="Calibri"/>
              </a:rPr>
              <a:t>principales</a:t>
            </a:r>
            <a:endParaRPr sz="1400" kern="0">
              <a:solidFill>
                <a:srgbClr val="000000"/>
              </a:solidFill>
              <a:latin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06"/>
        <p:cNvGrpSpPr/>
        <p:nvPr/>
      </p:nvGrpSpPr>
      <p:grpSpPr>
        <a:xfrm>
          <a:off x="0" y="0"/>
          <a:ext cx="0" cy="0"/>
          <a:chOff x="0" y="0"/>
          <a:chExt cx="0" cy="0"/>
        </a:xfrm>
      </p:grpSpPr>
      <p:sp>
        <p:nvSpPr>
          <p:cNvPr id="1307" name="Google Shape;1307;p91"/>
          <p:cNvSpPr txBox="1">
            <a:spLocks noGrp="1"/>
          </p:cNvSpPr>
          <p:nvPr>
            <p:ph type="title" idx="4294967295"/>
          </p:nvPr>
        </p:nvSpPr>
        <p:spPr>
          <a:xfrm>
            <a:off x="0" y="274638"/>
            <a:ext cx="9674225" cy="1143000"/>
          </a:xfrm>
          <a:prstGeom prst="rect">
            <a:avLst/>
          </a:prstGeom>
          <a:noFill/>
          <a:ln>
            <a:noFill/>
          </a:ln>
        </p:spPr>
        <p:txBody>
          <a:bodyPr spcFirstLastPara="1" wrap="square" lIns="91425" tIns="45700" rIns="91425" bIns="45700" anchor="ctr" anchorCtr="0">
            <a:noAutofit/>
          </a:bodyPr>
          <a:lstStyle/>
          <a:p>
            <a:pPr algn="l">
              <a:buClr>
                <a:schemeClr val="dk1"/>
              </a:buClr>
              <a:buSzPts val="4000"/>
            </a:pPr>
            <a:r>
              <a:rPr lang="en-US" dirty="0"/>
              <a:t> Los </a:t>
            </a:r>
            <a:r>
              <a:rPr lang="en-US" dirty="0" err="1"/>
              <a:t>cuatro</a:t>
            </a:r>
            <a:r>
              <a:rPr lang="en-US" dirty="0"/>
              <a:t> </a:t>
            </a:r>
            <a:r>
              <a:rPr lang="en-US" dirty="0" err="1"/>
              <a:t>procesos</a:t>
            </a:r>
            <a:r>
              <a:rPr lang="en-US" dirty="0"/>
              <a:t> </a:t>
            </a:r>
            <a:r>
              <a:rPr lang="en-US" dirty="0" err="1"/>
              <a:t>centrales</a:t>
            </a:r>
            <a:r>
              <a:rPr lang="en-US" dirty="0"/>
              <a:t> </a:t>
            </a:r>
            <a:endParaRPr dirty="0"/>
          </a:p>
        </p:txBody>
      </p:sp>
      <p:sp>
        <p:nvSpPr>
          <p:cNvPr id="1310" name="Google Shape;1310;p9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11" name="Google Shape;1311;p9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12" name="Google Shape;1312;p91"/>
          <p:cNvSpPr/>
          <p:nvPr/>
        </p:nvSpPr>
        <p:spPr>
          <a:xfrm>
            <a:off x="1522415" y="1773238"/>
            <a:ext cx="1333497" cy="1581148"/>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Interacción</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con el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usuario final</a:t>
            </a:r>
            <a:endParaRPr sz="1400" kern="0">
              <a:solidFill>
                <a:schemeClr val="tx1"/>
              </a:solidFill>
              <a:latin typeface="Arial"/>
              <a:cs typeface="Arial"/>
              <a:sym typeface="Arial"/>
            </a:endParaRPr>
          </a:p>
        </p:txBody>
      </p:sp>
      <p:sp>
        <p:nvSpPr>
          <p:cNvPr id="1313" name="Google Shape;1313;p91"/>
          <p:cNvSpPr/>
          <p:nvPr/>
        </p:nvSpPr>
        <p:spPr>
          <a:xfrm>
            <a:off x="1524001" y="3500437"/>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kern="0">
                <a:solidFill>
                  <a:schemeClr val="tx1"/>
                </a:solidFill>
                <a:latin typeface="Calibri"/>
                <a:ea typeface="Calibri"/>
                <a:cs typeface="Calibri"/>
                <a:sym typeface="Calibri"/>
              </a:rPr>
              <a:t>Periódicos/ </a:t>
            </a:r>
            <a:endParaRPr sz="1400" kern="0">
              <a:solidFill>
                <a:schemeClr val="tx1"/>
              </a:solidFill>
              <a:latin typeface="Arial"/>
              <a:cs typeface="Arial"/>
              <a:sym typeface="Arial"/>
            </a:endParaRPr>
          </a:p>
          <a:p>
            <a:pPr algn="ctr">
              <a:buClr>
                <a:srgbClr val="FFFFFF"/>
              </a:buClr>
              <a:buSzPts val="1800"/>
            </a:pPr>
            <a:r>
              <a:rPr lang="en-US" kern="0">
                <a:solidFill>
                  <a:schemeClr val="tx1"/>
                </a:solidFill>
                <a:latin typeface="Calibri"/>
                <a:ea typeface="Calibri"/>
                <a:cs typeface="Calibri"/>
                <a:sym typeface="Calibri"/>
              </a:rPr>
              <a:t>Revistas</a:t>
            </a:r>
            <a:endParaRPr sz="1400" kern="0">
              <a:solidFill>
                <a:schemeClr val="tx1"/>
              </a:solidFill>
              <a:latin typeface="Arial"/>
              <a:cs typeface="Arial"/>
              <a:sym typeface="Arial"/>
            </a:endParaRPr>
          </a:p>
        </p:txBody>
      </p:sp>
      <p:sp>
        <p:nvSpPr>
          <p:cNvPr id="1314" name="Google Shape;1314;p91"/>
          <p:cNvSpPr/>
          <p:nvPr/>
        </p:nvSpPr>
        <p:spPr>
          <a:xfrm>
            <a:off x="8796337" y="1773238"/>
            <a:ext cx="1871662"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Retención</a:t>
            </a:r>
            <a:endParaRPr sz="1400" kern="0">
              <a:solidFill>
                <a:schemeClr val="tx1"/>
              </a:solidFill>
              <a:latin typeface="Arial"/>
              <a:cs typeface="Arial"/>
              <a:sym typeface="Arial"/>
            </a:endParaRPr>
          </a:p>
        </p:txBody>
      </p:sp>
      <p:sp>
        <p:nvSpPr>
          <p:cNvPr id="1315" name="Google Shape;1315;p91"/>
          <p:cNvSpPr txBox="1"/>
          <p:nvPr/>
        </p:nvSpPr>
        <p:spPr>
          <a:xfrm>
            <a:off x="2855913" y="2781300"/>
            <a:ext cx="1944687" cy="58420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chemeClr val="tx1"/>
                </a:solidFill>
                <a:latin typeface="Calibri"/>
                <a:ea typeface="Calibri"/>
                <a:cs typeface="Calibri"/>
                <a:sym typeface="Calibri"/>
              </a:rPr>
              <a:t>Canal de adquisición principal</a:t>
            </a:r>
            <a:endParaRPr sz="1400" kern="0">
              <a:solidFill>
                <a:schemeClr val="tx1"/>
              </a:solidFill>
              <a:latin typeface="Arial"/>
              <a:cs typeface="Arial"/>
              <a:sym typeface="Arial"/>
            </a:endParaRPr>
          </a:p>
        </p:txBody>
      </p:sp>
      <p:sp>
        <p:nvSpPr>
          <p:cNvPr id="1316" name="Google Shape;1316;p91"/>
          <p:cNvSpPr txBox="1"/>
          <p:nvPr/>
        </p:nvSpPr>
        <p:spPr>
          <a:xfrm>
            <a:off x="4800601" y="2781300"/>
            <a:ext cx="1582737" cy="33655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chemeClr val="tx1"/>
                </a:solidFill>
                <a:latin typeface="Calibri"/>
                <a:ea typeface="Calibri"/>
                <a:cs typeface="Calibri"/>
                <a:sym typeface="Calibri"/>
              </a:rPr>
              <a:t>Actividad típica</a:t>
            </a:r>
            <a:endParaRPr sz="1400" kern="0">
              <a:solidFill>
                <a:schemeClr val="tx1"/>
              </a:solidFill>
              <a:latin typeface="Arial"/>
              <a:cs typeface="Arial"/>
              <a:sym typeface="Arial"/>
            </a:endParaRPr>
          </a:p>
        </p:txBody>
      </p:sp>
      <p:sp>
        <p:nvSpPr>
          <p:cNvPr id="1317" name="Google Shape;1317;p91"/>
          <p:cNvSpPr/>
          <p:nvPr/>
        </p:nvSpPr>
        <p:spPr>
          <a:xfrm>
            <a:off x="1524001" y="52292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Pay TV</a:t>
            </a:r>
            <a:endParaRPr sz="1400" kern="0">
              <a:solidFill>
                <a:schemeClr val="tx1"/>
              </a:solidFill>
              <a:latin typeface="Arial"/>
              <a:cs typeface="Arial"/>
              <a:sym typeface="Arial"/>
            </a:endParaRPr>
          </a:p>
        </p:txBody>
      </p:sp>
      <p:sp>
        <p:nvSpPr>
          <p:cNvPr id="1318" name="Google Shape;1318;p91"/>
          <p:cNvSpPr/>
          <p:nvPr/>
        </p:nvSpPr>
        <p:spPr>
          <a:xfrm>
            <a:off x="1522415" y="4259300"/>
            <a:ext cx="1331911" cy="86360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Operadores</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de cable</a:t>
            </a:r>
            <a:endParaRPr sz="1400" kern="0">
              <a:solidFill>
                <a:schemeClr val="tx1"/>
              </a:solidFill>
              <a:latin typeface="Arial"/>
              <a:cs typeface="Arial"/>
              <a:sym typeface="Arial"/>
            </a:endParaRPr>
          </a:p>
        </p:txBody>
      </p:sp>
      <p:sp>
        <p:nvSpPr>
          <p:cNvPr id="1319" name="Google Shape;1319;p91"/>
          <p:cNvSpPr/>
          <p:nvPr/>
        </p:nvSpPr>
        <p:spPr>
          <a:xfrm>
            <a:off x="1524001" y="6092825"/>
            <a:ext cx="1330325" cy="576262"/>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000"/>
            </a:pPr>
            <a:r>
              <a:rPr lang="en-US" sz="2000" kern="0">
                <a:solidFill>
                  <a:schemeClr val="tx1"/>
                </a:solidFill>
                <a:latin typeface="Calibri"/>
                <a:ea typeface="Calibri"/>
                <a:cs typeface="Calibri"/>
                <a:sym typeface="Calibri"/>
              </a:rPr>
              <a:t>Media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clubs</a:t>
            </a:r>
            <a:endParaRPr sz="1400" kern="0">
              <a:solidFill>
                <a:schemeClr val="tx1"/>
              </a:solidFill>
              <a:latin typeface="Arial"/>
              <a:cs typeface="Arial"/>
              <a:sym typeface="Arial"/>
            </a:endParaRPr>
          </a:p>
        </p:txBody>
      </p:sp>
      <p:sp>
        <p:nvSpPr>
          <p:cNvPr id="1320" name="Google Shape;1320;p91"/>
          <p:cNvSpPr txBox="1"/>
          <p:nvPr/>
        </p:nvSpPr>
        <p:spPr>
          <a:xfrm>
            <a:off x="6772276" y="2781301"/>
            <a:ext cx="2060575" cy="584735"/>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chemeClr val="tx1"/>
                </a:solidFill>
                <a:latin typeface="Calibri"/>
                <a:ea typeface="Calibri"/>
                <a:cs typeface="Calibri"/>
                <a:sym typeface="Calibri"/>
              </a:rPr>
              <a:t>Canal de interacción principal</a:t>
            </a:r>
            <a:endParaRPr sz="1400" kern="0">
              <a:solidFill>
                <a:schemeClr val="tx1"/>
              </a:solidFill>
              <a:latin typeface="Arial"/>
              <a:cs typeface="Arial"/>
              <a:sym typeface="Arial"/>
            </a:endParaRPr>
          </a:p>
        </p:txBody>
      </p:sp>
      <p:sp>
        <p:nvSpPr>
          <p:cNvPr id="1321" name="Google Shape;1321;p91"/>
          <p:cNvSpPr txBox="1"/>
          <p:nvPr/>
        </p:nvSpPr>
        <p:spPr>
          <a:xfrm>
            <a:off x="2855913" y="3429001"/>
            <a:ext cx="1944687" cy="3386137"/>
          </a:xfrm>
          <a:prstGeom prst="rect">
            <a:avLst/>
          </a:prstGeom>
          <a:noFill/>
          <a:ln>
            <a:noFill/>
          </a:ln>
        </p:spPr>
        <p:txBody>
          <a:bodyPr spcFirstLastPara="1" wrap="square" lIns="91425" tIns="45700" rIns="91425" bIns="45700" anchor="t" anchorCtr="0">
            <a:spAutoFit/>
          </a:bodyPr>
          <a:lstStyle/>
          <a:p>
            <a:pPr indent="-88900">
              <a:buClr>
                <a:srgbClr val="000000"/>
              </a:buClr>
              <a:buSzPts val="1400"/>
              <a:buFont typeface="Calibri"/>
              <a:buChar char="•"/>
            </a:pPr>
            <a:r>
              <a:rPr lang="en-US" sz="1400" kern="0">
                <a:solidFill>
                  <a:schemeClr val="tx1"/>
                </a:solidFill>
                <a:latin typeface="Calibri"/>
                <a:ea typeface="Calibri"/>
                <a:cs typeface="Calibri"/>
                <a:sym typeface="Calibri"/>
              </a:rPr>
              <a:t> Marketing directo</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Friendship marketing</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Direct marketing</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TV ads.</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Marketing directo</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Friendship marketing</a:t>
            </a:r>
            <a:endParaRPr sz="1400" kern="0">
              <a:solidFill>
                <a:schemeClr val="tx1"/>
              </a:solidFill>
              <a:latin typeface="Arial"/>
              <a:cs typeface="Arial"/>
              <a:sym typeface="Arial"/>
            </a:endParaRPr>
          </a:p>
          <a:p>
            <a:pPr>
              <a:buClr>
                <a:srgbClr val="000000"/>
              </a:buClr>
              <a:buSzPts val="1800"/>
            </a:pPr>
            <a:endParaRPr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Marketing directo</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Publicidad en revistas</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Friendship marketing</a:t>
            </a:r>
            <a:endParaRPr sz="1400" kern="0">
              <a:solidFill>
                <a:schemeClr val="tx1"/>
              </a:solidFill>
              <a:latin typeface="Arial"/>
              <a:cs typeface="Arial"/>
              <a:sym typeface="Arial"/>
            </a:endParaRPr>
          </a:p>
        </p:txBody>
      </p:sp>
      <p:sp>
        <p:nvSpPr>
          <p:cNvPr id="1322" name="Google Shape;1322;p91"/>
          <p:cNvSpPr txBox="1"/>
          <p:nvPr/>
        </p:nvSpPr>
        <p:spPr>
          <a:xfrm>
            <a:off x="4943476" y="3429001"/>
            <a:ext cx="1368425" cy="3139281"/>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chemeClr val="tx1"/>
                </a:solidFill>
                <a:latin typeface="Calibri"/>
                <a:ea typeface="Calibri"/>
                <a:cs typeface="Calibri"/>
                <a:sym typeface="Calibri"/>
              </a:rPr>
              <a:t> Limitada /     </a:t>
            </a:r>
            <a:endParaRPr sz="1400" kern="0">
              <a:solidFill>
                <a:schemeClr val="tx1"/>
              </a:solidFill>
              <a:latin typeface="Arial"/>
              <a:cs typeface="Arial"/>
              <a:sym typeface="Arial"/>
            </a:endParaRPr>
          </a:p>
          <a:p>
            <a:pPr>
              <a:buClr>
                <a:srgbClr val="000000"/>
              </a:buClr>
              <a:buSzPts val="1400"/>
            </a:pPr>
            <a:r>
              <a:rPr lang="en-US" sz="1400" kern="0">
                <a:solidFill>
                  <a:schemeClr val="tx1"/>
                </a:solidFill>
                <a:latin typeface="Calibri"/>
                <a:ea typeface="Calibri"/>
                <a:cs typeface="Calibri"/>
                <a:sym typeface="Calibri"/>
              </a:rPr>
              <a:t>   Ninguna</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Conexión del </a:t>
            </a:r>
            <a:endParaRPr sz="1400" kern="0">
              <a:solidFill>
                <a:schemeClr val="tx1"/>
              </a:solidFill>
              <a:latin typeface="Arial"/>
              <a:cs typeface="Arial"/>
              <a:sym typeface="Arial"/>
            </a:endParaRPr>
          </a:p>
          <a:p>
            <a:pPr>
              <a:buClr>
                <a:srgbClr val="000000"/>
              </a:buClr>
              <a:buSzPts val="1400"/>
            </a:pPr>
            <a:r>
              <a:rPr lang="en-US" sz="1400" kern="0">
                <a:solidFill>
                  <a:schemeClr val="tx1"/>
                </a:solidFill>
                <a:latin typeface="Calibri"/>
                <a:ea typeface="Calibri"/>
                <a:cs typeface="Calibri"/>
                <a:sym typeface="Calibri"/>
              </a:rPr>
              <a:t>   cable</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Installación del </a:t>
            </a:r>
            <a:endParaRPr sz="1400" kern="0">
              <a:solidFill>
                <a:schemeClr val="tx1"/>
              </a:solidFill>
              <a:latin typeface="Arial"/>
              <a:cs typeface="Arial"/>
              <a:sym typeface="Arial"/>
            </a:endParaRPr>
          </a:p>
          <a:p>
            <a:pPr>
              <a:buClr>
                <a:srgbClr val="000000"/>
              </a:buClr>
              <a:buSzPts val="1400"/>
            </a:pPr>
            <a:r>
              <a:rPr lang="en-US" sz="1400" kern="0">
                <a:solidFill>
                  <a:schemeClr val="tx1"/>
                </a:solidFill>
                <a:latin typeface="Calibri"/>
                <a:ea typeface="Calibri"/>
                <a:cs typeface="Calibri"/>
                <a:sym typeface="Calibri"/>
              </a:rPr>
              <a:t>   set-top box</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600"/>
            </a:pPr>
            <a:endParaRPr sz="16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Paquete de </a:t>
            </a:r>
            <a:endParaRPr sz="1400" kern="0">
              <a:solidFill>
                <a:schemeClr val="tx1"/>
              </a:solidFill>
              <a:latin typeface="Arial"/>
              <a:cs typeface="Arial"/>
              <a:sym typeface="Arial"/>
            </a:endParaRPr>
          </a:p>
          <a:p>
            <a:pPr>
              <a:buClr>
                <a:srgbClr val="000000"/>
              </a:buClr>
              <a:buSzPts val="1400"/>
            </a:pPr>
            <a:r>
              <a:rPr lang="en-US" sz="1400" kern="0">
                <a:solidFill>
                  <a:schemeClr val="tx1"/>
                </a:solidFill>
                <a:latin typeface="Calibri"/>
                <a:ea typeface="Calibri"/>
                <a:cs typeface="Calibri"/>
                <a:sym typeface="Calibri"/>
              </a:rPr>
              <a:t>   bienvenida</a:t>
            </a:r>
            <a:endParaRPr sz="1400" kern="0">
              <a:solidFill>
                <a:schemeClr val="tx1"/>
              </a:solidFill>
              <a:latin typeface="Arial"/>
              <a:cs typeface="Arial"/>
              <a:sym typeface="Arial"/>
            </a:endParaRPr>
          </a:p>
        </p:txBody>
      </p:sp>
      <p:sp>
        <p:nvSpPr>
          <p:cNvPr id="1323" name="Google Shape;1323;p91"/>
          <p:cNvSpPr txBox="1"/>
          <p:nvPr/>
        </p:nvSpPr>
        <p:spPr>
          <a:xfrm>
            <a:off x="6888162" y="3429001"/>
            <a:ext cx="1871662" cy="3108325"/>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chemeClr val="tx1"/>
                </a:solidFill>
                <a:latin typeface="Calibri"/>
                <a:ea typeface="Calibri"/>
                <a:cs typeface="Calibri"/>
                <a:sym typeface="Calibri"/>
              </a:rPr>
              <a:t> Call center</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correo electrónico</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Call center</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correo electrónico</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Call center</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correo electrónico</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Call center</a:t>
            </a:r>
            <a:endParaRPr sz="1400" kern="0">
              <a:solidFill>
                <a:schemeClr val="tx1"/>
              </a:solidFill>
              <a:latin typeface="Arial"/>
              <a:cs typeface="Arial"/>
              <a:sym typeface="Arial"/>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correo electrónico</a:t>
            </a:r>
            <a:endParaRPr sz="1400" kern="0">
              <a:solidFill>
                <a:schemeClr val="tx1"/>
              </a:solidFill>
              <a:latin typeface="Arial"/>
              <a:cs typeface="Arial"/>
              <a:sym typeface="Arial"/>
            </a:endParaRPr>
          </a:p>
        </p:txBody>
      </p:sp>
      <p:sp>
        <p:nvSpPr>
          <p:cNvPr id="1324" name="Google Shape;1324;p91"/>
          <p:cNvSpPr txBox="1"/>
          <p:nvPr/>
        </p:nvSpPr>
        <p:spPr>
          <a:xfrm>
            <a:off x="8870950" y="3429001"/>
            <a:ext cx="1797050" cy="3108503"/>
          </a:xfrm>
          <a:prstGeom prst="rect">
            <a:avLst/>
          </a:prstGeom>
          <a:noFill/>
          <a:ln>
            <a:noFill/>
          </a:ln>
        </p:spPr>
        <p:txBody>
          <a:bodyPr spcFirstLastPara="1" wrap="square" lIns="54000" tIns="45700" rIns="54000" bIns="45700" anchor="t" anchorCtr="0">
            <a:spAutoFit/>
          </a:bodyPr>
          <a:lstStyle/>
          <a:p>
            <a:pPr indent="-88900">
              <a:buClr>
                <a:srgbClr val="000000"/>
              </a:buClr>
              <a:buSzPts val="1400"/>
              <a:buFont typeface="Calibri"/>
              <a:buChar char="•"/>
            </a:pPr>
            <a:r>
              <a:rPr lang="en-US" sz="1400" kern="0">
                <a:solidFill>
                  <a:schemeClr val="tx1"/>
                </a:solidFill>
                <a:latin typeface="Calibri"/>
                <a:ea typeface="Calibri"/>
                <a:cs typeface="Calibri"/>
                <a:sym typeface="Calibri"/>
              </a:rPr>
              <a:t> Actividad limitada</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Creciente actividad de retención (a causa de la digitalización)</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Creciente actividad de retención </a:t>
            </a:r>
            <a:endParaRPr sz="1400" kern="0">
              <a:solidFill>
                <a:schemeClr val="tx1"/>
              </a:solidFill>
              <a:latin typeface="Arial"/>
              <a:cs typeface="Arial"/>
              <a:sym typeface="Arial"/>
            </a:endParaRPr>
          </a:p>
          <a:p>
            <a:pPr>
              <a:buClr>
                <a:srgbClr val="000000"/>
              </a:buClr>
              <a:buSzPts val="1400"/>
            </a:pPr>
            <a:endParaRPr sz="1400" kern="0">
              <a:solidFill>
                <a:schemeClr val="tx1"/>
              </a:solidFill>
              <a:latin typeface="Calibri"/>
              <a:ea typeface="Calibri"/>
              <a:cs typeface="Calibri"/>
              <a:sym typeface="Calibri"/>
            </a:endParaRPr>
          </a:p>
          <a:p>
            <a:pPr>
              <a:buClr>
                <a:srgbClr val="000000"/>
              </a:buClr>
              <a:buSzPts val="1400"/>
            </a:pPr>
            <a:endParaRPr sz="1400" kern="0">
              <a:solidFill>
                <a:schemeClr val="tx1"/>
              </a:solidFill>
              <a:latin typeface="Calibri"/>
              <a:ea typeface="Calibri"/>
              <a:cs typeface="Calibri"/>
              <a:sym typeface="Calibri"/>
            </a:endParaRPr>
          </a:p>
          <a:p>
            <a:pPr indent="-88900">
              <a:buClr>
                <a:srgbClr val="000000"/>
              </a:buClr>
              <a:buSzPts val="1400"/>
              <a:buFont typeface="Calibri"/>
              <a:buChar char="•"/>
            </a:pPr>
            <a:r>
              <a:rPr lang="en-US" sz="1400" kern="0">
                <a:solidFill>
                  <a:schemeClr val="tx1"/>
                </a:solidFill>
                <a:latin typeface="Calibri"/>
                <a:ea typeface="Calibri"/>
                <a:cs typeface="Calibri"/>
                <a:sym typeface="Calibri"/>
              </a:rPr>
              <a:t> Continua actividad de retención</a:t>
            </a:r>
            <a:endParaRPr sz="1400" kern="0">
              <a:solidFill>
                <a:schemeClr val="tx1"/>
              </a:solidFill>
              <a:latin typeface="Arial"/>
              <a:cs typeface="Arial"/>
              <a:sym typeface="Arial"/>
            </a:endParaRPr>
          </a:p>
        </p:txBody>
      </p:sp>
      <p:sp>
        <p:nvSpPr>
          <p:cNvPr id="1325" name="Google Shape;1325;p91"/>
          <p:cNvSpPr txBox="1"/>
          <p:nvPr/>
        </p:nvSpPr>
        <p:spPr>
          <a:xfrm>
            <a:off x="8763000" y="2781300"/>
            <a:ext cx="1898650" cy="336550"/>
          </a:xfrm>
          <a:prstGeom prst="rect">
            <a:avLst/>
          </a:prstGeom>
          <a:noFill/>
          <a:ln>
            <a:noFill/>
          </a:ln>
        </p:spPr>
        <p:txBody>
          <a:bodyPr spcFirstLastPara="1" wrap="square" lIns="91425" tIns="45700" rIns="91425" bIns="45700" anchor="t" anchorCtr="0">
            <a:spAutoFit/>
          </a:bodyPr>
          <a:lstStyle/>
          <a:p>
            <a:pPr>
              <a:buClr>
                <a:srgbClr val="000000"/>
              </a:buClr>
              <a:buSzPts val="1600"/>
            </a:pPr>
            <a:r>
              <a:rPr lang="en-US" sz="1600" b="1" kern="0">
                <a:solidFill>
                  <a:schemeClr val="tx1"/>
                </a:solidFill>
                <a:latin typeface="Calibri"/>
                <a:ea typeface="Calibri"/>
                <a:cs typeface="Calibri"/>
                <a:sym typeface="Calibri"/>
              </a:rPr>
              <a:t>Actividad de gestión</a:t>
            </a:r>
            <a:endParaRPr sz="1400" kern="0">
              <a:solidFill>
                <a:schemeClr val="tx1"/>
              </a:solidFill>
              <a:latin typeface="Arial"/>
              <a:cs typeface="Arial"/>
              <a:sym typeface="Arial"/>
            </a:endParaRPr>
          </a:p>
        </p:txBody>
      </p:sp>
      <p:sp>
        <p:nvSpPr>
          <p:cNvPr id="1326" name="Google Shape;1326;p91"/>
          <p:cNvSpPr/>
          <p:nvPr/>
        </p:nvSpPr>
        <p:spPr>
          <a:xfrm>
            <a:off x="6816725" y="1773238"/>
            <a:ext cx="1871662"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Asistencia</a:t>
            </a:r>
            <a:endParaRPr sz="1400" kern="0">
              <a:solidFill>
                <a:schemeClr val="tx1"/>
              </a:solidFill>
              <a:latin typeface="Arial"/>
              <a:cs typeface="Arial"/>
              <a:sym typeface="Arial"/>
            </a:endParaRPr>
          </a:p>
        </p:txBody>
      </p:sp>
      <p:sp>
        <p:nvSpPr>
          <p:cNvPr id="1327" name="Google Shape;1327;p91"/>
          <p:cNvSpPr/>
          <p:nvPr/>
        </p:nvSpPr>
        <p:spPr>
          <a:xfrm>
            <a:off x="4872037" y="1773238"/>
            <a:ext cx="1871662"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Contrato</a:t>
            </a:r>
            <a:endParaRPr sz="1400" kern="0">
              <a:solidFill>
                <a:schemeClr val="tx1"/>
              </a:solidFill>
              <a:latin typeface="Arial"/>
              <a:cs typeface="Arial"/>
              <a:sym typeface="Arial"/>
            </a:endParaRPr>
          </a:p>
        </p:txBody>
      </p:sp>
      <p:sp>
        <p:nvSpPr>
          <p:cNvPr id="1328" name="Google Shape;1328;p91"/>
          <p:cNvSpPr/>
          <p:nvPr/>
        </p:nvSpPr>
        <p:spPr>
          <a:xfrm>
            <a:off x="2927350" y="1773238"/>
            <a:ext cx="1871662"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400"/>
            </a:pPr>
            <a:r>
              <a:rPr lang="en-US" sz="2400" kern="0">
                <a:solidFill>
                  <a:schemeClr val="tx1"/>
                </a:solidFill>
                <a:latin typeface="Calibri"/>
                <a:ea typeface="Calibri"/>
                <a:cs typeface="Calibri"/>
                <a:sym typeface="Calibri"/>
              </a:rPr>
              <a:t>Adquisición</a:t>
            </a:r>
            <a:endParaRPr sz="1400" kern="0">
              <a:solidFill>
                <a:schemeClr val="tx1"/>
              </a:solidFill>
              <a:latin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32"/>
        <p:cNvGrpSpPr/>
        <p:nvPr/>
      </p:nvGrpSpPr>
      <p:grpSpPr>
        <a:xfrm>
          <a:off x="0" y="0"/>
          <a:ext cx="0" cy="0"/>
          <a:chOff x="0" y="0"/>
          <a:chExt cx="0" cy="0"/>
        </a:xfrm>
      </p:grpSpPr>
      <p:sp>
        <p:nvSpPr>
          <p:cNvPr id="1333" name="Google Shape;1333;p92"/>
          <p:cNvSpPr txBox="1">
            <a:spLocks noGrp="1"/>
          </p:cNvSpPr>
          <p:nvPr>
            <p:ph type="title" idx="4294967295"/>
          </p:nvPr>
        </p:nvSpPr>
        <p:spPr>
          <a:xfrm>
            <a:off x="0" y="274638"/>
            <a:ext cx="9674225" cy="1143000"/>
          </a:xfrm>
          <a:prstGeom prst="rect">
            <a:avLst/>
          </a:prstGeom>
          <a:noFill/>
          <a:ln>
            <a:noFill/>
          </a:ln>
        </p:spPr>
        <p:txBody>
          <a:bodyPr spcFirstLastPara="1" wrap="square" lIns="91425" tIns="45700" rIns="91425" bIns="45700" anchor="ctr" anchorCtr="0">
            <a:noAutofit/>
          </a:bodyPr>
          <a:lstStyle/>
          <a:p>
            <a:pPr algn="l">
              <a:buClr>
                <a:schemeClr val="dk1"/>
              </a:buClr>
              <a:buSzPts val="4400"/>
            </a:pPr>
            <a:r>
              <a:rPr lang="en-US" dirty="0"/>
              <a:t>El </a:t>
            </a:r>
            <a:r>
              <a:rPr lang="en-US" dirty="0" err="1"/>
              <a:t>sistema</a:t>
            </a:r>
            <a:r>
              <a:rPr lang="en-US" dirty="0"/>
              <a:t> (o red) de valor</a:t>
            </a:r>
            <a:endParaRPr dirty="0"/>
          </a:p>
        </p:txBody>
      </p:sp>
      <p:sp>
        <p:nvSpPr>
          <p:cNvPr id="1336" name="Google Shape;1336;p92"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37" name="Google Shape;1337;p92"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38" name="Google Shape;1338;p92"/>
          <p:cNvSpPr txBox="1"/>
          <p:nvPr/>
        </p:nvSpPr>
        <p:spPr>
          <a:xfrm>
            <a:off x="2424113" y="1773238"/>
            <a:ext cx="7488237" cy="1570037"/>
          </a:xfrm>
          <a:prstGeom prst="rect">
            <a:avLst/>
          </a:prstGeom>
          <a:noFill/>
          <a:ln>
            <a:noFill/>
          </a:ln>
        </p:spPr>
        <p:txBody>
          <a:bodyPr spcFirstLastPara="1" wrap="square" lIns="91425" tIns="45700" rIns="91425" bIns="45700" anchor="t" anchorCtr="0">
            <a:spAutoFit/>
          </a:bodyPr>
          <a:lstStyle/>
          <a:p>
            <a:pPr algn="just">
              <a:buClr>
                <a:srgbClr val="000000"/>
              </a:buClr>
              <a:buSzPts val="2400"/>
            </a:pPr>
            <a:r>
              <a:rPr lang="en-US" sz="2400" kern="0">
                <a:solidFill>
                  <a:srgbClr val="000000"/>
                </a:solidFill>
                <a:latin typeface="Calibri"/>
                <a:ea typeface="Calibri"/>
                <a:cs typeface="Calibri"/>
                <a:sym typeface="Calibri"/>
              </a:rPr>
              <a:t>La cadena de valor de una empresa es parte de un sistema más amplio que incluye, por un lado, las cadenas de valor de los proveedores  y, por el otro, las de los canales y de los clientes.</a:t>
            </a:r>
            <a:endParaRPr sz="1400" kern="0">
              <a:solidFill>
                <a:srgbClr val="000000"/>
              </a:solidFill>
              <a:latin typeface="Arial"/>
              <a:cs typeface="Arial"/>
              <a:sym typeface="Arial"/>
            </a:endParaRPr>
          </a:p>
        </p:txBody>
      </p:sp>
      <p:sp>
        <p:nvSpPr>
          <p:cNvPr id="1340" name="Google Shape;1340;p92"/>
          <p:cNvSpPr/>
          <p:nvPr/>
        </p:nvSpPr>
        <p:spPr>
          <a:xfrm>
            <a:off x="2559719" y="3573462"/>
            <a:ext cx="1655762" cy="792162"/>
          </a:xfrm>
          <a:prstGeom prst="homePlate">
            <a:avLst>
              <a:gd name="adj" fmla="val 1643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kern="0">
                <a:solidFill>
                  <a:schemeClr val="tx1"/>
                </a:solidFill>
                <a:latin typeface="Calibri"/>
                <a:ea typeface="Calibri"/>
                <a:cs typeface="Calibri"/>
                <a:sym typeface="Calibri"/>
              </a:rPr>
              <a:t>Cadena de valor del proveedor</a:t>
            </a:r>
            <a:endParaRPr sz="1400" kern="0">
              <a:solidFill>
                <a:schemeClr val="tx1"/>
              </a:solidFill>
              <a:latin typeface="Arial"/>
              <a:cs typeface="Arial"/>
              <a:sym typeface="Arial"/>
            </a:endParaRPr>
          </a:p>
        </p:txBody>
      </p:sp>
      <p:sp>
        <p:nvSpPr>
          <p:cNvPr id="1341" name="Google Shape;1341;p92"/>
          <p:cNvSpPr/>
          <p:nvPr/>
        </p:nvSpPr>
        <p:spPr>
          <a:xfrm>
            <a:off x="4359944" y="3573462"/>
            <a:ext cx="1655762" cy="792162"/>
          </a:xfrm>
          <a:prstGeom prst="homePlate">
            <a:avLst>
              <a:gd name="adj" fmla="val 16435"/>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kern="0">
                <a:solidFill>
                  <a:schemeClr val="tx1"/>
                </a:solidFill>
                <a:latin typeface="Calibri"/>
                <a:ea typeface="Calibri"/>
                <a:cs typeface="Calibri"/>
                <a:sym typeface="Calibri"/>
              </a:rPr>
              <a:t>Cadena de valor de la empresa</a:t>
            </a:r>
            <a:endParaRPr sz="1400" kern="0">
              <a:solidFill>
                <a:schemeClr val="tx1"/>
              </a:solidFill>
              <a:latin typeface="Arial"/>
              <a:cs typeface="Arial"/>
              <a:sym typeface="Arial"/>
            </a:endParaRPr>
          </a:p>
        </p:txBody>
      </p:sp>
      <p:sp>
        <p:nvSpPr>
          <p:cNvPr id="1342" name="Google Shape;1342;p92"/>
          <p:cNvSpPr/>
          <p:nvPr/>
        </p:nvSpPr>
        <p:spPr>
          <a:xfrm>
            <a:off x="6160169" y="3573462"/>
            <a:ext cx="1655762" cy="792162"/>
          </a:xfrm>
          <a:prstGeom prst="homePlate">
            <a:avLst>
              <a:gd name="adj" fmla="val 1643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kern="0">
                <a:solidFill>
                  <a:schemeClr val="tx1"/>
                </a:solidFill>
                <a:latin typeface="Calibri"/>
                <a:ea typeface="Calibri"/>
                <a:cs typeface="Calibri"/>
                <a:sym typeface="Calibri"/>
              </a:rPr>
              <a:t>Cadena de valor del canal</a:t>
            </a:r>
            <a:endParaRPr sz="1400" kern="0">
              <a:solidFill>
                <a:schemeClr val="tx1"/>
              </a:solidFill>
              <a:latin typeface="Arial"/>
              <a:cs typeface="Arial"/>
              <a:sym typeface="Arial"/>
            </a:endParaRPr>
          </a:p>
        </p:txBody>
      </p:sp>
      <p:sp>
        <p:nvSpPr>
          <p:cNvPr id="1343" name="Google Shape;1343;p92"/>
          <p:cNvSpPr/>
          <p:nvPr/>
        </p:nvSpPr>
        <p:spPr>
          <a:xfrm>
            <a:off x="8031831" y="3573462"/>
            <a:ext cx="1655762" cy="792162"/>
          </a:xfrm>
          <a:prstGeom prst="homePlate">
            <a:avLst>
              <a:gd name="adj" fmla="val 1643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1800"/>
            </a:pPr>
            <a:r>
              <a:rPr lang="en-US" kern="0">
                <a:solidFill>
                  <a:schemeClr val="tx1"/>
                </a:solidFill>
                <a:latin typeface="Calibri"/>
                <a:ea typeface="Calibri"/>
                <a:cs typeface="Calibri"/>
                <a:sym typeface="Calibri"/>
              </a:rPr>
              <a:t>Cadena de valor del comprador</a:t>
            </a:r>
            <a:endParaRPr sz="1400" kern="0">
              <a:solidFill>
                <a:schemeClr val="tx1"/>
              </a:solidFill>
              <a:latin typeface="Arial"/>
              <a:cs typeface="Arial"/>
              <a:sym typeface="Arial"/>
            </a:endParaRPr>
          </a:p>
        </p:txBody>
      </p:sp>
      <p:sp>
        <p:nvSpPr>
          <p:cNvPr id="1344" name="Google Shape;1344;p92"/>
          <p:cNvSpPr txBox="1"/>
          <p:nvPr/>
        </p:nvSpPr>
        <p:spPr>
          <a:xfrm>
            <a:off x="2424113" y="4941888"/>
            <a:ext cx="7488237" cy="1570037"/>
          </a:xfrm>
          <a:prstGeom prst="rect">
            <a:avLst/>
          </a:prstGeom>
          <a:noFill/>
          <a:ln>
            <a:noFill/>
          </a:ln>
        </p:spPr>
        <p:txBody>
          <a:bodyPr spcFirstLastPara="1" wrap="square" lIns="91425" tIns="45700" rIns="91425" bIns="45700" anchor="t" anchorCtr="0">
            <a:spAutoFit/>
          </a:bodyPr>
          <a:lstStyle/>
          <a:p>
            <a:pPr>
              <a:buClr>
                <a:srgbClr val="000000"/>
              </a:buClr>
              <a:buSzPts val="2400"/>
            </a:pPr>
            <a:r>
              <a:rPr lang="en-US" sz="2400" kern="0">
                <a:solidFill>
                  <a:srgbClr val="000000"/>
                </a:solidFill>
                <a:latin typeface="Calibri"/>
                <a:ea typeface="Calibri"/>
                <a:cs typeface="Calibri"/>
                <a:sym typeface="Calibri"/>
              </a:rPr>
              <a:t>El éxito de una empresa en crear y mantener una ventaja competitiva  depende no sólo de su propia cadena de valor, sino también de su habilidad de controlar la cadena del sistema de la que es parte. </a:t>
            </a:r>
            <a:endParaRPr sz="1400" kern="0">
              <a:solidFill>
                <a:srgbClr val="000000"/>
              </a:solidFill>
              <a:latin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4"/>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Google Shape;95;g132308909ac_0_5"/>
          <p:cNvSpPr txBox="1">
            <a:spLocks noGrp="1"/>
          </p:cNvSpPr>
          <p:nvPr>
            <p:ph type="title"/>
          </p:nvPr>
        </p:nvSpPr>
        <p:spPr>
          <a:xfrm>
            <a:off x="1333502" y="609600"/>
            <a:ext cx="8596668" cy="1320800"/>
          </a:xfrm>
          <a:prstGeom prst="rect">
            <a:avLst/>
          </a:prstGeom>
        </p:spPr>
        <p:txBody>
          <a:bodyPr spcFirstLastPara="1" lIns="91425" tIns="45700" rIns="91425" bIns="45700" anchorCtr="0">
            <a:normAutofit/>
          </a:bodyPr>
          <a:lstStyle/>
          <a:p>
            <a:pPr marL="0" lvl="0" indent="0" rtl="0">
              <a:spcBef>
                <a:spcPts val="0"/>
              </a:spcBef>
              <a:spcAft>
                <a:spcPts val="0"/>
              </a:spcAft>
              <a:buNone/>
            </a:pPr>
            <a:r>
              <a:rPr lang="es-ES" dirty="0"/>
              <a:t>Cadena de valor</a:t>
            </a:r>
            <a:endParaRPr lang="es-ES"/>
          </a:p>
        </p:txBody>
      </p:sp>
      <p:sp>
        <p:nvSpPr>
          <p:cNvPr id="103" name="Isosceles Triangle 10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Google Shape;96;g132308909ac_0_5"/>
          <p:cNvSpPr txBox="1">
            <a:spLocks noGrp="1"/>
          </p:cNvSpPr>
          <p:nvPr>
            <p:ph idx="1"/>
          </p:nvPr>
        </p:nvSpPr>
        <p:spPr>
          <a:xfrm>
            <a:off x="1333502" y="2160589"/>
            <a:ext cx="8596668" cy="3880773"/>
          </a:xfrm>
          <a:prstGeom prst="rect">
            <a:avLst/>
          </a:prstGeom>
        </p:spPr>
        <p:txBody>
          <a:bodyPr spcFirstLastPara="1" lIns="91425" tIns="45700" rIns="91425" bIns="45700" anchorCtr="0">
            <a:normAutofit/>
          </a:bodyPr>
          <a:lstStyle/>
          <a:p>
            <a:pPr marL="0" lvl="0" indent="0" rtl="0">
              <a:spcBef>
                <a:spcPts val="1000"/>
              </a:spcBef>
              <a:spcAft>
                <a:spcPts val="0"/>
              </a:spcAft>
              <a:buNone/>
            </a:pPr>
            <a:r>
              <a:rPr lang="es-ES"/>
              <a:t>6.1. Cadena de valor</a:t>
            </a:r>
          </a:p>
          <a:p>
            <a:pPr marL="0" lvl="0" indent="0" rtl="0">
              <a:spcBef>
                <a:spcPts val="1000"/>
              </a:spcBef>
              <a:spcAft>
                <a:spcPts val="0"/>
              </a:spcAft>
              <a:buNone/>
            </a:pPr>
            <a:r>
              <a:rPr lang="es-ES"/>
              <a:t>6.2. La cadena de valor de un periódico</a:t>
            </a:r>
          </a:p>
          <a:p>
            <a:pPr marL="0" lvl="0" indent="0" rtl="0">
              <a:spcBef>
                <a:spcPts val="1000"/>
              </a:spcBef>
              <a:spcAft>
                <a:spcPts val="0"/>
              </a:spcAft>
              <a:buNone/>
            </a:pPr>
            <a:r>
              <a:rPr lang="es-ES"/>
              <a:t>6.3. La cadena de valor de una televisión</a:t>
            </a:r>
          </a:p>
          <a:p>
            <a:pPr marL="0" lvl="0" indent="0" rtl="0">
              <a:spcBef>
                <a:spcPts val="1000"/>
              </a:spcBef>
              <a:spcAft>
                <a:spcPts val="0"/>
              </a:spcAft>
              <a:buNone/>
            </a:pPr>
            <a:r>
              <a:rPr lang="es-ES"/>
              <a:t>6.4. La cadena de valor de la industria mediática en internet</a:t>
            </a:r>
          </a:p>
          <a:p>
            <a:pPr marL="0" lvl="0" indent="0" rtl="0">
              <a:spcBef>
                <a:spcPts val="1000"/>
              </a:spcBef>
              <a:spcAft>
                <a:spcPts val="0"/>
              </a:spcAft>
              <a:buNone/>
            </a:pPr>
            <a:r>
              <a:rPr lang="es-ES"/>
              <a:t>6.5. Los cuatro procesos centrales de la cadena de valor</a:t>
            </a:r>
          </a:p>
          <a:p>
            <a:pPr marL="0" lvl="0" indent="0" rtl="0">
              <a:spcBef>
                <a:spcPts val="1000"/>
              </a:spcBef>
              <a:spcAft>
                <a:spcPts val="0"/>
              </a:spcAft>
              <a:buNone/>
            </a:pPr>
            <a:endParaRPr lang="es-ES"/>
          </a:p>
          <a:p>
            <a:pPr marL="0" lvl="0" indent="0" rtl="0">
              <a:spcBef>
                <a:spcPts val="1000"/>
              </a:spcBef>
              <a:spcAft>
                <a:spcPts val="0"/>
              </a:spcAft>
              <a:buNone/>
            </a:pPr>
            <a:endParaRPr lang="es-ES"/>
          </a:p>
        </p:txBody>
      </p:sp>
      <p:sp>
        <p:nvSpPr>
          <p:cNvPr id="105" name="Isosceles Triangle 10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48"/>
        <p:cNvGrpSpPr/>
        <p:nvPr/>
      </p:nvGrpSpPr>
      <p:grpSpPr>
        <a:xfrm>
          <a:off x="0" y="0"/>
          <a:ext cx="0" cy="0"/>
          <a:chOff x="0" y="0"/>
          <a:chExt cx="0" cy="0"/>
        </a:xfrm>
      </p:grpSpPr>
      <p:sp>
        <p:nvSpPr>
          <p:cNvPr id="1349" name="Google Shape;1349;p93"/>
          <p:cNvSpPr txBox="1">
            <a:spLocks noGrp="1"/>
          </p:cNvSpPr>
          <p:nvPr>
            <p:ph type="title" idx="4294967295"/>
          </p:nvPr>
        </p:nvSpPr>
        <p:spPr>
          <a:xfrm>
            <a:off x="0" y="274638"/>
            <a:ext cx="9642475" cy="1143000"/>
          </a:xfrm>
          <a:prstGeom prst="rect">
            <a:avLst/>
          </a:prstGeom>
          <a:noFill/>
          <a:ln>
            <a:noFill/>
          </a:ln>
        </p:spPr>
        <p:txBody>
          <a:bodyPr spcFirstLastPara="1" wrap="square" lIns="91425" tIns="45700" rIns="91425" bIns="45700" anchor="ctr" anchorCtr="0">
            <a:noAutofit/>
          </a:bodyPr>
          <a:lstStyle/>
          <a:p>
            <a:pPr algn="l">
              <a:buClr>
                <a:schemeClr val="dk1"/>
              </a:buClr>
              <a:buSzPts val="4400"/>
            </a:pPr>
            <a:r>
              <a:rPr lang="en-US" dirty="0" err="1"/>
              <a:t>Externalización</a:t>
            </a:r>
            <a:endParaRPr dirty="0"/>
          </a:p>
        </p:txBody>
      </p:sp>
      <p:sp>
        <p:nvSpPr>
          <p:cNvPr id="1352" name="Google Shape;1352;p93"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53" name="Google Shape;1353;p93"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54" name="Google Shape;1354;p93"/>
          <p:cNvSpPr/>
          <p:nvPr/>
        </p:nvSpPr>
        <p:spPr>
          <a:xfrm>
            <a:off x="1831976" y="1916112"/>
            <a:ext cx="8907025"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Subcontratación de una de las tareas del negocio, pero no de la principal</a:t>
            </a:r>
            <a:endParaRPr sz="1400" kern="0">
              <a:solidFill>
                <a:schemeClr val="tx1"/>
              </a:solidFill>
              <a:latin typeface="Arial"/>
              <a:cs typeface="Arial"/>
              <a:sym typeface="Arial"/>
            </a:endParaRPr>
          </a:p>
        </p:txBody>
      </p:sp>
      <p:sp>
        <p:nvSpPr>
          <p:cNvPr id="1355" name="Google Shape;1355;p93"/>
          <p:cNvSpPr/>
          <p:nvPr/>
        </p:nvSpPr>
        <p:spPr>
          <a:xfrm>
            <a:off x="1774827" y="2636837"/>
            <a:ext cx="2507770"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Ahorro</a:t>
            </a:r>
            <a:endParaRPr sz="1400" kern="0">
              <a:solidFill>
                <a:schemeClr val="tx1"/>
              </a:solidFill>
              <a:latin typeface="Arial"/>
              <a:cs typeface="Arial"/>
              <a:sym typeface="Arial"/>
            </a:endParaRPr>
          </a:p>
        </p:txBody>
      </p:sp>
      <p:sp>
        <p:nvSpPr>
          <p:cNvPr id="1356" name="Google Shape;1356;p93"/>
          <p:cNvSpPr/>
          <p:nvPr/>
        </p:nvSpPr>
        <p:spPr>
          <a:xfrm>
            <a:off x="2640012" y="3213100"/>
            <a:ext cx="4027175"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Focalización en la tarea principal</a:t>
            </a:r>
            <a:endParaRPr sz="1400" kern="0">
              <a:solidFill>
                <a:schemeClr val="tx1"/>
              </a:solidFill>
              <a:latin typeface="Arial"/>
              <a:cs typeface="Arial"/>
              <a:sym typeface="Arial"/>
            </a:endParaRPr>
          </a:p>
        </p:txBody>
      </p:sp>
      <p:sp>
        <p:nvSpPr>
          <p:cNvPr id="1357" name="Google Shape;1357;p93"/>
          <p:cNvSpPr/>
          <p:nvPr/>
        </p:nvSpPr>
        <p:spPr>
          <a:xfrm>
            <a:off x="6959601" y="2708275"/>
            <a:ext cx="2810981"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Accesso a talento</a:t>
            </a:r>
            <a:endParaRPr sz="1400" kern="0">
              <a:solidFill>
                <a:schemeClr val="tx1"/>
              </a:solidFill>
              <a:latin typeface="Arial"/>
              <a:cs typeface="Arial"/>
              <a:sym typeface="Arial"/>
            </a:endParaRPr>
          </a:p>
        </p:txBody>
      </p:sp>
      <p:sp>
        <p:nvSpPr>
          <p:cNvPr id="1358" name="Google Shape;1358;p93"/>
          <p:cNvSpPr/>
          <p:nvPr/>
        </p:nvSpPr>
        <p:spPr>
          <a:xfrm>
            <a:off x="2855912" y="3860800"/>
            <a:ext cx="3040484"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Mejor gestión del riesgo</a:t>
            </a:r>
            <a:endParaRPr sz="1400" kern="0">
              <a:solidFill>
                <a:schemeClr val="tx1"/>
              </a:solidFill>
              <a:latin typeface="Arial"/>
              <a:cs typeface="Arial"/>
              <a:sym typeface="Arial"/>
            </a:endParaRPr>
          </a:p>
        </p:txBody>
      </p:sp>
      <p:sp>
        <p:nvSpPr>
          <p:cNvPr id="1359" name="Google Shape;1359;p93"/>
          <p:cNvSpPr/>
          <p:nvPr/>
        </p:nvSpPr>
        <p:spPr>
          <a:xfrm>
            <a:off x="6743700" y="3860800"/>
            <a:ext cx="3040484"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Aumento de la calidad</a:t>
            </a:r>
            <a:endParaRPr sz="1400" kern="0">
              <a:solidFill>
                <a:schemeClr val="tx1"/>
              </a:solidFill>
              <a:latin typeface="Arial"/>
              <a:cs typeface="Arial"/>
              <a:sym typeface="Arial"/>
            </a:endParaRPr>
          </a:p>
        </p:txBody>
      </p:sp>
      <p:sp>
        <p:nvSpPr>
          <p:cNvPr id="1360" name="Google Shape;1360;p93"/>
          <p:cNvSpPr/>
          <p:nvPr/>
        </p:nvSpPr>
        <p:spPr>
          <a:xfrm>
            <a:off x="2640012" y="4581525"/>
            <a:ext cx="3040484"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Conocimiento</a:t>
            </a:r>
            <a:endParaRPr sz="1400" kern="0">
              <a:solidFill>
                <a:schemeClr val="tx1"/>
              </a:solidFill>
              <a:latin typeface="Arial"/>
              <a:cs typeface="Arial"/>
              <a:sym typeface="Arial"/>
            </a:endParaRPr>
          </a:p>
        </p:txBody>
      </p:sp>
      <p:sp>
        <p:nvSpPr>
          <p:cNvPr id="1361" name="Google Shape;1361;p93"/>
          <p:cNvSpPr/>
          <p:nvPr/>
        </p:nvSpPr>
        <p:spPr>
          <a:xfrm>
            <a:off x="6240462" y="4581525"/>
            <a:ext cx="3040484"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FFFF"/>
              </a:buClr>
              <a:buSzPts val="2000"/>
            </a:pPr>
            <a:r>
              <a:rPr lang="en-US" sz="2000" kern="0">
                <a:solidFill>
                  <a:schemeClr val="tx1"/>
                </a:solidFill>
                <a:latin typeface="Arial"/>
                <a:ea typeface="Arial"/>
                <a:cs typeface="Arial"/>
                <a:sym typeface="Arial"/>
              </a:rPr>
              <a:t>Beneficios fiscales</a:t>
            </a:r>
            <a:endParaRPr sz="1400" kern="0">
              <a:solidFill>
                <a:schemeClr val="tx1"/>
              </a:solidFill>
              <a:latin typeface="Arial"/>
              <a:cs typeface="Arial"/>
              <a:sym typeface="Arial"/>
            </a:endParaRPr>
          </a:p>
        </p:txBody>
      </p:sp>
      <p:sp>
        <p:nvSpPr>
          <p:cNvPr id="1362" name="Google Shape;1362;p93"/>
          <p:cNvSpPr/>
          <p:nvPr/>
        </p:nvSpPr>
        <p:spPr>
          <a:xfrm>
            <a:off x="2566987" y="5445125"/>
            <a:ext cx="7523312" cy="519740"/>
          </a:xfrm>
          <a:prstGeom prst="flowChartAlternateProcess">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ctr" anchorCtr="0">
            <a:noAutofit/>
          </a:bodyPr>
          <a:lstStyle/>
          <a:p>
            <a:pPr algn="ctr">
              <a:buClr>
                <a:srgbClr val="FF0000"/>
              </a:buClr>
              <a:buSzPts val="2000"/>
            </a:pPr>
            <a:r>
              <a:rPr lang="en-US" sz="2000" kern="0">
                <a:solidFill>
                  <a:schemeClr val="tx1"/>
                </a:solidFill>
                <a:latin typeface="Arial"/>
                <a:ea typeface="Arial"/>
                <a:cs typeface="Arial"/>
                <a:sym typeface="Arial"/>
              </a:rPr>
              <a:t>Deslocalización</a:t>
            </a:r>
            <a:endParaRPr sz="1400" kern="0">
              <a:solidFill>
                <a:schemeClr val="tx1"/>
              </a:solidFill>
              <a:latin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48"/>
        <p:cNvGrpSpPr/>
        <p:nvPr/>
      </p:nvGrpSpPr>
      <p:grpSpPr>
        <a:xfrm>
          <a:off x="0" y="0"/>
          <a:ext cx="0" cy="0"/>
          <a:chOff x="0" y="0"/>
          <a:chExt cx="0" cy="0"/>
        </a:xfrm>
      </p:grpSpPr>
      <p:sp>
        <p:nvSpPr>
          <p:cNvPr id="1349" name="Google Shape;1349;p93"/>
          <p:cNvSpPr txBox="1">
            <a:spLocks noGrp="1"/>
          </p:cNvSpPr>
          <p:nvPr>
            <p:ph type="ctrTitle"/>
          </p:nvPr>
        </p:nvSpPr>
        <p:spPr>
          <a:xfrm>
            <a:off x="1259840" y="7938"/>
            <a:ext cx="9144000" cy="2387600"/>
          </a:xfrm>
          <a:prstGeom prst="rect">
            <a:avLst/>
          </a:prstGeom>
          <a:noFill/>
          <a:ln>
            <a:noFill/>
          </a:ln>
        </p:spPr>
        <p:txBody>
          <a:bodyPr spcFirstLastPara="1" wrap="square" lIns="91425" tIns="45700" rIns="91425" bIns="45700" anchor="ctr" anchorCtr="0">
            <a:noAutofit/>
          </a:bodyPr>
          <a:lstStyle/>
          <a:p>
            <a:pPr algn="l">
              <a:buClr>
                <a:schemeClr val="dk1"/>
              </a:buClr>
              <a:buSzPts val="4400"/>
            </a:pPr>
            <a:r>
              <a:rPr lang="en-US" sz="4400" dirty="0" err="1"/>
              <a:t>Lecturas</a:t>
            </a:r>
            <a:r>
              <a:rPr lang="en-US" sz="4400" dirty="0"/>
              <a:t> </a:t>
            </a:r>
            <a:r>
              <a:rPr lang="en-US" sz="4400" dirty="0" err="1"/>
              <a:t>recomendadas</a:t>
            </a:r>
            <a:endParaRPr sz="4400" dirty="0"/>
          </a:p>
        </p:txBody>
      </p:sp>
      <p:sp>
        <p:nvSpPr>
          <p:cNvPr id="2" name="Subtítulo 1">
            <a:extLst>
              <a:ext uri="{FF2B5EF4-FFF2-40B4-BE49-F238E27FC236}">
                <a16:creationId xmlns:a16="http://schemas.microsoft.com/office/drawing/2014/main" id="{44057A53-AF2E-4279-9AF5-3E83C5C1D1A5}"/>
              </a:ext>
            </a:extLst>
          </p:cNvPr>
          <p:cNvSpPr>
            <a:spLocks noGrp="1"/>
          </p:cNvSpPr>
          <p:nvPr>
            <p:ph type="subTitle" idx="1"/>
          </p:nvPr>
        </p:nvSpPr>
        <p:spPr>
          <a:xfrm>
            <a:off x="1259840" y="2169478"/>
            <a:ext cx="9347200" cy="3195002"/>
          </a:xfrm>
        </p:spPr>
        <p:txBody>
          <a:bodyPr>
            <a:normAutofit/>
          </a:bodyPr>
          <a:lstStyle/>
          <a:p>
            <a:pPr algn="l"/>
            <a:r>
              <a:rPr lang="en-US" dirty="0">
                <a:solidFill>
                  <a:schemeClr val="tx1"/>
                </a:solidFill>
              </a:rPr>
              <a:t>Porter, M. E. (1980). </a:t>
            </a:r>
            <a:r>
              <a:rPr lang="en-US" i="1" dirty="0">
                <a:solidFill>
                  <a:schemeClr val="tx1"/>
                </a:solidFill>
              </a:rPr>
              <a:t>Value chain analysis</a:t>
            </a:r>
            <a:r>
              <a:rPr lang="en-US" dirty="0">
                <a:solidFill>
                  <a:schemeClr val="tx1"/>
                </a:solidFill>
              </a:rPr>
              <a:t>. </a:t>
            </a:r>
            <a:r>
              <a:rPr lang="en-US" i="1" dirty="0">
                <a:solidFill>
                  <a:schemeClr val="tx1"/>
                </a:solidFill>
              </a:rPr>
              <a:t>London: Oxford Press Ltd</a:t>
            </a:r>
            <a:r>
              <a:rPr lang="en-US" dirty="0">
                <a:solidFill>
                  <a:schemeClr val="tx1"/>
                </a:solidFill>
              </a:rPr>
              <a:t>.</a:t>
            </a:r>
          </a:p>
          <a:p>
            <a:pPr algn="l"/>
            <a:r>
              <a:rPr lang="en-US" dirty="0">
                <a:solidFill>
                  <a:schemeClr val="tx1"/>
                </a:solidFill>
              </a:rPr>
              <a:t>Kung, L. (2016). </a:t>
            </a:r>
            <a:r>
              <a:rPr lang="en-US" i="1" dirty="0">
                <a:solidFill>
                  <a:schemeClr val="tx1"/>
                </a:solidFill>
              </a:rPr>
              <a:t>Strategic Management in the Media: Theory to Practice</a:t>
            </a:r>
            <a:r>
              <a:rPr lang="en-US" dirty="0">
                <a:solidFill>
                  <a:schemeClr val="tx1"/>
                </a:solidFill>
              </a:rPr>
              <a:t>. London: Sage.</a:t>
            </a:r>
          </a:p>
          <a:p>
            <a:pPr algn="l"/>
            <a:r>
              <a:rPr lang="en-US" dirty="0">
                <a:solidFill>
                  <a:schemeClr val="tx1"/>
                </a:solidFill>
              </a:rPr>
              <a:t>Wirtz, B. W. (2014). Business models, value chains and competencies in media markets: a service system perspective. </a:t>
            </a:r>
            <a:r>
              <a:rPr lang="en-US" i="1" dirty="0">
                <a:solidFill>
                  <a:schemeClr val="tx1"/>
                </a:solidFill>
              </a:rPr>
              <a:t>Palabra Clave</a:t>
            </a:r>
            <a:r>
              <a:rPr lang="en-US" dirty="0">
                <a:solidFill>
                  <a:schemeClr val="tx1"/>
                </a:solidFill>
              </a:rPr>
              <a:t>, </a:t>
            </a:r>
            <a:r>
              <a:rPr lang="en-US" i="1" dirty="0">
                <a:solidFill>
                  <a:schemeClr val="tx1"/>
                </a:solidFill>
              </a:rPr>
              <a:t>17</a:t>
            </a:r>
            <a:r>
              <a:rPr lang="en-US" dirty="0">
                <a:solidFill>
                  <a:schemeClr val="tx1"/>
                </a:solidFill>
              </a:rPr>
              <a:t>(4), 1041-1065.</a:t>
            </a:r>
          </a:p>
          <a:p>
            <a:pPr algn="l"/>
            <a:r>
              <a:rPr lang="es-ES" dirty="0" err="1">
                <a:solidFill>
                  <a:schemeClr val="tx1"/>
                </a:solidFill>
              </a:rPr>
              <a:t>Wirtz</a:t>
            </a:r>
            <a:r>
              <a:rPr lang="es-ES" dirty="0">
                <a:solidFill>
                  <a:schemeClr val="tx1"/>
                </a:solidFill>
              </a:rPr>
              <a:t>, B. (2022). </a:t>
            </a:r>
            <a:r>
              <a:rPr lang="es-ES" i="1" dirty="0">
                <a:solidFill>
                  <a:schemeClr val="tx1"/>
                </a:solidFill>
              </a:rPr>
              <a:t>Media </a:t>
            </a:r>
            <a:r>
              <a:rPr lang="es-ES" i="1" dirty="0" err="1">
                <a:solidFill>
                  <a:schemeClr val="tx1"/>
                </a:solidFill>
              </a:rPr>
              <a:t>management</a:t>
            </a:r>
            <a:r>
              <a:rPr lang="es-ES" i="1" dirty="0">
                <a:solidFill>
                  <a:schemeClr val="tx1"/>
                </a:solidFill>
              </a:rPr>
              <a:t>: </a:t>
            </a:r>
            <a:r>
              <a:rPr lang="es-ES" i="1" dirty="0" err="1">
                <a:solidFill>
                  <a:schemeClr val="tx1"/>
                </a:solidFill>
              </a:rPr>
              <a:t>Strategy</a:t>
            </a:r>
            <a:r>
              <a:rPr lang="es-ES" i="1" dirty="0">
                <a:solidFill>
                  <a:schemeClr val="tx1"/>
                </a:solidFill>
              </a:rPr>
              <a:t>, </a:t>
            </a:r>
            <a:r>
              <a:rPr lang="es-ES" i="1" dirty="0" err="1">
                <a:solidFill>
                  <a:schemeClr val="tx1"/>
                </a:solidFill>
              </a:rPr>
              <a:t>business</a:t>
            </a:r>
            <a:r>
              <a:rPr lang="es-ES" i="1" dirty="0">
                <a:solidFill>
                  <a:schemeClr val="tx1"/>
                </a:solidFill>
              </a:rPr>
              <a:t> </a:t>
            </a:r>
            <a:r>
              <a:rPr lang="es-ES" i="1" dirty="0" err="1">
                <a:solidFill>
                  <a:schemeClr val="tx1"/>
                </a:solidFill>
              </a:rPr>
              <a:t>models</a:t>
            </a:r>
            <a:r>
              <a:rPr lang="es-ES" i="1" dirty="0">
                <a:solidFill>
                  <a:schemeClr val="tx1"/>
                </a:solidFill>
              </a:rPr>
              <a:t> and case </a:t>
            </a:r>
            <a:r>
              <a:rPr lang="es-ES" i="1" dirty="0" err="1">
                <a:solidFill>
                  <a:schemeClr val="tx1"/>
                </a:solidFill>
              </a:rPr>
              <a:t>studies</a:t>
            </a:r>
            <a:r>
              <a:rPr lang="es-ES" dirty="0">
                <a:solidFill>
                  <a:schemeClr val="tx1"/>
                </a:solidFill>
              </a:rPr>
              <a:t>. Suiza: </a:t>
            </a:r>
            <a:r>
              <a:rPr lang="es-ES" dirty="0" err="1">
                <a:solidFill>
                  <a:schemeClr val="tx1"/>
                </a:solidFill>
              </a:rPr>
              <a:t>Spinger</a:t>
            </a:r>
            <a:r>
              <a:rPr lang="es-ES" dirty="0">
                <a:solidFill>
                  <a:schemeClr val="tx1"/>
                </a:solidFill>
              </a:rPr>
              <a:t> </a:t>
            </a:r>
            <a:r>
              <a:rPr lang="es-ES" dirty="0" err="1">
                <a:solidFill>
                  <a:schemeClr val="tx1"/>
                </a:solidFill>
              </a:rPr>
              <a:t>Nature</a:t>
            </a:r>
            <a:r>
              <a:rPr lang="es-ES" dirty="0">
                <a:solidFill>
                  <a:schemeClr val="tx1"/>
                </a:solidFill>
              </a:rPr>
              <a:t>.</a:t>
            </a:r>
          </a:p>
          <a:p>
            <a:pPr algn="l"/>
            <a:endParaRPr lang="es-ES" dirty="0">
              <a:solidFill>
                <a:schemeClr val="tx1"/>
              </a:solidFill>
            </a:endParaRPr>
          </a:p>
        </p:txBody>
      </p:sp>
      <p:sp>
        <p:nvSpPr>
          <p:cNvPr id="1352" name="Google Shape;1352;p93"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353" name="Google Shape;1353;p93"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Tree>
    <p:extLst>
      <p:ext uri="{BB962C8B-B14F-4D97-AF65-F5344CB8AC3E}">
        <p14:creationId xmlns:p14="http://schemas.microsoft.com/office/powerpoint/2010/main" val="10969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286933" y="609600"/>
            <a:ext cx="10197494" cy="1099457"/>
          </a:xfrm>
        </p:spPr>
        <p:txBody>
          <a:bodyPr>
            <a:normAutofit/>
          </a:bodyPr>
          <a:lstStyle/>
          <a:p>
            <a:r>
              <a:rPr lang="es-ES" dirty="0"/>
              <a:t>6.1. Cadena de valor</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Marcador de texto 2">
            <a:extLst>
              <a:ext uri="{FF2B5EF4-FFF2-40B4-BE49-F238E27FC236}">
                <a16:creationId xmlns:a16="http://schemas.microsoft.com/office/drawing/2014/main" id="{5CE53720-E1C5-DB2F-AA1F-31480E7B7995}"/>
              </a:ext>
            </a:extLst>
          </p:cNvPr>
          <p:cNvGraphicFramePr>
            <a:graphicFrameLocks noGrp="1"/>
          </p:cNvGraphicFramePr>
          <p:nvPr>
            <p:ph idx="1"/>
            <p:extLst>
              <p:ext uri="{D42A27DB-BD31-4B8C-83A1-F6EECF244321}">
                <p14:modId xmlns:p14="http://schemas.microsoft.com/office/powerpoint/2010/main" val="119119567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55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286933" y="609600"/>
            <a:ext cx="10197494" cy="1099457"/>
          </a:xfrm>
        </p:spPr>
        <p:txBody>
          <a:bodyPr>
            <a:normAutofit/>
          </a:bodyPr>
          <a:lstStyle/>
          <a:p>
            <a:r>
              <a:rPr lang="es-ES"/>
              <a:t>La Cadena de Valor</a:t>
            </a:r>
            <a:endParaRPr lang="es-ES" dirty="0"/>
          </a:p>
        </p:txBody>
      </p:sp>
      <p:sp>
        <p:nvSpPr>
          <p:cNvPr id="31" name="Isosceles Triangle 3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4" name="Marcador de texto 2">
            <a:extLst>
              <a:ext uri="{FF2B5EF4-FFF2-40B4-BE49-F238E27FC236}">
                <a16:creationId xmlns:a16="http://schemas.microsoft.com/office/drawing/2014/main" id="{02D20B40-FE9B-FDA2-BF8B-CA000705E453}"/>
              </a:ext>
            </a:extLst>
          </p:cNvPr>
          <p:cNvGraphicFramePr>
            <a:graphicFrameLocks noGrp="1"/>
          </p:cNvGraphicFramePr>
          <p:nvPr>
            <p:ph idx="1"/>
            <p:extLst>
              <p:ext uri="{D42A27DB-BD31-4B8C-83A1-F6EECF244321}">
                <p14:modId xmlns:p14="http://schemas.microsoft.com/office/powerpoint/2010/main" val="367106338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391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B5D161-14B6-3A9A-A077-E122C21248D4}"/>
              </a:ext>
            </a:extLst>
          </p:cNvPr>
          <p:cNvSpPr>
            <a:spLocks noGrp="1"/>
          </p:cNvSpPr>
          <p:nvPr>
            <p:ph type="title"/>
          </p:nvPr>
        </p:nvSpPr>
        <p:spPr>
          <a:xfrm>
            <a:off x="1043950" y="1179151"/>
            <a:ext cx="3300646" cy="4463889"/>
          </a:xfrm>
        </p:spPr>
        <p:txBody>
          <a:bodyPr anchor="ctr">
            <a:normAutofit/>
          </a:bodyPr>
          <a:lstStyle/>
          <a:p>
            <a:r>
              <a:rPr lang="es-ES" dirty="0"/>
              <a:t>La Cadena de Valor</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Marcador de texto 2">
            <a:extLst>
              <a:ext uri="{FF2B5EF4-FFF2-40B4-BE49-F238E27FC236}">
                <a16:creationId xmlns:a16="http://schemas.microsoft.com/office/drawing/2014/main" id="{8E92D054-9C02-3141-B26A-94AA2CC4C127}"/>
              </a:ext>
            </a:extLst>
          </p:cNvPr>
          <p:cNvSpPr>
            <a:spLocks noGrp="1"/>
          </p:cNvSpPr>
          <p:nvPr>
            <p:ph idx="1"/>
          </p:nvPr>
        </p:nvSpPr>
        <p:spPr>
          <a:xfrm>
            <a:off x="4978918" y="1109145"/>
            <a:ext cx="6341016" cy="4603900"/>
          </a:xfrm>
        </p:spPr>
        <p:txBody>
          <a:bodyPr anchor="ctr">
            <a:normAutofit/>
          </a:bodyPr>
          <a:lstStyle/>
          <a:p>
            <a:pPr marL="114300" indent="0">
              <a:buClr>
                <a:srgbClr val="000000"/>
              </a:buClr>
              <a:buSzPts val="2400"/>
              <a:buNone/>
            </a:pPr>
            <a:r>
              <a:rPr lang="es-ES_tradnl"/>
              <a:t>Es una herramienta de análisis útil para definir:</a:t>
            </a:r>
            <a:endParaRPr lang="es-ES_tradnl">
              <a:latin typeface="Arial"/>
              <a:cs typeface="Arial"/>
              <a:sym typeface="Arial"/>
            </a:endParaRPr>
          </a:p>
          <a:p>
            <a:pPr indent="-152400">
              <a:buClr>
                <a:srgbClr val="000000"/>
              </a:buClr>
              <a:buSzPts val="2400"/>
              <a:buFont typeface="Calibri"/>
              <a:buChar char="•"/>
            </a:pPr>
            <a:r>
              <a:rPr lang="es-ES_tradnl"/>
              <a:t> las competencias fundamentales de una empresa </a:t>
            </a:r>
            <a:endParaRPr lang="es-ES_tradnl">
              <a:latin typeface="Arial"/>
              <a:cs typeface="Arial"/>
              <a:sym typeface="Arial"/>
            </a:endParaRPr>
          </a:p>
          <a:p>
            <a:pPr indent="-152400">
              <a:buClr>
                <a:srgbClr val="000000"/>
              </a:buClr>
              <a:buSzPts val="2400"/>
              <a:buFont typeface="Calibri"/>
              <a:buChar char="•"/>
            </a:pPr>
            <a:r>
              <a:rPr lang="es-ES_tradnl"/>
              <a:t> las actividades en las que puede alcanzar una ventaja competitiva.</a:t>
            </a:r>
            <a:endParaRPr lang="es-ES_tradnl">
              <a:latin typeface="Arial"/>
              <a:cs typeface="Arial"/>
              <a:sym typeface="Arial"/>
            </a:endParaRPr>
          </a:p>
          <a:p>
            <a:pPr>
              <a:buClr>
                <a:srgbClr val="000000"/>
              </a:buClr>
            </a:pPr>
            <a:endParaRPr lang="es-ES_tradnl"/>
          </a:p>
          <a:p>
            <a:pPr>
              <a:buClr>
                <a:srgbClr val="000000"/>
              </a:buClr>
              <a:buSzPts val="2400"/>
            </a:pPr>
            <a:r>
              <a:rPr lang="es-ES_tradnl"/>
              <a:t>A través de la aplicación del modelo de la cadena de valor podemos obtener:</a:t>
            </a:r>
            <a:endParaRPr lang="es-ES_tradnl">
              <a:latin typeface="Arial"/>
              <a:cs typeface="Arial"/>
              <a:sym typeface="Arial"/>
            </a:endParaRPr>
          </a:p>
          <a:p>
            <a:pPr indent="-152400">
              <a:buClr>
                <a:srgbClr val="000000"/>
              </a:buClr>
              <a:buSzPts val="2400"/>
              <a:buFont typeface="Calibri"/>
              <a:buChar char="•"/>
            </a:pPr>
            <a:r>
              <a:rPr lang="es-ES_tradnl"/>
              <a:t> 	una ventaja en los costes, a través de un mejor entendimiento de los costes y su consecuente reducción </a:t>
            </a:r>
            <a:endParaRPr lang="es-ES_tradnl">
              <a:sym typeface="Arial"/>
            </a:endParaRPr>
          </a:p>
          <a:p>
            <a:pPr indent="-152400">
              <a:buClr>
                <a:srgbClr val="000000"/>
              </a:buClr>
              <a:buSzPts val="2400"/>
              <a:buFont typeface="Calibri"/>
              <a:buChar char="•"/>
            </a:pPr>
            <a:r>
              <a:rPr lang="es-ES_tradnl"/>
              <a:t> 	diferenciación, concentrando la atención en aquellas actividades asociadas con las competencias y las habilidades fundamentales.</a:t>
            </a:r>
            <a:endParaRPr lang="es-ES_tradnl">
              <a:latin typeface="Arial"/>
              <a:cs typeface="Arial"/>
              <a:sym typeface="Arial"/>
            </a:endParaRPr>
          </a:p>
          <a:p>
            <a:endParaRPr lang="en-US" dirty="0">
              <a:sym typeface="Arial"/>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7832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1"/>
        <p:cNvGrpSpPr/>
        <p:nvPr/>
      </p:nvGrpSpPr>
      <p:grpSpPr>
        <a:xfrm>
          <a:off x="0" y="0"/>
          <a:ext cx="0" cy="0"/>
          <a:chOff x="0" y="0"/>
          <a:chExt cx="0" cy="0"/>
        </a:xfrm>
      </p:grpSpPr>
      <p:sp>
        <p:nvSpPr>
          <p:cNvPr id="1085" name="Google Shape;1085;p8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086" name="Google Shape;1086;p8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087" name="Google Shape;1087;p81"/>
          <p:cNvSpPr txBox="1"/>
          <p:nvPr/>
        </p:nvSpPr>
        <p:spPr>
          <a:xfrm>
            <a:off x="7967662" y="4181475"/>
            <a:ext cx="1657350" cy="400050"/>
          </a:xfrm>
          <a:prstGeom prst="rect">
            <a:avLst/>
          </a:prstGeo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t" anchorCtr="0">
            <a:spAutoFit/>
          </a:bodyPr>
          <a:lstStyle/>
          <a:p>
            <a:pPr>
              <a:buClr>
                <a:srgbClr val="FFFFFF"/>
              </a:buClr>
              <a:buSzPts val="2000"/>
            </a:pPr>
            <a:r>
              <a:rPr lang="en-US" sz="2000" kern="0">
                <a:solidFill>
                  <a:schemeClr val="tx1"/>
                </a:solidFill>
                <a:latin typeface="Arial"/>
                <a:ea typeface="Arial"/>
                <a:cs typeface="Arial"/>
                <a:sym typeface="Arial"/>
              </a:rPr>
              <a:t>Distribución</a:t>
            </a:r>
            <a:endParaRPr sz="1400" kern="0">
              <a:solidFill>
                <a:schemeClr val="tx1"/>
              </a:solidFill>
              <a:latin typeface="Arial"/>
              <a:cs typeface="Arial"/>
              <a:sym typeface="Arial"/>
            </a:endParaRPr>
          </a:p>
        </p:txBody>
      </p:sp>
      <p:sp>
        <p:nvSpPr>
          <p:cNvPr id="1088" name="Google Shape;1088;p81"/>
          <p:cNvSpPr/>
          <p:nvPr/>
        </p:nvSpPr>
        <p:spPr>
          <a:xfrm>
            <a:off x="1558926" y="2349501"/>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Creación o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adquisición del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contenido</a:t>
            </a:r>
            <a:endParaRPr sz="1400" kern="0">
              <a:solidFill>
                <a:schemeClr val="tx1"/>
              </a:solidFill>
              <a:latin typeface="Arial"/>
              <a:cs typeface="Arial"/>
              <a:sym typeface="Arial"/>
            </a:endParaRPr>
          </a:p>
        </p:txBody>
      </p:sp>
      <p:sp>
        <p:nvSpPr>
          <p:cNvPr id="1089" name="Google Shape;1089;p81"/>
          <p:cNvSpPr/>
          <p:nvPr/>
        </p:nvSpPr>
        <p:spPr>
          <a:xfrm>
            <a:off x="3071813" y="2349501"/>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  Trabajo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editorial</a:t>
            </a:r>
            <a:endParaRPr sz="1400" kern="0">
              <a:solidFill>
                <a:schemeClr val="tx1"/>
              </a:solidFill>
              <a:latin typeface="Arial"/>
              <a:cs typeface="Arial"/>
              <a:sym typeface="Arial"/>
            </a:endParaRPr>
          </a:p>
        </p:txBody>
      </p:sp>
      <p:sp>
        <p:nvSpPr>
          <p:cNvPr id="1090" name="Google Shape;1090;p81"/>
          <p:cNvSpPr/>
          <p:nvPr/>
        </p:nvSpPr>
        <p:spPr>
          <a:xfrm>
            <a:off x="4583113" y="2349501"/>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Producción</a:t>
            </a:r>
            <a:endParaRPr sz="1400" kern="0">
              <a:solidFill>
                <a:schemeClr val="tx1"/>
              </a:solidFill>
              <a:latin typeface="Arial"/>
              <a:cs typeface="Arial"/>
              <a:sym typeface="Arial"/>
            </a:endParaRPr>
          </a:p>
        </p:txBody>
      </p:sp>
      <p:sp>
        <p:nvSpPr>
          <p:cNvPr id="1091" name="Google Shape;1091;p81"/>
          <p:cNvSpPr/>
          <p:nvPr/>
        </p:nvSpPr>
        <p:spPr>
          <a:xfrm>
            <a:off x="4800600" y="3789363"/>
            <a:ext cx="863600" cy="592137"/>
          </a:xfrm>
          <a:prstGeom prst="homePlate">
            <a:avLst>
              <a:gd name="adj" fmla="val 15625"/>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Diseño</a:t>
            </a:r>
            <a:endParaRPr sz="1400" kern="0">
              <a:solidFill>
                <a:schemeClr val="tx1"/>
              </a:solidFill>
              <a:latin typeface="Arial"/>
              <a:cs typeface="Arial"/>
              <a:sym typeface="Arial"/>
            </a:endParaRPr>
          </a:p>
        </p:txBody>
      </p:sp>
      <p:sp>
        <p:nvSpPr>
          <p:cNvPr id="1092" name="Google Shape;1092;p81"/>
          <p:cNvSpPr/>
          <p:nvPr/>
        </p:nvSpPr>
        <p:spPr>
          <a:xfrm>
            <a:off x="5664200" y="3789362"/>
            <a:ext cx="863600" cy="590550"/>
          </a:xfrm>
          <a:prstGeom prst="homePlate">
            <a:avLst>
              <a:gd name="adj" fmla="val 15625"/>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200"/>
            </a:pPr>
            <a:r>
              <a:rPr lang="en-US" sz="1200" kern="0">
                <a:solidFill>
                  <a:schemeClr val="tx1"/>
                </a:solidFill>
                <a:latin typeface="Calibri"/>
                <a:ea typeface="Calibri"/>
                <a:cs typeface="Calibri"/>
                <a:sym typeface="Calibri"/>
              </a:rPr>
              <a:t> Corrección</a:t>
            </a:r>
            <a:endParaRPr sz="1400" kern="0">
              <a:solidFill>
                <a:schemeClr val="tx1"/>
              </a:solidFill>
              <a:latin typeface="Arial"/>
              <a:cs typeface="Arial"/>
              <a:sym typeface="Arial"/>
            </a:endParaRPr>
          </a:p>
        </p:txBody>
      </p:sp>
      <p:cxnSp>
        <p:nvCxnSpPr>
          <p:cNvPr id="1093" name="Google Shape;1093;p81"/>
          <p:cNvCxnSpPr/>
          <p:nvPr/>
        </p:nvCxnSpPr>
        <p:spPr>
          <a:xfrm>
            <a:off x="5151438" y="3284538"/>
            <a:ext cx="7937" cy="504825"/>
          </a:xfrm>
          <a:prstGeom prst="straightConnector1">
            <a:avLst/>
          </a:prstGeom>
          <a:ln>
            <a:headEnd type="none" w="med" len="med"/>
            <a:tailEnd type="none" w="med" len="med"/>
          </a:ln>
        </p:spPr>
        <p:style>
          <a:lnRef idx="2">
            <a:schemeClr val="dk1"/>
          </a:lnRef>
          <a:fillRef idx="1">
            <a:schemeClr val="lt1"/>
          </a:fillRef>
          <a:effectRef idx="0">
            <a:schemeClr val="dk1"/>
          </a:effectRef>
          <a:fontRef idx="minor">
            <a:schemeClr val="dk1"/>
          </a:fontRef>
        </p:style>
      </p:cxnSp>
      <p:sp>
        <p:nvSpPr>
          <p:cNvPr id="1094" name="Google Shape;1094;p81"/>
          <p:cNvSpPr/>
          <p:nvPr/>
        </p:nvSpPr>
        <p:spPr>
          <a:xfrm>
            <a:off x="6096001" y="2349501"/>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Impresión</a:t>
            </a:r>
            <a:endParaRPr sz="1400" kern="0">
              <a:solidFill>
                <a:schemeClr val="tx1"/>
              </a:solidFill>
              <a:latin typeface="Arial"/>
              <a:cs typeface="Arial"/>
              <a:sym typeface="Arial"/>
            </a:endParaRPr>
          </a:p>
        </p:txBody>
      </p:sp>
      <p:sp>
        <p:nvSpPr>
          <p:cNvPr id="1095" name="Google Shape;1095;p81"/>
          <p:cNvSpPr/>
          <p:nvPr/>
        </p:nvSpPr>
        <p:spPr>
          <a:xfrm>
            <a:off x="7608888" y="2349501"/>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Distribución y</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ventas</a:t>
            </a:r>
            <a:endParaRPr sz="1400" kern="0">
              <a:solidFill>
                <a:schemeClr val="tx1"/>
              </a:solidFill>
              <a:latin typeface="Arial"/>
              <a:cs typeface="Arial"/>
              <a:sym typeface="Arial"/>
            </a:endParaRPr>
          </a:p>
        </p:txBody>
      </p:sp>
      <p:sp>
        <p:nvSpPr>
          <p:cNvPr id="1096" name="Google Shape;1096;p81"/>
          <p:cNvSpPr/>
          <p:nvPr/>
        </p:nvSpPr>
        <p:spPr>
          <a:xfrm>
            <a:off x="9120188" y="2349501"/>
            <a:ext cx="1512887" cy="935037"/>
          </a:xfrm>
          <a:prstGeom prst="homePlate">
            <a:avLst>
              <a:gd name="adj" fmla="val 50000"/>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1600"/>
            </a:pPr>
            <a:r>
              <a:rPr lang="en-US" sz="1600" kern="0">
                <a:solidFill>
                  <a:schemeClr val="tx1"/>
                </a:solidFill>
                <a:latin typeface="Calibri"/>
                <a:ea typeface="Calibri"/>
                <a:cs typeface="Calibri"/>
                <a:sym typeface="Calibri"/>
              </a:rPr>
              <a:t>Atención </a:t>
            </a:r>
            <a:endParaRPr sz="1400" kern="0">
              <a:solidFill>
                <a:schemeClr val="tx1"/>
              </a:solidFill>
              <a:latin typeface="Arial"/>
              <a:cs typeface="Arial"/>
              <a:sym typeface="Arial"/>
            </a:endParaRPr>
          </a:p>
          <a:p>
            <a:pPr algn="ctr">
              <a:buClr>
                <a:srgbClr val="FFFFFF"/>
              </a:buClr>
              <a:buSzPts val="1600"/>
            </a:pPr>
            <a:r>
              <a:rPr lang="en-US" sz="1600" kern="0">
                <a:solidFill>
                  <a:schemeClr val="tx1"/>
                </a:solidFill>
                <a:latin typeface="Calibri"/>
                <a:ea typeface="Calibri"/>
                <a:cs typeface="Calibri"/>
                <a:sym typeface="Calibri"/>
              </a:rPr>
              <a:t>al cliente</a:t>
            </a:r>
            <a:endParaRPr sz="1400" kern="0">
              <a:solidFill>
                <a:schemeClr val="tx1"/>
              </a:solidFill>
              <a:latin typeface="Arial"/>
              <a:cs typeface="Arial"/>
              <a:sym typeface="Arial"/>
            </a:endParaRPr>
          </a:p>
        </p:txBody>
      </p:sp>
      <p:sp>
        <p:nvSpPr>
          <p:cNvPr id="17" name="Google Shape;1057;p80">
            <a:extLst>
              <a:ext uri="{FF2B5EF4-FFF2-40B4-BE49-F238E27FC236}">
                <a16:creationId xmlns:a16="http://schemas.microsoft.com/office/drawing/2014/main" id="{B7C1F641-04BB-DB4A-B16B-DEE82EA55999}"/>
              </a:ext>
            </a:extLst>
          </p:cNvPr>
          <p:cNvSpPr txBox="1">
            <a:spLocks/>
          </p:cNvSpPr>
          <p:nvPr/>
        </p:nvSpPr>
        <p:spPr>
          <a:xfrm>
            <a:off x="699016" y="382589"/>
            <a:ext cx="10793967"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000"/>
            </a:pPr>
            <a:r>
              <a:rPr lang="en-US" dirty="0"/>
              <a:t>Cadena de valor de un </a:t>
            </a:r>
            <a:r>
              <a:rPr lang="es-ES_tradnl" dirty="0"/>
              <a:t>periódico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1"/>
        <p:cNvGrpSpPr/>
        <p:nvPr/>
      </p:nvGrpSpPr>
      <p:grpSpPr>
        <a:xfrm>
          <a:off x="0" y="0"/>
          <a:ext cx="0" cy="0"/>
          <a:chOff x="0" y="0"/>
          <a:chExt cx="0" cy="0"/>
        </a:xfrm>
      </p:grpSpPr>
      <p:sp>
        <p:nvSpPr>
          <p:cNvPr id="1082" name="Google Shape;1082;p81"/>
          <p:cNvSpPr txBox="1">
            <a:spLocks noGrp="1"/>
          </p:cNvSpPr>
          <p:nvPr>
            <p:ph type="title" idx="4294967295"/>
          </p:nvPr>
        </p:nvSpPr>
        <p:spPr>
          <a:xfrm>
            <a:off x="0" y="319088"/>
            <a:ext cx="10498138" cy="1143000"/>
          </a:xfrm>
          <a:prstGeom prst="rect">
            <a:avLst/>
          </a:prstGeom>
          <a:noFill/>
          <a:ln>
            <a:noFill/>
          </a:ln>
        </p:spPr>
        <p:txBody>
          <a:bodyPr spcFirstLastPara="1" wrap="square" lIns="91425" tIns="45700" rIns="91425" bIns="45700" anchor="ctr" anchorCtr="0">
            <a:noAutofit/>
          </a:bodyPr>
          <a:lstStyle/>
          <a:p>
            <a:pPr algn="l">
              <a:buClr>
                <a:schemeClr val="dk1"/>
              </a:buClr>
              <a:buSzPts val="4000"/>
            </a:pPr>
            <a:r>
              <a:rPr lang="es-ES" dirty="0"/>
              <a:t>Costes e Ingresos de manufactura de los periódicos</a:t>
            </a:r>
            <a:endParaRPr dirty="0"/>
          </a:p>
        </p:txBody>
      </p:sp>
      <p:sp>
        <p:nvSpPr>
          <p:cNvPr id="1085" name="Google Shape;1085;p8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086" name="Google Shape;1086;p8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087" name="Google Shape;1087;p81"/>
          <p:cNvSpPr txBox="1"/>
          <p:nvPr/>
        </p:nvSpPr>
        <p:spPr>
          <a:xfrm>
            <a:off x="7967662" y="4181475"/>
            <a:ext cx="1657350" cy="400050"/>
          </a:xfrm>
          <a:prstGeom prst="rect">
            <a:avLst/>
          </a:prstGeom>
          <a:noFill/>
          <a:ln>
            <a:noFill/>
          </a:ln>
        </p:spPr>
        <p:txBody>
          <a:bodyPr spcFirstLastPara="1" wrap="square" lIns="91425" tIns="45700" rIns="91425" bIns="45700" anchor="t" anchorCtr="0">
            <a:spAutoFit/>
          </a:bodyPr>
          <a:lstStyle/>
          <a:p>
            <a:pPr>
              <a:buClr>
                <a:srgbClr val="FFFFFF"/>
              </a:buClr>
              <a:buSzPts val="2000"/>
            </a:pPr>
            <a:r>
              <a:rPr lang="en-US" sz="2000" kern="0">
                <a:solidFill>
                  <a:srgbClr val="FFFFFF"/>
                </a:solidFill>
                <a:latin typeface="Arial"/>
                <a:ea typeface="Arial"/>
                <a:cs typeface="Arial"/>
                <a:sym typeface="Arial"/>
              </a:rPr>
              <a:t>Distribución</a:t>
            </a:r>
            <a:endParaRPr sz="1400" kern="0">
              <a:solidFill>
                <a:srgbClr val="000000"/>
              </a:solidFill>
              <a:latin typeface="Arial"/>
              <a:cs typeface="Arial"/>
              <a:sym typeface="Aria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5185" y="1674447"/>
            <a:ext cx="6174328" cy="4395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Rectángulo redondeado"/>
          <p:cNvSpPr/>
          <p:nvPr/>
        </p:nvSpPr>
        <p:spPr>
          <a:xfrm>
            <a:off x="1594512" y="2805831"/>
            <a:ext cx="1182623" cy="81419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400" b="1" kern="0" dirty="0">
                <a:solidFill>
                  <a:schemeClr val="tx1"/>
                </a:solidFill>
                <a:latin typeface="Arial"/>
                <a:sym typeface="Arial"/>
              </a:rPr>
              <a:t>Ingresos por Publicidad</a:t>
            </a:r>
          </a:p>
        </p:txBody>
      </p:sp>
      <p:sp>
        <p:nvSpPr>
          <p:cNvPr id="11" name="10 Rectángulo redondeado"/>
          <p:cNvSpPr/>
          <p:nvPr/>
        </p:nvSpPr>
        <p:spPr>
          <a:xfrm>
            <a:off x="1594511" y="4581526"/>
            <a:ext cx="1182623" cy="81419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400" b="1" kern="0" dirty="0">
                <a:solidFill>
                  <a:schemeClr val="tx1"/>
                </a:solidFill>
                <a:latin typeface="Arial"/>
                <a:sym typeface="Arial"/>
              </a:rPr>
              <a:t>Ingresos por Ventas</a:t>
            </a:r>
          </a:p>
        </p:txBody>
      </p:sp>
      <p:sp>
        <p:nvSpPr>
          <p:cNvPr id="12" name="11 Rectángulo redondeado"/>
          <p:cNvSpPr/>
          <p:nvPr/>
        </p:nvSpPr>
        <p:spPr>
          <a:xfrm>
            <a:off x="3450452" y="6070947"/>
            <a:ext cx="1731679" cy="64300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Costes de Producción y Distribución (48%)</a:t>
            </a:r>
          </a:p>
        </p:txBody>
      </p:sp>
      <p:sp>
        <p:nvSpPr>
          <p:cNvPr id="13" name="12 Rectángulo redondeado"/>
          <p:cNvSpPr/>
          <p:nvPr/>
        </p:nvSpPr>
        <p:spPr>
          <a:xfrm>
            <a:off x="5817286" y="6069950"/>
            <a:ext cx="1731679" cy="64300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Costes de la Primera Copia(42%)</a:t>
            </a:r>
          </a:p>
        </p:txBody>
      </p:sp>
      <p:sp>
        <p:nvSpPr>
          <p:cNvPr id="14" name="13 Rectángulo redondeado"/>
          <p:cNvSpPr/>
          <p:nvPr/>
        </p:nvSpPr>
        <p:spPr>
          <a:xfrm>
            <a:off x="2777134" y="5458349"/>
            <a:ext cx="739036" cy="50404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900" b="1" kern="0" dirty="0">
                <a:solidFill>
                  <a:schemeClr val="tx1"/>
                </a:solidFill>
                <a:latin typeface="Arial"/>
                <a:sym typeface="Arial"/>
              </a:rPr>
              <a:t>Ingresos por Copia</a:t>
            </a:r>
          </a:p>
        </p:txBody>
      </p:sp>
      <p:sp>
        <p:nvSpPr>
          <p:cNvPr id="16" name="CuadroTexto 15">
            <a:extLst>
              <a:ext uri="{FF2B5EF4-FFF2-40B4-BE49-F238E27FC236}">
                <a16:creationId xmlns:a16="http://schemas.microsoft.com/office/drawing/2014/main" id="{81BFFC41-C6FA-134D-AD03-1DEEA1283B58}"/>
              </a:ext>
            </a:extLst>
          </p:cNvPr>
          <p:cNvSpPr txBox="1"/>
          <p:nvPr/>
        </p:nvSpPr>
        <p:spPr>
          <a:xfrm>
            <a:off x="4563611" y="1460425"/>
            <a:ext cx="4723002" cy="646331"/>
          </a:xfrm>
          <a:prstGeom prst="rect">
            <a:avLst/>
          </a:prstGeom>
          <a:noFill/>
        </p:spPr>
        <p:txBody>
          <a:bodyPr wrap="square">
            <a:spAutoFit/>
          </a:bodyPr>
          <a:lstStyle/>
          <a:p>
            <a:pPr marL="0" lvl="0" indent="0">
              <a:spcBef>
                <a:spcPts val="1000"/>
              </a:spcBef>
              <a:buNone/>
            </a:pPr>
            <a:r>
              <a:rPr lang="es-ES" dirty="0"/>
              <a:t>(</a:t>
            </a:r>
            <a:r>
              <a:rPr lang="es-ES" dirty="0" err="1"/>
              <a:t>Wirtz</a:t>
            </a:r>
            <a:r>
              <a:rPr lang="es-ES" dirty="0"/>
              <a:t>, </a:t>
            </a:r>
            <a:r>
              <a:rPr lang="es-ES" i="1" dirty="0"/>
              <a:t>Media Management: </a:t>
            </a:r>
            <a:r>
              <a:rPr lang="es-ES" i="1" dirty="0" err="1"/>
              <a:t>Strategy</a:t>
            </a:r>
            <a:r>
              <a:rPr lang="es-ES" i="1" dirty="0"/>
              <a:t>, Business </a:t>
            </a:r>
            <a:r>
              <a:rPr lang="es-ES" i="1" dirty="0" err="1"/>
              <a:t>Models</a:t>
            </a:r>
            <a:r>
              <a:rPr lang="es-ES" i="1" dirty="0"/>
              <a:t> and Case </a:t>
            </a:r>
            <a:r>
              <a:rPr lang="es-ES" i="1" dirty="0" err="1"/>
              <a:t>Studies</a:t>
            </a:r>
            <a:r>
              <a:rPr lang="es-ES" dirty="0"/>
              <a:t>)</a:t>
            </a:r>
          </a:p>
        </p:txBody>
      </p:sp>
    </p:spTree>
    <p:extLst>
      <p:ext uri="{BB962C8B-B14F-4D97-AF65-F5344CB8AC3E}">
        <p14:creationId xmlns:p14="http://schemas.microsoft.com/office/powerpoint/2010/main" val="334006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1"/>
        <p:cNvGrpSpPr/>
        <p:nvPr/>
      </p:nvGrpSpPr>
      <p:grpSpPr>
        <a:xfrm>
          <a:off x="0" y="0"/>
          <a:ext cx="0" cy="0"/>
          <a:chOff x="0" y="0"/>
          <a:chExt cx="0" cy="0"/>
        </a:xfrm>
      </p:grpSpPr>
      <p:sp>
        <p:nvSpPr>
          <p:cNvPr id="1082" name="Google Shape;1082;p81"/>
          <p:cNvSpPr txBox="1">
            <a:spLocks noGrp="1"/>
          </p:cNvSpPr>
          <p:nvPr>
            <p:ph type="title" idx="4294967295"/>
          </p:nvPr>
        </p:nvSpPr>
        <p:spPr>
          <a:xfrm>
            <a:off x="0" y="355600"/>
            <a:ext cx="8728075" cy="1143000"/>
          </a:xfrm>
          <a:prstGeom prst="rect">
            <a:avLst/>
          </a:prstGeom>
          <a:noFill/>
          <a:ln>
            <a:noFill/>
          </a:ln>
        </p:spPr>
        <p:txBody>
          <a:bodyPr spcFirstLastPara="1" wrap="square" lIns="91425" tIns="45700" rIns="91425" bIns="45700" anchor="ctr" anchorCtr="0">
            <a:noAutofit/>
          </a:bodyPr>
          <a:lstStyle/>
          <a:p>
            <a:pPr algn="l">
              <a:buClr>
                <a:schemeClr val="dk1"/>
              </a:buClr>
              <a:buSzPts val="4000"/>
            </a:pPr>
            <a:r>
              <a:rPr lang="es-ES" dirty="0"/>
              <a:t>Ciclo de vida del periódico</a:t>
            </a:r>
            <a:endParaRPr dirty="0"/>
          </a:p>
        </p:txBody>
      </p:sp>
      <p:sp>
        <p:nvSpPr>
          <p:cNvPr id="1085" name="Google Shape;1085;p8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086" name="Google Shape;1086;p81"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087" name="Google Shape;1087;p81"/>
          <p:cNvSpPr txBox="1"/>
          <p:nvPr/>
        </p:nvSpPr>
        <p:spPr>
          <a:xfrm>
            <a:off x="7967662" y="4181475"/>
            <a:ext cx="1657350" cy="400050"/>
          </a:xfrm>
          <a:prstGeom prst="rect">
            <a:avLst/>
          </a:prstGeom>
          <a:noFill/>
          <a:ln>
            <a:noFill/>
          </a:ln>
        </p:spPr>
        <p:txBody>
          <a:bodyPr spcFirstLastPara="1" wrap="square" lIns="91425" tIns="45700" rIns="91425" bIns="45700" anchor="t" anchorCtr="0">
            <a:spAutoFit/>
          </a:bodyPr>
          <a:lstStyle/>
          <a:p>
            <a:pPr>
              <a:buClr>
                <a:srgbClr val="FFFFFF"/>
              </a:buClr>
              <a:buSzPts val="2000"/>
            </a:pPr>
            <a:r>
              <a:rPr lang="en-US" sz="2000" kern="0">
                <a:solidFill>
                  <a:srgbClr val="FFFFFF"/>
                </a:solidFill>
                <a:latin typeface="Arial"/>
                <a:ea typeface="Arial"/>
                <a:cs typeface="Arial"/>
                <a:sym typeface="Arial"/>
              </a:rPr>
              <a:t>Distribución</a:t>
            </a:r>
            <a:endParaRPr sz="1400" kern="0">
              <a:solidFill>
                <a:srgbClr val="000000"/>
              </a:solidFill>
              <a:latin typeface="Arial"/>
              <a:cs typeface="Arial"/>
              <a:sym typeface="Arial"/>
            </a:endParaRPr>
          </a:p>
        </p:txBody>
      </p:sp>
      <p:sp>
        <p:nvSpPr>
          <p:cNvPr id="12" name="11 Rectángulo redondeado"/>
          <p:cNvSpPr/>
          <p:nvPr/>
        </p:nvSpPr>
        <p:spPr>
          <a:xfrm>
            <a:off x="3136770" y="4664292"/>
            <a:ext cx="1230639" cy="20833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Introducción</a:t>
            </a:r>
          </a:p>
        </p:txBody>
      </p:sp>
      <p:sp>
        <p:nvSpPr>
          <p:cNvPr id="14" name="13 Rectángulo redondeado"/>
          <p:cNvSpPr/>
          <p:nvPr/>
        </p:nvSpPr>
        <p:spPr>
          <a:xfrm>
            <a:off x="4641982" y="4662489"/>
            <a:ext cx="1230639" cy="21013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Crecimiento</a:t>
            </a:r>
          </a:p>
        </p:txBody>
      </p:sp>
      <p:sp>
        <p:nvSpPr>
          <p:cNvPr id="15" name="14 Rectángulo redondeado"/>
          <p:cNvSpPr/>
          <p:nvPr/>
        </p:nvSpPr>
        <p:spPr>
          <a:xfrm>
            <a:off x="5872621" y="4635526"/>
            <a:ext cx="1093699" cy="23710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Madurez</a:t>
            </a:r>
          </a:p>
        </p:txBody>
      </p:sp>
      <p:sp>
        <p:nvSpPr>
          <p:cNvPr id="16" name="15 Rectángulo redondeado"/>
          <p:cNvSpPr/>
          <p:nvPr/>
        </p:nvSpPr>
        <p:spPr>
          <a:xfrm>
            <a:off x="7016424" y="4635526"/>
            <a:ext cx="1230639" cy="23710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Descenso</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4675" y="2195514"/>
            <a:ext cx="59626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17 Rectángulo redondeado"/>
          <p:cNvSpPr/>
          <p:nvPr/>
        </p:nvSpPr>
        <p:spPr>
          <a:xfrm>
            <a:off x="3114676" y="4935690"/>
            <a:ext cx="1315363" cy="18972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-Concepción y test de mercado</a:t>
            </a:r>
          </a:p>
          <a:p>
            <a:pPr algn="ctr">
              <a:buClr>
                <a:srgbClr val="000000"/>
              </a:buClr>
            </a:pPr>
            <a:r>
              <a:rPr lang="es-ES" sz="1200" b="1" kern="0" dirty="0">
                <a:solidFill>
                  <a:schemeClr val="tx1"/>
                </a:solidFill>
                <a:latin typeface="Arial"/>
                <a:sym typeface="Arial"/>
              </a:rPr>
              <a:t>-Creación del departamento editorial</a:t>
            </a:r>
          </a:p>
          <a:p>
            <a:pPr algn="ctr">
              <a:buClr>
                <a:srgbClr val="000000"/>
              </a:buClr>
            </a:pPr>
            <a:r>
              <a:rPr lang="es-ES" sz="1200" b="1" kern="0" dirty="0">
                <a:solidFill>
                  <a:schemeClr val="tx1"/>
                </a:solidFill>
                <a:latin typeface="Arial"/>
                <a:sym typeface="Arial"/>
              </a:rPr>
              <a:t>-Adquisición de publicidad</a:t>
            </a:r>
          </a:p>
        </p:txBody>
      </p:sp>
      <p:sp>
        <p:nvSpPr>
          <p:cNvPr id="19" name="18 Rectángulo redondeado"/>
          <p:cNvSpPr/>
          <p:nvPr/>
        </p:nvSpPr>
        <p:spPr>
          <a:xfrm>
            <a:off x="4544730" y="4935690"/>
            <a:ext cx="1315363" cy="18972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-Adquisición agresiva de publicidad</a:t>
            </a:r>
          </a:p>
          <a:p>
            <a:pPr algn="ctr">
              <a:buClr>
                <a:srgbClr val="000000"/>
              </a:buClr>
            </a:pPr>
            <a:r>
              <a:rPr lang="es-ES" sz="1200" b="1" kern="0" dirty="0">
                <a:solidFill>
                  <a:schemeClr val="tx1"/>
                </a:solidFill>
                <a:latin typeface="Arial"/>
                <a:sym typeface="Arial"/>
              </a:rPr>
              <a:t>-Publicidad masiva</a:t>
            </a:r>
          </a:p>
          <a:p>
            <a:pPr algn="ctr">
              <a:buClr>
                <a:srgbClr val="000000"/>
              </a:buClr>
            </a:pPr>
            <a:r>
              <a:rPr lang="es-ES" sz="1200" b="1" kern="0" dirty="0">
                <a:solidFill>
                  <a:schemeClr val="tx1"/>
                </a:solidFill>
                <a:latin typeface="Arial"/>
                <a:sym typeface="Arial"/>
              </a:rPr>
              <a:t>-Control de calidad frecuente</a:t>
            </a:r>
          </a:p>
        </p:txBody>
      </p:sp>
      <p:sp>
        <p:nvSpPr>
          <p:cNvPr id="20" name="19 Rectángulo redondeado"/>
          <p:cNvSpPr/>
          <p:nvPr/>
        </p:nvSpPr>
        <p:spPr>
          <a:xfrm>
            <a:off x="5899626" y="4912726"/>
            <a:ext cx="1315363" cy="18972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-Chequeo del concepto editorial y diseño</a:t>
            </a:r>
          </a:p>
          <a:p>
            <a:pPr algn="ctr">
              <a:buClr>
                <a:srgbClr val="000000"/>
              </a:buClr>
            </a:pPr>
            <a:r>
              <a:rPr lang="es-ES" sz="1200" b="1" kern="0" dirty="0">
                <a:solidFill>
                  <a:schemeClr val="tx1"/>
                </a:solidFill>
                <a:latin typeface="Arial"/>
                <a:sym typeface="Arial"/>
              </a:rPr>
              <a:t>-Reposición de la marca </a:t>
            </a:r>
          </a:p>
        </p:txBody>
      </p:sp>
      <p:sp>
        <p:nvSpPr>
          <p:cNvPr id="21" name="20 Rectángulo redondeado"/>
          <p:cNvSpPr/>
          <p:nvPr/>
        </p:nvSpPr>
        <p:spPr>
          <a:xfrm>
            <a:off x="7294317" y="4912725"/>
            <a:ext cx="1315363" cy="18972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buClr>
                <a:srgbClr val="000000"/>
              </a:buClr>
            </a:pPr>
            <a:r>
              <a:rPr lang="es-ES" sz="1200" b="1" kern="0" dirty="0">
                <a:solidFill>
                  <a:schemeClr val="tx1"/>
                </a:solidFill>
                <a:latin typeface="Arial"/>
                <a:sym typeface="Arial"/>
              </a:rPr>
              <a:t>-Pérdida de clientes publicitarios</a:t>
            </a:r>
          </a:p>
          <a:p>
            <a:pPr algn="ctr">
              <a:buClr>
                <a:srgbClr val="000000"/>
              </a:buClr>
            </a:pPr>
            <a:r>
              <a:rPr lang="es-ES" sz="1200" b="1" kern="0" dirty="0">
                <a:solidFill>
                  <a:schemeClr val="tx1"/>
                </a:solidFill>
                <a:latin typeface="Arial"/>
                <a:sym typeface="Arial"/>
              </a:rPr>
              <a:t>-Migración de los lectores a otros medios</a:t>
            </a: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9133" y="3000374"/>
            <a:ext cx="788736"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4478" y="3711749"/>
            <a:ext cx="722365"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4083" y="3915122"/>
            <a:ext cx="448887" cy="532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019" y="3262288"/>
            <a:ext cx="688537" cy="1056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5419" y="3414688"/>
            <a:ext cx="536137" cy="1056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2565" y="3635844"/>
            <a:ext cx="473507" cy="933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4812" y="3914924"/>
            <a:ext cx="564610" cy="556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7212" y="3804278"/>
            <a:ext cx="175456" cy="556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686" y="4247376"/>
            <a:ext cx="590810" cy="278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5744" y="4447828"/>
            <a:ext cx="851769" cy="116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6599" y="4040697"/>
            <a:ext cx="540760" cy="532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CuadroTexto 32">
            <a:extLst>
              <a:ext uri="{FF2B5EF4-FFF2-40B4-BE49-F238E27FC236}">
                <a16:creationId xmlns:a16="http://schemas.microsoft.com/office/drawing/2014/main" id="{0C2CA100-0BCD-024E-A9F4-D11CF4CBDDBF}"/>
              </a:ext>
            </a:extLst>
          </p:cNvPr>
          <p:cNvSpPr txBox="1"/>
          <p:nvPr/>
        </p:nvSpPr>
        <p:spPr>
          <a:xfrm>
            <a:off x="4563611" y="1460425"/>
            <a:ext cx="4723002" cy="646331"/>
          </a:xfrm>
          <a:prstGeom prst="rect">
            <a:avLst/>
          </a:prstGeom>
          <a:noFill/>
        </p:spPr>
        <p:txBody>
          <a:bodyPr wrap="square">
            <a:spAutoFit/>
          </a:bodyPr>
          <a:lstStyle/>
          <a:p>
            <a:pPr marL="0" lvl="0" indent="0">
              <a:spcBef>
                <a:spcPts val="1000"/>
              </a:spcBef>
              <a:buNone/>
            </a:pPr>
            <a:r>
              <a:rPr lang="es-ES" dirty="0"/>
              <a:t>(</a:t>
            </a:r>
            <a:r>
              <a:rPr lang="es-ES" dirty="0" err="1"/>
              <a:t>Wirtz</a:t>
            </a:r>
            <a:r>
              <a:rPr lang="es-ES" dirty="0"/>
              <a:t>, </a:t>
            </a:r>
            <a:r>
              <a:rPr lang="es-ES" i="1" dirty="0"/>
              <a:t>Media Management: </a:t>
            </a:r>
            <a:r>
              <a:rPr lang="es-ES" i="1" dirty="0" err="1"/>
              <a:t>Strategy</a:t>
            </a:r>
            <a:r>
              <a:rPr lang="es-ES" i="1" dirty="0"/>
              <a:t>, Business </a:t>
            </a:r>
            <a:r>
              <a:rPr lang="es-ES" i="1" dirty="0" err="1"/>
              <a:t>Models</a:t>
            </a:r>
            <a:r>
              <a:rPr lang="es-ES" i="1" dirty="0"/>
              <a:t> and Case </a:t>
            </a:r>
            <a:r>
              <a:rPr lang="es-ES" i="1" dirty="0" err="1"/>
              <a:t>Studies</a:t>
            </a:r>
            <a:r>
              <a:rPr lang="es-ES" dirty="0"/>
              <a:t>)</a:t>
            </a:r>
          </a:p>
        </p:txBody>
      </p:sp>
    </p:spTree>
    <p:extLst>
      <p:ext uri="{BB962C8B-B14F-4D97-AF65-F5344CB8AC3E}">
        <p14:creationId xmlns:p14="http://schemas.microsoft.com/office/powerpoint/2010/main" val="59287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3"/>
        <p:cNvGrpSpPr/>
        <p:nvPr/>
      </p:nvGrpSpPr>
      <p:grpSpPr>
        <a:xfrm>
          <a:off x="0" y="0"/>
          <a:ext cx="0" cy="0"/>
          <a:chOff x="0" y="0"/>
          <a:chExt cx="0" cy="0"/>
        </a:xfrm>
      </p:grpSpPr>
      <p:sp>
        <p:nvSpPr>
          <p:cNvPr id="1124" name="Google Shape;1124;p83"/>
          <p:cNvSpPr txBox="1">
            <a:spLocks noGrp="1"/>
          </p:cNvSpPr>
          <p:nvPr>
            <p:ph type="title" idx="4294967295"/>
          </p:nvPr>
        </p:nvSpPr>
        <p:spPr>
          <a:xfrm>
            <a:off x="0" y="360363"/>
            <a:ext cx="9109075" cy="1143000"/>
          </a:xfrm>
          <a:prstGeom prst="rect">
            <a:avLst/>
          </a:prstGeom>
          <a:noFill/>
          <a:ln>
            <a:noFill/>
          </a:ln>
        </p:spPr>
        <p:txBody>
          <a:bodyPr spcFirstLastPara="1" wrap="square" lIns="91425" tIns="45700" rIns="91425" bIns="45700" anchor="ctr" anchorCtr="0">
            <a:noAutofit/>
          </a:bodyPr>
          <a:lstStyle/>
          <a:p>
            <a:pPr algn="l">
              <a:buClr>
                <a:schemeClr val="dk1"/>
              </a:buClr>
              <a:buSzPts val="3200"/>
            </a:pPr>
            <a:r>
              <a:rPr lang="en-US" dirty="0"/>
              <a:t>6.3. La </a:t>
            </a:r>
            <a:r>
              <a:rPr lang="en-US" dirty="0" err="1"/>
              <a:t>cadena</a:t>
            </a:r>
            <a:r>
              <a:rPr lang="en-US" dirty="0"/>
              <a:t> de valor </a:t>
            </a:r>
            <a:r>
              <a:rPr lang="en-US" dirty="0" err="1"/>
              <a:t>tradicional</a:t>
            </a:r>
            <a:r>
              <a:rPr lang="en-US" dirty="0"/>
              <a:t> de la </a:t>
            </a:r>
            <a:r>
              <a:rPr lang="en-US" dirty="0" err="1"/>
              <a:t>industria</a:t>
            </a:r>
            <a:r>
              <a:rPr lang="en-US" dirty="0"/>
              <a:t> </a:t>
            </a:r>
            <a:r>
              <a:rPr lang="en-US" dirty="0" err="1"/>
              <a:t>televisiva</a:t>
            </a:r>
            <a:endParaRPr dirty="0"/>
          </a:p>
        </p:txBody>
      </p:sp>
      <p:sp>
        <p:nvSpPr>
          <p:cNvPr id="1127" name="Google Shape;1127;p83"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28" name="Google Shape;1128;p83" descr="https://docs.google.com/viewer?pid=explorer&amp;srcid=0B9SC9cvVrNlWSl9ELTFDUEthQnc&amp;docid=2ef8160cfcce8c907ba69bd2a48f7640%7C1dc2da922d686015ea3b8e06839cebe7&amp;a=bi&amp;pagenumber=2&amp;w=800"/>
          <p:cNvSpPr txBox="1"/>
          <p:nvPr/>
        </p:nvSpPr>
        <p:spPr>
          <a:xfrm>
            <a:off x="1679575" y="-144462"/>
            <a:ext cx="304800" cy="304800"/>
          </a:xfrm>
          <a:prstGeom prst="rect">
            <a:avLst/>
          </a:prstGeom>
          <a:noFill/>
          <a:ln>
            <a:noFill/>
          </a:ln>
        </p:spPr>
        <p:txBody>
          <a:bodyPr spcFirstLastPara="1" wrap="square" lIns="91425" tIns="45700" rIns="91425" bIns="45700" anchor="t" anchorCtr="0">
            <a:noAutofit/>
          </a:bodyPr>
          <a:lstStyle/>
          <a:p>
            <a:pPr>
              <a:buClr>
                <a:srgbClr val="000000"/>
              </a:buClr>
            </a:pPr>
            <a:endParaRPr sz="3600" kern="0">
              <a:solidFill>
                <a:srgbClr val="000000"/>
              </a:solidFill>
              <a:latin typeface="Arial"/>
              <a:ea typeface="Arial"/>
              <a:cs typeface="Arial"/>
              <a:sym typeface="Arial"/>
            </a:endParaRPr>
          </a:p>
        </p:txBody>
      </p:sp>
      <p:sp>
        <p:nvSpPr>
          <p:cNvPr id="1129" name="Google Shape;1129;p83"/>
          <p:cNvSpPr txBox="1"/>
          <p:nvPr/>
        </p:nvSpPr>
        <p:spPr>
          <a:xfrm>
            <a:off x="7967662" y="4181475"/>
            <a:ext cx="1657350" cy="400050"/>
          </a:xfrm>
          <a:prstGeom prst="rect">
            <a:avLst/>
          </a:prstGeom>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t" anchorCtr="0">
            <a:spAutoFit/>
          </a:bodyPr>
          <a:lstStyle/>
          <a:p>
            <a:pPr>
              <a:buClr>
                <a:srgbClr val="FFFFFF"/>
              </a:buClr>
              <a:buSzPts val="2000"/>
            </a:pPr>
            <a:r>
              <a:rPr lang="en-US" sz="2000" kern="0">
                <a:solidFill>
                  <a:schemeClr val="tx1"/>
                </a:solidFill>
                <a:latin typeface="Arial"/>
                <a:ea typeface="Arial"/>
                <a:cs typeface="Arial"/>
                <a:sym typeface="Arial"/>
              </a:rPr>
              <a:t>Distribución</a:t>
            </a:r>
            <a:endParaRPr sz="1400" kern="0">
              <a:solidFill>
                <a:schemeClr val="tx1"/>
              </a:solidFill>
              <a:latin typeface="Arial"/>
              <a:cs typeface="Arial"/>
              <a:sym typeface="Arial"/>
            </a:endParaRPr>
          </a:p>
        </p:txBody>
      </p:sp>
      <p:sp>
        <p:nvSpPr>
          <p:cNvPr id="1130" name="Google Shape;1130;p83"/>
          <p:cNvSpPr/>
          <p:nvPr/>
        </p:nvSpPr>
        <p:spPr>
          <a:xfrm>
            <a:off x="1554163" y="2084387"/>
            <a:ext cx="2947987" cy="2424112"/>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000000"/>
              </a:buClr>
              <a:buSzPts val="2800"/>
            </a:pPr>
            <a:endParaRPr sz="2800" kern="0">
              <a:solidFill>
                <a:schemeClr val="tx1"/>
              </a:solidFill>
              <a:latin typeface="Calibri"/>
              <a:ea typeface="Calibri"/>
              <a:cs typeface="Calibri"/>
              <a:sym typeface="Calibri"/>
            </a:endParaRPr>
          </a:p>
          <a:p>
            <a:pPr algn="ctr">
              <a:buClr>
                <a:srgbClr val="FFFFFF"/>
              </a:buClr>
              <a:buSzPts val="2800"/>
            </a:pPr>
            <a:r>
              <a:rPr lang="en-US" sz="2800" kern="0">
                <a:solidFill>
                  <a:schemeClr val="tx1"/>
                </a:solidFill>
                <a:latin typeface="Calibri"/>
                <a:ea typeface="Calibri"/>
                <a:cs typeface="Calibri"/>
                <a:sym typeface="Calibri"/>
              </a:rPr>
              <a:t>Creación </a:t>
            </a:r>
            <a:endParaRPr sz="1400" kern="0">
              <a:solidFill>
                <a:schemeClr val="tx1"/>
              </a:solidFill>
              <a:latin typeface="Arial"/>
              <a:cs typeface="Arial"/>
              <a:sym typeface="Arial"/>
            </a:endParaRPr>
          </a:p>
          <a:p>
            <a:pPr algn="ctr">
              <a:buClr>
                <a:srgbClr val="FFFFFF"/>
              </a:buClr>
              <a:buSzPts val="2800"/>
            </a:pPr>
            <a:r>
              <a:rPr lang="en-US" sz="2800" kern="0">
                <a:solidFill>
                  <a:schemeClr val="tx1"/>
                </a:solidFill>
                <a:latin typeface="Calibri"/>
                <a:ea typeface="Calibri"/>
                <a:cs typeface="Calibri"/>
                <a:sym typeface="Calibri"/>
              </a:rPr>
              <a:t>del contenido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(adquisición y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producción)</a:t>
            </a:r>
            <a:endParaRPr sz="1400" kern="0">
              <a:solidFill>
                <a:schemeClr val="tx1"/>
              </a:solidFill>
              <a:latin typeface="Arial"/>
              <a:cs typeface="Arial"/>
              <a:sym typeface="Arial"/>
            </a:endParaRPr>
          </a:p>
        </p:txBody>
      </p:sp>
      <p:sp>
        <p:nvSpPr>
          <p:cNvPr id="1131" name="Google Shape;1131;p83"/>
          <p:cNvSpPr/>
          <p:nvPr/>
        </p:nvSpPr>
        <p:spPr>
          <a:xfrm>
            <a:off x="4587876" y="2060575"/>
            <a:ext cx="2947987" cy="2425700"/>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FFFFFF"/>
              </a:buClr>
              <a:buSzPts val="2800"/>
            </a:pPr>
            <a:r>
              <a:rPr lang="en-US" sz="2800" kern="0">
                <a:solidFill>
                  <a:schemeClr val="tx1"/>
                </a:solidFill>
                <a:latin typeface="Calibri"/>
                <a:ea typeface="Calibri"/>
                <a:cs typeface="Calibri"/>
                <a:sym typeface="Calibri"/>
              </a:rPr>
              <a:t>(Programación)</a:t>
            </a:r>
            <a:endParaRPr sz="1400" kern="0">
              <a:solidFill>
                <a:schemeClr val="tx1"/>
              </a:solidFill>
              <a:latin typeface="Arial"/>
              <a:cs typeface="Arial"/>
              <a:sym typeface="Arial"/>
            </a:endParaRPr>
          </a:p>
        </p:txBody>
      </p:sp>
      <p:sp>
        <p:nvSpPr>
          <p:cNvPr id="1132" name="Google Shape;1132;p83"/>
          <p:cNvSpPr/>
          <p:nvPr/>
        </p:nvSpPr>
        <p:spPr>
          <a:xfrm>
            <a:off x="7608888" y="2060575"/>
            <a:ext cx="2947987" cy="2425700"/>
          </a:xfrm>
          <a:prstGeom prst="homePlate">
            <a:avLst>
              <a:gd name="adj" fmla="val 14413"/>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54000" tIns="45700" rIns="54000" bIns="45700" anchor="ctr" anchorCtr="0">
            <a:noAutofit/>
          </a:bodyPr>
          <a:lstStyle/>
          <a:p>
            <a:pPr algn="ctr">
              <a:buClr>
                <a:srgbClr val="000000"/>
              </a:buClr>
              <a:buSzPts val="2800"/>
            </a:pPr>
            <a:endParaRPr sz="2800" kern="0">
              <a:solidFill>
                <a:schemeClr val="tx1"/>
              </a:solidFill>
              <a:latin typeface="Calibri"/>
              <a:ea typeface="Calibri"/>
              <a:cs typeface="Calibri"/>
              <a:sym typeface="Calibri"/>
            </a:endParaRPr>
          </a:p>
          <a:p>
            <a:pPr algn="ctr">
              <a:buClr>
                <a:srgbClr val="FFFFFF"/>
              </a:buClr>
              <a:buSzPts val="2800"/>
            </a:pPr>
            <a:r>
              <a:rPr lang="en-US" sz="2800" kern="0">
                <a:solidFill>
                  <a:schemeClr val="tx1"/>
                </a:solidFill>
                <a:latin typeface="Calibri"/>
                <a:ea typeface="Calibri"/>
                <a:cs typeface="Calibri"/>
                <a:sym typeface="Calibri"/>
              </a:rPr>
              <a:t>Distribución</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(transmisión de </a:t>
            </a:r>
            <a:endParaRPr sz="1400" kern="0">
              <a:solidFill>
                <a:schemeClr val="tx1"/>
              </a:solidFill>
              <a:latin typeface="Arial"/>
              <a:cs typeface="Arial"/>
              <a:sym typeface="Arial"/>
            </a:endParaRPr>
          </a:p>
          <a:p>
            <a:pPr algn="ctr">
              <a:buClr>
                <a:srgbClr val="FFFFFF"/>
              </a:buClr>
              <a:buSzPts val="2000"/>
            </a:pPr>
            <a:r>
              <a:rPr lang="en-US" sz="2000" kern="0">
                <a:solidFill>
                  <a:schemeClr val="tx1"/>
                </a:solidFill>
                <a:latin typeface="Calibri"/>
                <a:ea typeface="Calibri"/>
                <a:cs typeface="Calibri"/>
                <a:sym typeface="Calibri"/>
              </a:rPr>
              <a:t>los programas)</a:t>
            </a:r>
            <a:endParaRPr sz="1400" kern="0">
              <a:solidFill>
                <a:schemeClr val="tx1"/>
              </a:solidFill>
              <a:latin typeface="Arial"/>
              <a:cs typeface="Arial"/>
              <a:sym typeface="Arial"/>
            </a:endParaRPr>
          </a:p>
        </p:txBody>
      </p:sp>
    </p:spTree>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{A2FE9680-CBB8-B84D-B137-EC674F41C349}tf10001060</Template>
  <TotalTime>392</TotalTime>
  <Words>1512</Words>
  <Application>Microsoft Macintosh PowerPoint</Application>
  <PresentationFormat>Panorámica</PresentationFormat>
  <Paragraphs>532</Paragraphs>
  <Slides>21</Slides>
  <Notes>18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Trebuchet MS</vt:lpstr>
      <vt:lpstr>Wingdings 3</vt:lpstr>
      <vt:lpstr>Faceta</vt:lpstr>
      <vt:lpstr>Presentación de PowerPoint</vt:lpstr>
      <vt:lpstr>Cadena de valor</vt:lpstr>
      <vt:lpstr>6.1. Cadena de valor</vt:lpstr>
      <vt:lpstr>La Cadena de Valor</vt:lpstr>
      <vt:lpstr>La Cadena de Valor</vt:lpstr>
      <vt:lpstr>Presentación de PowerPoint</vt:lpstr>
      <vt:lpstr>Costes e Ingresos de manufactura de los periódicos</vt:lpstr>
      <vt:lpstr>Ciclo de vida del periódico</vt:lpstr>
      <vt:lpstr>6.3. La cadena de valor tradicional de la industria televisiva</vt:lpstr>
      <vt:lpstr>Cadena de valor emergente de la ind. televisiva</vt:lpstr>
      <vt:lpstr>Productos del sector televisivo</vt:lpstr>
      <vt:lpstr>6.4. La cadena de valor de la industria mediática en Internet</vt:lpstr>
      <vt:lpstr>Estructura de costes e ingresos</vt:lpstr>
      <vt:lpstr>6.5. Los cuatro procesos centrales de la cadena de valor</vt:lpstr>
      <vt:lpstr>Los cuatro procesos centrales</vt:lpstr>
      <vt:lpstr>Los cuatro procesos centrales</vt:lpstr>
      <vt:lpstr> Los cuatro procesos centrales </vt:lpstr>
      <vt:lpstr> Los cuatro procesos centrales </vt:lpstr>
      <vt:lpstr>El sistema (o red) de valor</vt:lpstr>
      <vt:lpstr>Externalización</vt:lpstr>
      <vt:lpstr>Lecturas recomendadas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Begoña Ibarra Alonso</dc:creator>
  <cp:lastModifiedBy>Manuel Goyanes Martínez</cp:lastModifiedBy>
  <cp:revision>32</cp:revision>
  <dcterms:created xsi:type="dcterms:W3CDTF">2021-01-29T10:09:54Z</dcterms:created>
  <dcterms:modified xsi:type="dcterms:W3CDTF">2022-09-15T07:28:37Z</dcterms:modified>
</cp:coreProperties>
</file>