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D7CFF-C82E-4E77-B244-5C7343B8785D}" type="datetimeFigureOut">
              <a:rPr lang="es-ES" smtClean="0"/>
              <a:t>9/11/23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024C9-3953-4A07-8897-25938452CD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21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A087F-1FE9-4E7A-B092-FD852BD4B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A2CA24-A501-4744-A9C6-E3E60BEB6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C755E2-32CF-4092-B6E4-252549FB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21D7-415D-40F5-92CE-1D6938309C2D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ADCF6D-87BB-4DEF-9509-F449EE2D8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BB7B5-D949-4F57-9D61-339D8617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07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577D8-AD42-49B3-9104-F32A9A1F6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E0BC0F-0341-4C81-A0E1-A8176EE9A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8F4FEF-DDD9-4F9E-AB9D-FD446A282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D8EB-9696-499A-8991-860A84B587B9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A38557-6CFC-4E07-BD2B-FBD6ACC2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D70083-7790-4965-A679-EC8A96EAC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05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A65041-0E25-4AC3-8CFE-ABBDC544A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074F82-9CCD-4BF8-A3B0-75F05175F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6C0B3F-1650-4890-B560-28B77A39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FF18-6A6B-4D22-AD7A-D798DC9EE52C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217D4C-B3B0-4F59-82DE-C3E8473F0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C732D0-EC64-4E14-ABB7-B8D9E8AB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37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F12F12-FCAC-47FF-A37C-452D6D86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EBE8B1-AB8F-431B-898A-1C19B240C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91B6D9-44F1-400F-B4ED-694A5DE4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B01C-86E7-46F4-AA73-C96A05C4B853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376386-B2EE-4BB6-90C6-C740FA95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6EBFB3-28F2-4A1C-8255-C1970386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00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81307-8365-4051-A011-5C7836E81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666C8E-8C74-4EE7-A055-5DBEE89BB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333849-8B61-48B0-85B6-2162694E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987C-F0D5-42DC-BA69-484610913F8A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3DCBE4-9962-4234-BEE0-C65F4137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2EAF52-8ACD-438B-8394-F1874830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30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83843-280C-4142-B6CE-EF934DF21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55FDEC-16C5-43DE-94AE-0924A3099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6F3620-8CCC-432C-B1E7-514035BC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DEB1CF-0F15-4259-B165-0DABE735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098A-FE7F-45EE-B5F5-E154FC5970FA}" type="datetime1">
              <a:rPr lang="es-ES" smtClean="0"/>
              <a:t>9/11/23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2D81FE-6E05-43D5-B4D7-F55B3D710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4657B4-4DDF-48F0-BEDA-A110FCE5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19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735D8-9C02-49F6-8D0A-938964DA7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ADF3C8-DC20-4704-8864-2D091ECB2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4E49D4-A8D0-473A-A0CB-9C2D3985A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C76037-9B54-4651-BBA8-323ABC044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F4E2B7-1FB2-48D1-8C5B-AE190E9E7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B45EBA4-CFA6-424B-9085-83EFF2F3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53C-9372-4AE4-8873-4DD84768E049}" type="datetime1">
              <a:rPr lang="es-ES" smtClean="0"/>
              <a:t>9/11/23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00F4C6-C4AC-44E5-AB19-8B2B38EBB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E21F4E-1EE3-4814-9440-CF3AF1A9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69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3A327-C4D0-4A00-84AC-51649F36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F86574-C652-4280-9A1F-281E2B2B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3FE3-4166-47DA-B0CA-8D99BFC08F73}" type="datetime1">
              <a:rPr lang="es-ES" smtClean="0"/>
              <a:t>9/11/23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8A18C5-DAF1-44ED-80F0-8BF53E90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A04D18-E7AC-42FF-A62D-C51DE6A1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3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10E9D4-0C28-4512-9F29-30954BD3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1EC2-9134-4C54-A84A-905A636408DB}" type="datetime1">
              <a:rPr lang="es-ES" smtClean="0"/>
              <a:t>9/11/23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73102B-EBAC-450C-BBAF-0937E99C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BE07D9-9D1D-42CA-8F4F-3A0F19C46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03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E755B-30DA-4E66-9B0C-E960A6B4E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0399F2-EE81-4C40-AD71-0465830D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8ED118-9536-43DD-9258-17F5687CE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152B48-5C73-4572-AA1C-BBA7AF7B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16A5-04A1-4A76-8058-562657794715}" type="datetime1">
              <a:rPr lang="es-ES" smtClean="0"/>
              <a:t>9/11/23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11E1A4-FED6-4CC5-AE23-FA0AF592A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1D6DA5-52EF-4987-8655-1452AEE1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76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D5040-87D7-40C0-9139-5943B609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38DC67-6D60-4CCD-A0BB-00304363B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7F699E-85DE-44F4-B27B-D5447E071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BC7A00-1C1A-4199-9572-CFCB6F272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AAAE-3ECE-4325-99AA-92065220B519}" type="datetime1">
              <a:rPr lang="es-ES" smtClean="0"/>
              <a:t>9/11/23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B31050-8CAB-4C49-B140-EE57B597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DD47F4-4879-4CE6-9FF7-BF27C6981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771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4F6A83-8947-412F-BDBB-78B8CCBDF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D082DC-FCD4-4E16-A153-4E5736CFA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764C6F-6583-4EA2-884E-CD2348C6D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801F-30EC-4A1C-8DA5-37EF94FFD399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CD1B85-300D-494B-B28D-B3A1F5E1D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22C41E-5D32-4A1A-A710-C73A78469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58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0E4DB0E-688C-4860-BD86-759707298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24125"/>
            <a:ext cx="9144000" cy="4236440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 </a:t>
            </a:r>
            <a:endParaRPr lang="es-ES" dirty="0"/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___________________________________________________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dirty="0" err="1">
                <a:solidFill>
                  <a:schemeClr val="accent1">
                    <a:lumMod val="50000"/>
                  </a:schemeClr>
                </a:solidFill>
              </a:rPr>
              <a:t>OpenCourseWare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Ciudadanos y Administración de Justicia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RAQUEL LÓPEZ JIMÉNEZ</a:t>
            </a: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___________________________________________________</a:t>
            </a:r>
          </a:p>
          <a:p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Lección 7. La responsabilidad patrimonial del Estado por el funcionamiento de la Administración de Justicia</a:t>
            </a: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7.2. Procedimiento de reclamación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57AE2FE7-B60E-4DBB-90C8-7186DAFB39E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95980" y="382369"/>
            <a:ext cx="5400040" cy="539750"/>
          </a:xfrm>
          <a:prstGeom prst="rect">
            <a:avLst/>
          </a:prstGeom>
          <a:ln/>
        </p:spPr>
      </p:pic>
      <p:pic>
        <p:nvPicPr>
          <p:cNvPr id="5" name="image2.png">
            <a:extLst>
              <a:ext uri="{FF2B5EF4-FFF2-40B4-BE49-F238E27FC236}">
                <a16:creationId xmlns:a16="http://schemas.microsoft.com/office/drawing/2014/main" id="{11907EA3-64F0-4E64-8B69-8D8AAFF056F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665787" y="6239819"/>
            <a:ext cx="860425" cy="30099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6117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57542-C162-C1C0-CBEF-4E2450B7F4F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Procedimiento para reclamar por prisión provisional indebida y funcionamiento anormal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52032A3-89BF-724E-A43E-8CA3116C1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2</a:t>
            </a:fld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5291AC3-F8D2-408C-8688-01519DEB7276}"/>
              </a:ext>
            </a:extLst>
          </p:cNvPr>
          <p:cNvSpPr txBox="1"/>
          <p:nvPr/>
        </p:nvSpPr>
        <p:spPr>
          <a:xfrm>
            <a:off x="838200" y="2274838"/>
            <a:ext cx="10515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ES_tradnl" b="1" cap="smal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_tradnl" sz="1800" b="1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Procedimiento: 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procedimiento es directamente ante el Ministerio de Justicia al igual que el procedimiento para reclamar por funcionamiento anormal de la Administración de Justicia (art.  294.2 LOPJ)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_tradnl" sz="1800" b="1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regulación: 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Ley 39/2015, de 1 de octubre, del Procedimiento Administrativo Común de las Administraciones Públicas y Ley 40/2015, de 1 de octubre, del Régimen Jurídico del Sector Público, arts. 32 a 35. 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_tradnl" sz="1800" b="1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Plazo: 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año desde que pueda ejercitarse la reclamación</a:t>
            </a:r>
            <a:r>
              <a:rPr lang="es-ES" dirty="0">
                <a:effectLst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110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87443A-A538-46F2-B9EF-8679FA99878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s-ES" dirty="0"/>
              <a:t>Escrito de reclamación ante el Ministerio de Justicia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4B5B46-6ADE-402C-9417-EF83EEA72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73DE-81DA-4319-8E7B-55F46EB3E017}" type="slidenum">
              <a:rPr lang="es-ES" smtClean="0"/>
              <a:t>3</a:t>
            </a:fld>
            <a:endParaRPr lang="es-ES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AA58B544-BF15-C2FC-6444-F1A05153D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1837055"/>
            <a:ext cx="10515600" cy="4351338"/>
          </a:xfrm>
        </p:spPr>
        <p:txBody>
          <a:bodyPr/>
          <a:lstStyle/>
          <a:p>
            <a:endParaRPr lang="es-ES" dirty="0"/>
          </a:p>
          <a:p>
            <a:endParaRPr lang="es-ES" dirty="0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E6CB9F8-B364-6316-E977-B49D72FED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637240"/>
              </p:ext>
            </p:extLst>
          </p:nvPr>
        </p:nvGraphicFramePr>
        <p:xfrm>
          <a:off x="1030605" y="2090563"/>
          <a:ext cx="10130790" cy="4340720"/>
        </p:xfrm>
        <a:graphic>
          <a:graphicData uri="http://schemas.openxmlformats.org/drawingml/2006/table">
            <a:tbl>
              <a:tblPr/>
              <a:tblGrid>
                <a:gridCol w="10130790">
                  <a:extLst>
                    <a:ext uri="{9D8B030D-6E8A-4147-A177-3AD203B41FA5}">
                      <a16:colId xmlns:a16="http://schemas.microsoft.com/office/drawing/2014/main" val="1898134342"/>
                    </a:ext>
                  </a:extLst>
                </a:gridCol>
              </a:tblGrid>
              <a:tr h="28688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s-E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ESCRITO DE RECLAMACIÓN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736902060"/>
                  </a:ext>
                </a:extLst>
              </a:tr>
              <a:tr h="3957317">
                <a:tc>
                  <a:txBody>
                    <a:bodyPr/>
                    <a:lstStyle/>
                    <a:p>
                      <a:pPr algn="just"/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ES_tradnl" sz="1400" b="1" cap="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Contenido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s-ES_tradnl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Datos personales del solicitante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s-ES_tradnl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Órgano de la Administración al que se dirige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s-ES_tradnl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Contenido de la pretensión. Alegaciones. Se debe especificar: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800"/>
                        <a:buFont typeface="Wingdings" pitchFamily="2" charset="2"/>
                        <a:buChar char=""/>
                        <a:tabLst>
                          <a:tab pos="449580" algn="l"/>
                        </a:tabLst>
                      </a:pPr>
                      <a:r>
                        <a:rPr lang="es-ES_tradnl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hecho que constituye la prisión provisional, junto con las resoluciones por las que se acuerde: (i) la prisión provisional y, (</a:t>
                      </a:r>
                      <a:r>
                        <a:rPr lang="es-ES_tradnl" sz="1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ii</a:t>
                      </a:r>
                      <a:r>
                        <a:rPr lang="es-ES_tradnl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 la posterior declaración de que la prisión provisional era indebida</a:t>
                      </a:r>
                    </a:p>
                    <a:p>
                      <a:pPr marL="342900" lvl="0" indent="-342900" algn="just">
                        <a:buSzPts val="800"/>
                        <a:buFont typeface="Wingdings" pitchFamily="2" charset="2"/>
                        <a:buChar char=""/>
                        <a:tabLst>
                          <a:tab pos="449580" algn="l"/>
                        </a:tabLst>
                      </a:pPr>
                      <a:r>
                        <a:rPr lang="es-ES_tradnl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perjuicios padecidos como consecuencia del anormal funcionamiento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800"/>
                        <a:buFont typeface="Wingdings" pitchFamily="2" charset="2"/>
                        <a:buChar char=""/>
                        <a:tabLst>
                          <a:tab pos="449580" algn="l"/>
                        </a:tabLst>
                      </a:pPr>
                      <a:r>
                        <a:rPr lang="es-ES_tradnl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presunta relación de causalidad entre unos y otros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800"/>
                        <a:buFont typeface="Wingdings" pitchFamily="2" charset="2"/>
                        <a:buChar char=""/>
                        <a:tabLst>
                          <a:tab pos="449580" algn="l"/>
                        </a:tabLst>
                      </a:pPr>
                      <a:r>
                        <a:rPr lang="es-ES_tradnl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importe en que se valoran los perjuicios</a:t>
                      </a:r>
                    </a:p>
                    <a:p>
                      <a:pPr marL="342900" lvl="0" indent="-342900" algn="just">
                        <a:buSzPts val="800"/>
                        <a:buFont typeface="Wingdings" pitchFamily="2" charset="2"/>
                        <a:buChar char=""/>
                        <a:tabLst>
                          <a:tab pos="449580" algn="l"/>
                        </a:tabLst>
                      </a:pPr>
                      <a:r>
                        <a:rPr lang="es-ES_tradnl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identificación del procedimiento judicial y el juzgado/tribunal causante del perjuicio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ES_tradnl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• Se deben acompañar cuantos documentos e informes se estimen oportunos para acreditar la pretensión, así como la proposición de los medios de prueba de que pretende valerse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algn="just"/>
                      <a:r>
                        <a:rPr lang="es-ES_tradnl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ES_tradnl" sz="1400" b="1" cap="small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procedimiento: </a:t>
                      </a: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procedimiento es directamente ante el Ministerio de Justicia al igual que el procedimiento para reclamar por funcionamiento anormal de la Administración de Justicia (art.  294.2 LOPJ)</a:t>
                      </a:r>
                      <a:r>
                        <a:rPr lang="es-ES" sz="140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just"/>
                      <a:r>
                        <a:rPr lang="es-ES_tradnl" sz="1400" b="1" cap="sm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regulación: </a:t>
                      </a: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Ley 39/2015, de 1 de octubre, del Procedimiento Administrativo Común de las Administraciones Públicas y Ley 40/2015, de 1 de octubre, del Régimen Jurídico del Sector Público, arts. 32 a 35.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ES_tradnl" sz="1400" b="1" cap="sm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Plazo: </a:t>
                      </a: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año desde que pueda ejercitarse la reclamación</a:t>
                      </a:r>
                      <a:endParaRPr lang="es-E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39907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7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7EE7C-2A50-473F-9862-A32E6B926D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dirty="0"/>
              <a:t>RECLAMACIÓN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41A1A9-1C66-4752-A9E9-26125E24E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vez admitida la reclamación se formará expediente administrativo</a:t>
            </a:r>
            <a:endParaRPr lang="es-ES" sz="1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_tradnl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cualquier momento de la tramitación del expediente, el instructor podrá proponer al órgano competente que se indemnice al reclamante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 existir Acuerdo o no</a:t>
            </a:r>
          </a:p>
          <a:p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 el reclamante acepta se termina por </a:t>
            </a:r>
            <a:r>
              <a:rPr lang="es-ES_tradn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ACUERDO</a:t>
            </a:r>
          </a:p>
          <a:p>
            <a:r>
              <a:rPr lang="es-ES_tradn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 no se acepta el ACUERDO, se practican los medios de prueba en el plazo de 30 días</a:t>
            </a:r>
          </a:p>
          <a:p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instructor del expediente puede solicitar cuantos informes considere necesarios y siempre el del CGPJ (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Deben ser traídos al expediente en el plazo de 10 días. El instructor puede ampliar o acortar el plazo)</a:t>
            </a:r>
          </a:p>
          <a:p>
            <a:r>
              <a:rPr lang="es-ES_tradnl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Finalizado el periodo de </a:t>
            </a:r>
            <a:r>
              <a:rPr lang="es-ES_tradnl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prueba</a:t>
            </a:r>
            <a:r>
              <a:rPr lang="es-E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s-ES_tradnl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Durante estos 10 días el recurrente puede presentar una propuesta de convenio)</a:t>
            </a:r>
          </a:p>
          <a:p>
            <a:r>
              <a:rPr lang="es-E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días para instruir y presentar las alegaciones oportunas</a:t>
            </a:r>
            <a:r>
              <a:rPr lang="es-ES" sz="1200" dirty="0">
                <a:effectLst/>
              </a:rPr>
              <a:t> </a:t>
            </a:r>
          </a:p>
          <a:p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Finalizado el </a:t>
            </a:r>
            <a:r>
              <a:rPr lang="es-ES_tradn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trámite de audiencia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 recurrente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7A7140-2E54-411E-B9F1-7BBF916D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46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73EF2-9955-3940-836D-AD894876E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s-ES" dirty="0"/>
              <a:t>RESOLUCIÓN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920AA70-C7AD-0837-F807-03793EB3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5</a:t>
            </a:fld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B6C26E1-BF5C-BBD8-68E3-B58414C22367}"/>
              </a:ext>
            </a:extLst>
          </p:cNvPr>
          <p:cNvSpPr txBox="1"/>
          <p:nvPr/>
        </p:nvSpPr>
        <p:spPr>
          <a:xfrm>
            <a:off x="754380" y="1645265"/>
            <a:ext cx="1068324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1800" b="1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Informe del Consejo de Estado:</a:t>
            </a:r>
          </a:p>
          <a:p>
            <a:pPr algn="just"/>
            <a:endParaRPr lang="es-ES" sz="14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Administración recabará el Informe del Consejo de Estado sobre la relación causal entre la situación denunciada y los daños reclamados y sobre su valoración en el plazo de 2 meses</a:t>
            </a:r>
          </a:p>
          <a:p>
            <a:pPr marL="285750" indent="-285750" algn="just">
              <a:buFontTx/>
              <a:buChar char="-"/>
            </a:pPr>
            <a:endParaRPr lang="es-ES_tradn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Ministerio de Justicia emitirá resolución sobre la relación de causalidad </a:t>
            </a:r>
          </a:p>
          <a:p>
            <a:r>
              <a:rPr lang="es-ES_tradnl" sz="1800" b="1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estimación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800"/>
              <a:buFont typeface="Wingdings" pitchFamily="2" charset="2"/>
              <a:buChar char=""/>
            </a:pP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 considera que existe recogerá una valoración del importe de los daños</a:t>
            </a:r>
          </a:p>
          <a:p>
            <a:pPr lvl="0" algn="just">
              <a:buSzPts val="800"/>
            </a:pP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_tradnl" sz="1800" b="1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Desestimación o estimación parcial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800"/>
              <a:buFont typeface="Wingdings" pitchFamily="2" charset="2"/>
              <a:buChar char=""/>
            </a:pP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caso de </a:t>
            </a:r>
            <a:r>
              <a:rPr lang="es-ES_tradn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desestimación 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es-ES_tradn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estimación parcial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el solicitante puede plantear su pretensión ante la</a:t>
            </a:r>
            <a:r>
              <a:rPr lang="es-ES_tradn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jurisdicción contencioso-administrativa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 el plazo de 2 meses desde la notificación. </a:t>
            </a:r>
          </a:p>
          <a:p>
            <a:pPr lvl="0" algn="just">
              <a:buSzPts val="800"/>
            </a:pP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_tradnl" sz="1800" b="1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Desestimación presunta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800"/>
              <a:buFont typeface="Wingdings" pitchFamily="2" charset="2"/>
              <a:buChar char=""/>
            </a:pP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s-ES_tradn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s-ES_tradn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resolución expresa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_tradn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entiende que la </a:t>
            </a:r>
            <a:r>
              <a:rPr lang="es-ES_tradn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resolución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presunta es </a:t>
            </a:r>
            <a:r>
              <a:rPr lang="es-ES_tradn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contraria 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la concesión de la indemnización solicitada (en 6 meses desde la petición)</a:t>
            </a:r>
            <a:endParaRPr lang="es-ES_tradnl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es-ES_tradnl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es-ES" sz="14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94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607</Words>
  <Application>Microsoft Macintosh PowerPoint</Application>
  <PresentationFormat>Panorámica</PresentationFormat>
  <Paragraphs>59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Times New Roman</vt:lpstr>
      <vt:lpstr>Wingdings</vt:lpstr>
      <vt:lpstr>Tema de Office</vt:lpstr>
      <vt:lpstr>Presentación de PowerPoint</vt:lpstr>
      <vt:lpstr>Procedimiento para reclamar por prisión provisional indebida y funcionamiento anormal</vt:lpstr>
      <vt:lpstr>Escrito de reclamación ante el Ministerio de Justicia</vt:lpstr>
      <vt:lpstr>RECLAMACIÓN</vt:lpstr>
      <vt:lpstr>RESOLUCIÓN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Belén Mosquera</dc:creator>
  <cp:lastModifiedBy>Raquel López Jiménez</cp:lastModifiedBy>
  <cp:revision>12</cp:revision>
  <dcterms:created xsi:type="dcterms:W3CDTF">2022-11-08T11:45:49Z</dcterms:created>
  <dcterms:modified xsi:type="dcterms:W3CDTF">2023-11-09T12:41:10Z</dcterms:modified>
</cp:coreProperties>
</file>